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שמואל ב כ״א</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הרעב והגבעונים</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1262 · שמואל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«הרעב והגבעונים» (שמואל ב כ״א)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«שמואל ב»</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ורד"ק</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6393624" y="21336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דוד</a:t>
            </a:r>
          </a:p>
        </p:txBody>
      </p:sp>
      <p:sp>
        <p:nvSpPr>
          <p:cNvPr id="6" name="TextBox 5"/>
          <p:cNvSpPr txBox="1"/>
          <p:nvPr/>
        </p:nvSpPr>
        <p:spPr>
          <a:xfrm>
            <a:off x="6393624" y="2692400"/>
            <a:ext cx="4853051" cy="10668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דוד שומע, ולוקח את עצמות שאול ויהונתן ומקבר אותן בקבר קיש אביו.</a:t>
            </a:r>
          </a:p>
        </p:txBody>
      </p:sp>
      <p:sp>
        <p:nvSpPr>
          <p:cNvPr id="7" name="TextBox 6"/>
          <p:cNvSpPr txBox="1"/>
          <p:nvPr/>
        </p:nvSpPr>
        <p:spPr>
          <a:xfrm>
            <a:off x="950443" y="2092600"/>
            <a:ext cx="4860987"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שאול</a:t>
            </a:r>
          </a:p>
        </p:txBody>
      </p:sp>
      <p:sp>
        <p:nvSpPr>
          <p:cNvPr id="8" name="TextBox 7"/>
          <p:cNvSpPr txBox="1"/>
          <p:nvPr/>
        </p:nvSpPr>
        <p:spPr>
          <a:xfrm>
            <a:off x="930342" y="2651315"/>
            <a:ext cx="4871488" cy="114886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שבעה מבני שאול נמסרים וגבעונים הורגים אותם.</a:t>
            </a:r>
          </a:p>
        </p:txBody>
      </p:sp>
      <p:sp>
        <p:nvSpPr>
          <p:cNvPr id="9" name="TextBox 8"/>
          <p:cNvSpPr txBox="1"/>
          <p:nvPr/>
        </p:nvSpPr>
        <p:spPr>
          <a:xfrm>
            <a:off x="6380569" y="4429400"/>
            <a:ext cx="4860986"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רצפה</a:t>
            </a:r>
          </a:p>
        </p:txBody>
      </p:sp>
      <p:sp>
        <p:nvSpPr>
          <p:cNvPr id="10" name="TextBox 9"/>
          <p:cNvSpPr txBox="1"/>
          <p:nvPr/>
        </p:nvSpPr>
        <p:spPr>
          <a:xfrm>
            <a:off x="6390168" y="4988115"/>
            <a:ext cx="4871488" cy="114886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רצפה שומרת על גופות, ודוד קובר את שאול ויהונתן.</a:t>
            </a:r>
          </a:p>
        </p:txBody>
      </p:sp>
      <p:sp>
        <p:nvSpPr>
          <p:cNvPr id="11" name="TextBox 10"/>
          <p:cNvSpPr txBox="1"/>
          <p:nvPr/>
        </p:nvSpPr>
        <p:spPr>
          <a:xfrm>
            <a:off x="945324" y="44704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מפיבשת</a:t>
            </a:r>
          </a:p>
        </p:txBody>
      </p:sp>
      <p:sp>
        <p:nvSpPr>
          <p:cNvPr id="12" name="TextBox 11"/>
          <p:cNvSpPr txBox="1"/>
          <p:nvPr/>
        </p:nvSpPr>
        <p:spPr>
          <a:xfrm>
            <a:off x="945324" y="5029200"/>
            <a:ext cx="4853051" cy="10668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דוד נותן את שני בני רצפה ואת חמשת בני מרב, ומחסה על מפיבשת בגלל שבועתו ליהונתן.</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915786"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9041432"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רעב בימי דוד שלוש שנים: שאול המית את הגבעונים.</a:t>
            </a:r>
          </a:p>
        </p:txBody>
      </p:sp>
      <p:sp>
        <p:nvSpPr>
          <p:cNvPr id="7" name="TextBox 6"/>
          <p:cNvSpPr txBox="1"/>
          <p:nvPr/>
        </p:nvSpPr>
        <p:spPr>
          <a:xfrm>
            <a:off x="7176414"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6332647" y="2660753"/>
            <a:ext cx="2259870"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שבעה מבני שאול נמסרים וגבעונים הורגים אותם.</a:t>
            </a:r>
          </a:p>
        </p:txBody>
      </p:sp>
      <p:sp>
        <p:nvSpPr>
          <p:cNvPr id="9" name="TextBox 8"/>
          <p:cNvSpPr txBox="1"/>
          <p:nvPr/>
        </p:nvSpPr>
        <p:spPr>
          <a:xfrm>
            <a:off x="4468812"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3615451" y="2679700"/>
            <a:ext cx="2240121"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רצפה שומרת על גופות, ודוד קובר את שאול ויהונתן.</a:t>
            </a:r>
          </a:p>
        </p:txBody>
      </p:sp>
      <p:sp>
        <p:nvSpPr>
          <p:cNvPr id="11" name="TextBox 10"/>
          <p:cNvSpPr txBox="1"/>
          <p:nvPr/>
        </p:nvSpPr>
        <p:spPr>
          <a:xfrm>
            <a:off x="1752861"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4</a:t>
            </a:r>
          </a:p>
        </p:txBody>
      </p:sp>
      <p:sp>
        <p:nvSpPr>
          <p:cNvPr id="12" name="TextBox 11"/>
          <p:cNvSpPr txBox="1"/>
          <p:nvPr/>
        </p:nvSpPr>
        <p:spPr>
          <a:xfrm>
            <a:off x="878507"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מלחמות בפלשתים וגיבורי דוד.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664292" y="440385"/>
            <a:ext cx="3495867" cy="32582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1/4</a:t>
            </a:r>
          </a:p>
        </p:txBody>
      </p:sp>
      <p:sp>
        <p:nvSpPr>
          <p:cNvPr id="4" name="TextBox 3"/>
          <p:cNvSpPr txBox="1"/>
          <p:nvPr/>
        </p:nvSpPr>
        <p:spPr>
          <a:xfrm>
            <a:off x="7668851" y="707045"/>
            <a:ext cx="3502488" cy="69406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שמואל ב כ"א, ג'</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וַיֹּאמֶר דָּוִד אֶל־הַגִּבְעֹנִים מָה</a:t>
            </a:r>
            <a:r>
              <a:rPr sz="4100" b="0" i="0" lang="he-IL">
                <a:solidFill>
                  <a:srgbClr val="2E2B26"/>
                </a:solidFill>
                <a:latin typeface="Frank Ruhl Libre"/>
                <a:cs typeface="Frank Ruhl Libre"/>
                <a:ea typeface="Frank Ruhl Libre"/>
              </a:rPr>
              <a:t> אֶעֱשֶׂה לָכֶם וּבַמָּה אֲכַפֵּר וּבָרְכוּ אֶת־נַחֲלַת ה'</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בימי דוד היה רעב שלוש שנים.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409624" y="438196"/>
            <a:ext cx="3754279" cy="33020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2/4</a:t>
            </a:r>
          </a:p>
        </p:txBody>
      </p:sp>
      <p:sp>
        <p:nvSpPr>
          <p:cNvPr id="4" name="TextBox 3"/>
          <p:cNvSpPr txBox="1"/>
          <p:nvPr/>
        </p:nvSpPr>
        <p:spPr>
          <a:xfrm>
            <a:off x="7414182" y="704856"/>
            <a:ext cx="3760900" cy="69844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שמואל ב כ"א, ט"ו</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וַתְּהִי־עוֹד מִלְחָמָה לַפְּלִשְׁתִּים אֶת־יִשְׂרָאֵל</a:t>
            </a:r>
            <a:r>
              <a:rPr sz="4100" b="0" i="0" lang="he-IL">
                <a:solidFill>
                  <a:srgbClr val="2E2B26"/>
                </a:solidFill>
                <a:latin typeface="Frank Ruhl Libre"/>
                <a:cs typeface="Frank Ruhl Libre"/>
                <a:ea typeface="Frank Ruhl Libre"/>
              </a:rPr>
              <a:t> וַיֵּרֶד דָּוִד וַעֲבָדָיו עִמּוֹ וַיִּלָּחֲמוּ אֶת־פְּלִשְׁתִּים וַיָּעַף דָּוִד</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הפרק מסתיים ברשימת מלחמות בפלשתים.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589473" y="439743"/>
            <a:ext cx="3571787" cy="32710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3/4</a:t>
            </a:r>
          </a:p>
        </p:txBody>
      </p:sp>
      <p:sp>
        <p:nvSpPr>
          <p:cNvPr id="4" name="TextBox 3"/>
          <p:cNvSpPr txBox="1"/>
          <p:nvPr/>
        </p:nvSpPr>
        <p:spPr>
          <a:xfrm>
            <a:off x="7594031" y="706400"/>
            <a:ext cx="3578407" cy="69535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שמואל ב כ"א, א'</a:t>
            </a:r>
          </a:p>
        </p:txBody>
      </p:sp>
      <p:sp>
        <p:nvSpPr>
          <p:cNvPr id="5" name="TextBox 4"/>
          <p:cNvSpPr txBox="1"/>
          <p:nvPr/>
        </p:nvSpPr>
        <p:spPr>
          <a:xfrm>
            <a:off x="1059815" y="2252662"/>
            <a:ext cx="10072370" cy="2733675"/>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וַיְהִי רָעָב בִּימֵי דָוִד שָׁלֹשׁ שָׁנִים שָׁנָה אַחֲרֵי שָׁנָה וַיְבַקֵּשׁ דָּוִד אֶת־פְּנֵי ה' וַיֹּאמֶר </a:t>
            </a:r>
            <a:r>
              <a:rPr sz="4100" b="1" i="0" lang="he-IL">
                <a:solidFill>
                  <a:srgbClr val="2E2B26"/>
                </a:solidFill>
                <a:latin typeface="Frank Ruhl Libre"/>
                <a:cs typeface="Frank Ruhl Libre"/>
                <a:ea typeface="Frank Ruhl Libre"/>
              </a:rPr>
              <a:t>ה' אֶל־שָׁאוּל וְאֶל־בֵּית הַדָּמִים</a:t>
            </a:r>
            <a:r>
              <a:rPr sz="4100" b="0" i="0" lang="he-IL">
                <a:solidFill>
                  <a:srgbClr val="2E2B26"/>
                </a:solidFill>
                <a:latin typeface="Frank Ruhl Libre"/>
                <a:cs typeface="Frank Ruhl Libre"/>
                <a:ea typeface="Frank Ruhl Libre"/>
              </a:rPr>
              <a:t> עַל אֲשֶׁר־הֵמִית אֶת־הַגִּבְעֹנִים</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בימי דוד היה רעב שלוש שנים.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95000" y="441511"/>
            <a:ext cx="3363238" cy="32357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4/4</a:t>
            </a:r>
          </a:p>
        </p:txBody>
      </p:sp>
      <p:sp>
        <p:nvSpPr>
          <p:cNvPr id="4" name="TextBox 3"/>
          <p:cNvSpPr txBox="1"/>
          <p:nvPr/>
        </p:nvSpPr>
        <p:spPr>
          <a:xfrm>
            <a:off x="7799558" y="708167"/>
            <a:ext cx="3369858" cy="691818"/>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שמואל ב כ"א, י'</a:t>
            </a:r>
          </a:p>
        </p:txBody>
      </p:sp>
      <p:sp>
        <p:nvSpPr>
          <p:cNvPr id="5" name="TextBox 4"/>
          <p:cNvSpPr txBox="1"/>
          <p:nvPr/>
        </p:nvSpPr>
        <p:spPr>
          <a:xfrm>
            <a:off x="1059815" y="2320925"/>
            <a:ext cx="10072370" cy="2597050"/>
          </a:xfrm>
          <a:prstGeom prst="rect">
            <a:avLst/>
          </a:prstGeom>
          <a:noFill/>
        </p:spPr>
        <p:txBody>
          <a:bodyPr wrap="square" lIns="0" rIns="0" tIns="0" bIns="0" anchor="t"/>
          <a:lstStyle/>
          <a:p>
            <a:pPr algn="ctr" rtl="1">
              <a:lnSpc>
                <a:spcPts val="6816"/>
              </a:lnSpc>
            </a:pPr>
            <a:r>
              <a:rPr sz="3900" b="0" i="0" lang="he-IL">
                <a:solidFill>
                  <a:srgbClr val="2E2B26"/>
                </a:solidFill>
                <a:latin typeface="Frank Ruhl Libre"/>
                <a:cs typeface="Frank Ruhl Libre"/>
                <a:ea typeface="Frank Ruhl Libre"/>
              </a:rPr>
              <a:t>וַתִּקַּח רִצְפָּה בַת־אַיָּה אֶת־הַשַּׂק וַתַּטֵּהוּ לָהּ אֶל־הַצּוּר מִתְּחִלַּת קָצִיר עַד נִתַּךְ־מַיִם עֲלֵיהֶם מִן־הַשָּׁמָיִם </a:t>
            </a:r>
            <a:r>
              <a:rPr sz="3900" b="1" i="0" lang="he-IL">
                <a:solidFill>
                  <a:srgbClr val="2E2B26"/>
                </a:solidFill>
                <a:latin typeface="Frank Ruhl Libre"/>
                <a:cs typeface="Frank Ruhl Libre"/>
                <a:ea typeface="Frank Ruhl Libre"/>
              </a:rPr>
              <a:t>וְלֹא־נָתְנָה עוֹף הַשָּׁמַיִם לָנוּחַ עֲלֵיהֶם יוֹמָם</a:t>
            </a:r>
            <a:r>
              <a:rPr sz="3900" b="0" i="0" lang="he-IL">
                <a:solidFill>
                  <a:srgbClr val="2E2B26"/>
                </a:solidFill>
                <a:latin typeface="Frank Ruhl Libre"/>
                <a:cs typeface="Frank Ruhl Libre"/>
                <a:ea typeface="Frank Ruhl Libre"/>
              </a:rPr>
              <a:t> וְאֶת־חַיַּת הַשָּׂדֶה לָיְלָה</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רצפה בת איה לוקחת שק ונותנת אותו לה על הסלע, ושומרת על הגופות ״ולא נתנה עוף השמים לנוח עליהם יומם ואת חית…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697"/>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אכפר</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ענין בטול הרוגז, כמו (בראשית לב כא): אכפרה פניו.</a:t>
            </a:r>
          </a:p>
        </p:txBody>
      </p:sp>
      <p:sp>
        <p:nvSpPr>
          <p:cNvPr id="7" name="TextBox 6"/>
          <p:cNvSpPr txBox="1"/>
          <p:nvPr/>
        </p:nvSpPr>
        <p:spPr>
          <a:xfrm>
            <a:off x="4533228"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השק</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יריעה עבה.</a:t>
            </a:r>
          </a:p>
        </p:txBody>
      </p:sp>
      <p:sp>
        <p:nvSpPr>
          <p:cNvPr id="9" name="TextBox 8"/>
          <p:cNvSpPr txBox="1"/>
          <p:nvPr/>
        </p:nvSpPr>
        <p:spPr>
          <a:xfrm>
            <a:off x="893004"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נתך</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נשפך, כמו (שמות ט לג): ומטר לא נתך ארצה.</a:t>
            </a:r>
          </a:p>
        </p:txBody>
      </p:sp>
      <p:sp>
        <p:nvSpPr>
          <p:cNvPr id="11" name="TextBox 10"/>
          <p:cNvSpPr txBox="1"/>
          <p:nvPr/>
        </p:nvSpPr>
        <p:spPr>
          <a:xfrm>
            <a:off x="8145780" y="442595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לנוח</a:t>
            </a:r>
          </a:p>
        </p:txBody>
      </p:sp>
      <p:sp>
        <p:nvSpPr>
          <p:cNvPr id="12" name="TextBox 11"/>
          <p:cNvSpPr txBox="1"/>
          <p:nvPr/>
        </p:nvSpPr>
        <p:spPr>
          <a:xfrm>
            <a:off x="8145780" y="489585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רוצה לומר להתעכב.</a:t>
            </a:r>
          </a:p>
        </p:txBody>
      </p:sp>
      <p:sp>
        <p:nvSpPr>
          <p:cNvPr id="13" name="TextBox 12"/>
          <p:cNvSpPr txBox="1"/>
          <p:nvPr/>
        </p:nvSpPr>
        <p:spPr>
          <a:xfrm>
            <a:off x="4533228"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14" name="TextBox 13"/>
          <p:cNvSpPr txBox="1"/>
          <p:nvPr/>
        </p:nvSpPr>
        <p:spPr>
          <a:xfrm>
            <a:off x="4510516"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893004"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מספר טיפולוגי</a:t>
            </a:r>
          </a:p>
        </p:txBody>
      </p:sp>
      <p:sp>
        <p:nvSpPr>
          <p:cNvPr id="16" name="TextBox 15"/>
          <p:cNvSpPr txBox="1"/>
          <p:nvPr/>
        </p:nvSpPr>
        <p:spPr>
          <a:xfrm>
            <a:off x="900990"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מספרים מסוימים חוזרים במקרא הרבה יותר ממספרים אחרים.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9400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שמואל ב כ"א, ג'</a:t>
            </a:r>
          </a:p>
        </p:txBody>
      </p:sp>
      <p:sp>
        <p:nvSpPr>
          <p:cNvPr id="6" name="TextBox 5"/>
          <p:cNvSpPr txBox="1"/>
          <p:nvPr/>
        </p:nvSpPr>
        <p:spPr>
          <a:xfrm>
            <a:off x="1059815" y="3371850"/>
            <a:ext cx="10072370" cy="6096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וּבָרְכוּ אֶת נַחֲלַת ה׳</a:t>
            </a:r>
            <a:r>
              <a:rPr sz="3000" b="0" i="0" lang="he-IL">
                <a:solidFill>
                  <a:srgbClr val="2E2B26"/>
                </a:solidFill>
                <a:latin typeface="Noto Serif Hebrew"/>
                <a:cs typeface="Noto Serif Hebrew"/>
                <a:ea typeface="Noto Serif Hebrew"/>
              </a:rPr>
              <a:t>. הִתְפַּלְּלוּ עֲלֵיהֶם:</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«וּבָרְכוּ אֶת נַחֲלַת 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988824" y="460449"/>
            <a:ext cx="1146000" cy="2856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993479" y="727106"/>
            <a:ext cx="1152428" cy="653938"/>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רד"ק</a:t>
            </a:r>
          </a:p>
        </p:txBody>
      </p:sp>
      <p:sp>
        <p:nvSpPr>
          <p:cNvPr id="5" name="TextBox 4"/>
          <p:cNvSpPr txBox="1"/>
          <p:nvPr/>
        </p:nvSpPr>
        <p:spPr>
          <a:xfrm>
            <a:off x="1059815" y="26352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רד"ק על שמואל ב כ"א, ט"ו</a:t>
            </a:r>
          </a:p>
        </p:txBody>
      </p:sp>
      <p:sp>
        <p:nvSpPr>
          <p:cNvPr id="6" name="TextBox 5"/>
          <p:cNvSpPr txBox="1"/>
          <p:nvPr/>
        </p:nvSpPr>
        <p:spPr>
          <a:xfrm>
            <a:off x="1059815" y="3067050"/>
            <a:ext cx="10072370" cy="12192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ויעף דוד</a:t>
            </a:r>
            <a:r>
              <a:rPr sz="3000" b="0" i="0" lang="he-IL">
                <a:solidFill>
                  <a:srgbClr val="2E2B26"/>
                </a:solidFill>
                <a:latin typeface="Noto Serif Hebrew"/>
                <a:cs typeface="Noto Serif Hebrew"/>
                <a:ea typeface="Noto Serif Hebrew"/>
              </a:rPr>
              <a:t>. בפתח פ"א הפעל להקל הקריאה וכן ויעף העם אבל ויעף אלי אחד בקמץ להבדיל ביניהם כמו שענינם מובדל:</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א׳–י״ד («הרעב והגבעונים»).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ט״ו–כ״ב («מלחמות פלשתים»).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הסבירו את המושג «מילה מנחה» והדגימו אותו משמואל ב כ״א.</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מה לדעתכם המסר המרכזי של שמואל ב כ״א?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הרעב והגבעונים</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הרעב והגבעונים</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מלחמות פלשתים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6"/>
            <a:ext cx="4202725" cy="7059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(קיץ תשפ"ד (שאלון 1361))</a:t>
            </a:r>
          </a:p>
          <a:p>
            <a:pPr algn="r" rtl="1">
              <a:lnSpc>
                <a:spcPts val="3000"/>
              </a:lnSpc>
            </a:pPr>
            <a:r>
              <a:rPr sz="2000" b="0" i="0" lang="he-IL">
                <a:solidFill>
                  <a:srgbClr val="2E2B26"/>
                </a:solidFill>
                <a:latin typeface="Assistant"/>
                <a:cs typeface="Assistant"/>
                <a:ea typeface="Assistant"/>
              </a:rPr>
              <a:t>5. קראו שמואל ב, פרק כ"א, פסוקים א'–י"ד.</a:t>
            </a:r>
          </a:p>
          <a:p>
            <a:pPr algn="r" rtl="1">
              <a:lnSpc>
                <a:spcPts val="3000"/>
              </a:lnSpc>
            </a:pPr>
            <a:r>
              <a:rPr sz="2000" b="0" i="0" lang="he-IL">
                <a:solidFill>
                  <a:srgbClr val="2E2B26"/>
                </a:solidFill>
                <a:latin typeface="Assistant"/>
                <a:cs typeface="Assistant"/>
                <a:ea typeface="Assistant"/>
              </a:rPr>
              <a:t>א. קראו פסוקים א'–ט'.</a:t>
            </a:r>
          </a:p>
          <a:p>
            <a:pPr algn="r" rtl="1">
              <a:lnSpc>
                <a:spcPts val="3000"/>
              </a:lnSpc>
            </a:pPr>
            <a:r>
              <a:rPr sz="2000" b="0" i="0" lang="he-IL">
                <a:solidFill>
                  <a:srgbClr val="2E2B26"/>
                </a:solidFill>
                <a:latin typeface="Assistant"/>
                <a:cs typeface="Assistant"/>
                <a:ea typeface="Assistant"/>
              </a:rPr>
              <a:t>(1) בפסוקים אלה נזכרות שתי שבועות.</a:t>
            </a:r>
          </a:p>
          <a:p>
            <a:pPr algn="r" rtl="1">
              <a:lnSpc>
                <a:spcPts val="3000"/>
              </a:lnSpc>
            </a:pPr>
            <a:r>
              <a:rPr sz="2000" b="0" i="0" lang="he-IL">
                <a:solidFill>
                  <a:srgbClr val="2E2B26"/>
                </a:solidFill>
                <a:latin typeface="Assistant"/>
                <a:cs typeface="Assistant"/>
                <a:ea typeface="Assistant"/>
              </a:rPr>
              <a:t>ציינו אחת מן השבועות, והסבירו כיצד מוצגת דמותו של דוד לנוכח שבועה זו. בססו את תשובתכם על הכתוב.</a:t>
            </a:r>
          </a:p>
          <a:p>
            <a:pPr algn="r" rtl="1">
              <a:lnSpc>
                <a:spcPts val="3000"/>
              </a:lnSpc>
            </a:pPr>
            <a:r>
              <a:rPr sz="2000" b="0" i="0" lang="he-IL">
                <a:solidFill>
                  <a:srgbClr val="2E2B26"/>
                </a:solidFill>
                <a:latin typeface="Assistant"/>
                <a:cs typeface="Assistant"/>
                <a:ea typeface="Assistant"/>
              </a:rPr>
              <a:t>(7 נקודות)</a:t>
            </a:r>
          </a:p>
          <a:p>
            <a:pPr algn="r" rtl="1">
              <a:lnSpc>
                <a:spcPts val="3000"/>
              </a:lnSpc>
            </a:pPr>
            <a:r>
              <a:rPr sz="2000" b="0" i="0" lang="he-IL">
                <a:solidFill>
                  <a:srgbClr val="2E2B26"/>
                </a:solidFill>
                <a:latin typeface="Assistant"/>
                <a:cs typeface="Assistant"/>
                <a:ea typeface="Assistant"/>
              </a:rPr>
              <a:t>(2) בפסוק ו' ובפסוק ט' יש שימוש בשורשים חוזרים.</a:t>
            </a:r>
          </a:p>
          <a:p>
            <a:pPr algn="r" rtl="1">
              <a:lnSpc>
                <a:spcPts val="3000"/>
              </a:lnSpc>
            </a:pPr>
            <a:r>
              <a:rPr sz="2000" b="0" i="0" lang="he-IL">
                <a:solidFill>
                  <a:srgbClr val="2E2B26"/>
                </a:solidFill>
                <a:latin typeface="Assistant"/>
                <a:cs typeface="Assistant"/>
                <a:ea typeface="Assistant"/>
              </a:rPr>
              <a:t>הסבירו על פי אחד מן השורשים החוזרים את הביקורת הנמתחת על דוד.</a:t>
            </a:r>
          </a:p>
          <a:p>
            <a:pPr algn="r" rtl="1">
              <a:lnSpc>
                <a:spcPts val="3000"/>
              </a:lnSpc>
            </a:pPr>
            <a:r>
              <a:rPr sz="2000" b="0" i="0" lang="he-IL">
                <a:solidFill>
                  <a:srgbClr val="2E2B26"/>
                </a:solidFill>
                <a:latin typeface="Assistant"/>
                <a:cs typeface="Assistant"/>
                <a:ea typeface="Assistant"/>
              </a:rPr>
              <a:t>(8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א׳–י״ד («הרעב והגבעונים»).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בימי דוד היה רעב שלוש שנים. דוד מבקש את פני ה׳, ו״ויאמר ה׳ אל שאול ואל בית הדמים על אשר המית את הגבענים״. הגבענים אינם מישראל, אלא יתר האמורי, ושאול ביקש להכותם.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ט״ו–כ״ב («מלחמות פלשתים»).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הפרק מסתיים ברשימת מלחמות בפלשתים. דוד עייף בקרב. ישבי בנוב, מצאצאי הרפה, חגור חנית כבדה וחרב חדשה, ומתכוון להרוג את דוד.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הסבירו את המושג «מילה מנחה» והדגימו אותו משמואל ב כ״א.</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232305" y="419472"/>
            <a:ext cx="5963610" cy="36764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236863" y="686134"/>
            <a:ext cx="5970230" cy="73588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(1/2)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להלן תמלול הטקסט מהתמונה (המהווה פתרון לשאלות מבחן הבגרות בתנ"ך):</a:t>
            </a:r>
          </a:p>
          <a:p>
            <a:pPr algn="r" rtl="1">
              <a:lnSpc>
                <a:spcPts val="2850"/>
              </a:lnSpc>
            </a:pPr>
            <a:r>
              <a:rPr sz="1900" b="0" i="0" lang="he-IL">
                <a:solidFill>
                  <a:srgbClr val="2E2B26"/>
                </a:solidFill>
                <a:latin typeface="Assistant"/>
                <a:cs typeface="Assistant"/>
                <a:ea typeface="Assistant"/>
              </a:rPr>
              <a:t>שאלה 5</a:t>
            </a:r>
          </a:p>
          <a:p>
            <a:pPr algn="r" rtl="1">
              <a:lnSpc>
                <a:spcPts val="2850"/>
              </a:lnSpc>
            </a:pPr>
            <a:r>
              <a:rPr sz="1900" b="0" i="0" lang="he-IL">
                <a:solidFill>
                  <a:srgbClr val="2E2B26"/>
                </a:solidFill>
                <a:latin typeface="Assistant"/>
                <a:cs typeface="Assistant"/>
                <a:ea typeface="Assistant"/>
              </a:rPr>
              <a:t>סעיף א'</a:t>
            </a:r>
          </a:p>
          <a:p>
            <a:pPr algn="r" rtl="1">
              <a:lnSpc>
                <a:spcPts val="2850"/>
              </a:lnSpc>
            </a:pPr>
            <a:r>
              <a:rPr sz="1900" b="0" i="0" lang="he-IL">
                <a:solidFill>
                  <a:srgbClr val="2E2B26"/>
                </a:solidFill>
                <a:latin typeface="Assistant"/>
                <a:cs typeface="Assistant"/>
                <a:ea typeface="Assistant"/>
              </a:rPr>
              <a:t>(1) שבועת בני ישראל לגבעונים – בני ישראל נשבעו לגבעונים שלא ימיתו אותם, מבלי לדעת שהגבעונים הם יושבי הארץ והשבועה היא בניגוד לרצון ה' (=להשמיד את כל עמי כנען). בפרק מתואר ששאול הפר את השבועה הזו לגבעונים בגלל קנאותו לבני ישראל והרג מן הגבעונים.</a:t>
            </a:r>
          </a:p>
          <a:p>
            <a:pPr algn="r" rtl="1">
              <a:lnSpc>
                <a:spcPts val="2850"/>
              </a:lnSpc>
            </a:pPr>
            <a:r>
              <a:rPr sz="1900" b="0" i="0" lang="he-IL">
                <a:solidFill>
                  <a:srgbClr val="2E2B26"/>
                </a:solidFill>
                <a:latin typeface="Assistant"/>
                <a:cs typeface="Assistant"/>
                <a:ea typeface="Assistant"/>
              </a:rPr>
              <a:t>דמותו של דוד לנוכח שבועה זו: דמות חיובית. דוד מנסה לכפר על הפרת השבועה לגבעונים.</a:t>
            </a:r>
          </a:p>
          <a:p>
            <a:pPr algn="r" rtl="1">
              <a:lnSpc>
                <a:spcPts val="2850"/>
              </a:lnSpc>
            </a:pPr>
            <a:r>
              <a:rPr sz="1900" b="0" i="0" lang="he-IL">
                <a:solidFill>
                  <a:srgbClr val="2E2B26"/>
                </a:solidFill>
                <a:latin typeface="Assistant"/>
                <a:cs typeface="Assistant"/>
                <a:ea typeface="Assistant"/>
              </a:rPr>
              <a:t>לביסוס: "ויאמר דוד אל הגבעונים מה אעשה לכם ובמה אכפר וברכו את נחלת ה'".</a:t>
            </a:r>
          </a:p>
          <a:p>
            <a:pPr algn="r" rtl="1">
              <a:lnSpc>
                <a:spcPts val="2850"/>
              </a:lnSpc>
            </a:pPr>
            <a:r>
              <a:rPr sz="1900" b="0" i="0" lang="he-IL">
                <a:solidFill>
                  <a:srgbClr val="2E2B26"/>
                </a:solidFill>
                <a:latin typeface="Assistant"/>
                <a:cs typeface="Assistant"/>
                <a:ea typeface="Assistant"/>
              </a:rPr>
              <a:t>שבועה בין דוד לבין יהונתן – שבועה בה התחייבו השניים זה אל זה, שהם לא יפגעו/יהרגו זה את צאצאיו של זה.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125967" y="418566"/>
            <a:ext cx="6071512" cy="36946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130525" y="685217"/>
            <a:ext cx="6078132" cy="73771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(2/2)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דמותו של דוד לנוכח שבועה זו: דמות חיובית. דוד מקיים את שבועתו ונמנע מלתת את בנו של יהונתן להוקעה, בגלל השבועה שנשבע.</a:t>
            </a:r>
          </a:p>
          <a:p>
            <a:pPr algn="r" rtl="1">
              <a:lnSpc>
                <a:spcPts val="2850"/>
              </a:lnSpc>
            </a:pPr>
            <a:r>
              <a:rPr sz="1900" b="0" i="0" lang="he-IL">
                <a:solidFill>
                  <a:srgbClr val="2E2B26"/>
                </a:solidFill>
                <a:latin typeface="Assistant"/>
                <a:cs typeface="Assistant"/>
                <a:ea typeface="Assistant"/>
              </a:rPr>
              <a:t>לביסוס: "ויחמול המלך על מפיבשת בן יהונתן בן שאול על שבעת ה' אשר בינותם בין דוד ובין יהונתן בן שאול".</a:t>
            </a:r>
          </a:p>
          <a:p>
            <a:pPr algn="r" rtl="1">
              <a:lnSpc>
                <a:spcPts val="2850"/>
              </a:lnSpc>
            </a:pPr>
            <a:r>
              <a:rPr sz="1900" b="0" i="0" lang="he-IL">
                <a:solidFill>
                  <a:srgbClr val="2E2B26"/>
                </a:solidFill>
                <a:latin typeface="Assistant"/>
                <a:cs typeface="Assistant"/>
                <a:ea typeface="Assistant"/>
              </a:rPr>
              <a:t>(2) הסבר הביקורת על דוד על פי אחד מן השורשים החוזרים:</a:t>
            </a:r>
          </a:p>
          <a:p>
            <a:pPr algn="r" rtl="1">
              <a:lnSpc>
                <a:spcPts val="2850"/>
              </a:lnSpc>
            </a:pPr>
            <a:r>
              <a:rPr sz="1900" b="0" i="0" lang="he-IL">
                <a:solidFill>
                  <a:srgbClr val="2E2B26"/>
                </a:solidFill>
                <a:latin typeface="Assistant"/>
                <a:cs typeface="Assistant"/>
                <a:ea typeface="Assistant"/>
              </a:rPr>
              <a:t>נתן – הגבעונים מבקשים מדוד שיינתן להם שבעה מבני שאול להוקעה והוא מיד מסכים לתת להם, ואף מודגש שהוא זה הנתן את הבנים בידי הגבעונים. דוד פעל על דעת עצמו וללא אישור מה' למעשה.</a:t>
            </a:r>
          </a:p>
          <a:p>
            <a:pPr algn="r" rtl="1">
              <a:lnSpc>
                <a:spcPts val="2850"/>
              </a:lnSpc>
            </a:pPr>
            <a:r>
              <a:rPr sz="1900" b="0" i="0" lang="he-IL">
                <a:solidFill>
                  <a:srgbClr val="2E2B26"/>
                </a:solidFill>
                <a:latin typeface="Assistant"/>
                <a:cs typeface="Assistant"/>
                <a:ea typeface="Assistant"/>
              </a:rPr>
              <a:t>הוקעה – בשני הפסוקים חוזר השימוש בשורש, כדי להדגיש את האכזריות שבמעשה. הגבעונים דרשו להוקיע – להמית בפומבי ולבזות את הגופות של שבעה מבני שאול והם עשו זאת באישורו של דוד.</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הרעב והגבעונים – שאלון 1262</dc:title>
  <dc:subject/>
  <dc:creator/>
  <cp:keywords/>
  <dc:description/>
  <cp:lastModifiedBy/>
  <cp:revision>1</cp:revision>
  <dcterms:created xsi:type="dcterms:W3CDTF">2013-01-27T09:14:16Z</dcterms:created>
  <dcterms:modified xsi:type="dcterms:W3CDTF">2013-01-27T09:15:58Z</dcterms:modified>
  <cp:category/>
</cp:coreProperties>
</file>