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03122" y="952500"/>
            <a:ext cx="1615777"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שמואל ב ג׳</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אבנר ויואב</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«אבנר ויואב» (שמואל ב ג׳)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«שמואל ב»</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ורד"ק</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דוד</a:t>
            </a:r>
          </a:p>
        </p:txBody>
      </p:sp>
      <p:sp>
        <p:nvSpPr>
          <p:cNvPr id="6" name="TextBox 5"/>
          <p:cNvSpPr txBox="1"/>
          <p:nvPr/>
        </p:nvSpPr>
        <p:spPr>
          <a:xfrm>
            <a:off x="63936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דוד דורש גם מאיש בשת להחזיר את מיכל.</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אבנר</a:t>
            </a:r>
          </a:p>
        </p:txBody>
      </p:sp>
      <p:sp>
        <p:nvSpPr>
          <p:cNvPr id="8" name="TextBox 7"/>
          <p:cNvSpPr txBox="1"/>
          <p:nvPr/>
        </p:nvSpPr>
        <p:spPr>
          <a:xfrm>
            <a:off x="9453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אבנר מתחזק בבית שאול, ואיש בשת מאשים אותו שנכנס אל פילגש אביו.</a:t>
            </a:r>
          </a:p>
        </p:txBody>
      </p:sp>
      <p:sp>
        <p:nvSpPr>
          <p:cNvPr id="9" name="TextBox 8"/>
          <p:cNvSpPr txBox="1"/>
          <p:nvPr/>
        </p:nvSpPr>
        <p:spPr>
          <a:xfrm>
            <a:off x="63936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שאול</a:t>
            </a:r>
          </a:p>
        </p:txBody>
      </p:sp>
      <p:sp>
        <p:nvSpPr>
          <p:cNvPr id="10" name="TextBox 9"/>
          <p:cNvSpPr txBox="1"/>
          <p:nvPr/>
        </p:nvSpPr>
        <p:spPr>
          <a:xfrm>
            <a:off x="63936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מלחמה ארוכה בין בית שאול לבית דוד; דוד מתחזק.</a:t>
            </a:r>
          </a:p>
        </p:txBody>
      </p:sp>
      <p:sp>
        <p:nvSpPr>
          <p:cNvPr id="11" name="TextBox 10"/>
          <p:cNvSpPr txBox="1"/>
          <p:nvPr/>
        </p:nvSpPr>
        <p:spPr>
          <a:xfrm>
            <a:off x="9453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יואב</a:t>
            </a:r>
          </a:p>
        </p:txBody>
      </p:sp>
      <p:sp>
        <p:nvSpPr>
          <p:cNvPr id="12" name="TextBox 11"/>
          <p:cNvSpPr txBox="1"/>
          <p:nvPr/>
        </p:nvSpPr>
        <p:spPr>
          <a:xfrm>
            <a:off x="9453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יואב ואבישי חוזרים מהמסע ושומעים שאבנר היה אצל דוד.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המלחמה והצאצאים (פסוקים א׳–ה׳)</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אבנר פונה לדוד (פסוקים ו׳–כ״א)</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רצח אבנר (פסוקים כ״ב–ל״ט)</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שמואל ב ג', ג'</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וּמִשְׁנֵהוּ כִלְאָב לַאֲבִיגַיִל אֵשֶׁת</a:t>
            </a:r>
            <a:r>
              <a:rPr sz="4100" b="0" i="0" lang="he-IL">
                <a:solidFill>
                  <a:srgbClr val="141414"/>
                </a:solidFill>
                <a:latin typeface="Frank Ruhl Libre"/>
                <a:cs typeface="Frank Ruhl Libre"/>
                <a:ea typeface="Frank Ruhl Libre"/>
              </a:rPr>
              <a:t> נָבָל הַכַּרְמְלִי וְהַשְּׁלִשִׁי אַבְשָׁלוֹם בֶּן־מַעֲכָה בַּת־תַּלְמַי מֶלֶךְ גְּשׁוּר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״ותהי המלחמה ארכה בין בית שאול ובין בית דוד ודוד הלך וחזק ובית שאול הלכים ודלים״.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שמואל ב ג', ו'</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וַיְהִי בִּהְיוֹת הַמִּלְחָמָה בֵּין</a:t>
            </a:r>
            <a:r>
              <a:rPr sz="4100" b="0" i="0" lang="he-IL">
                <a:solidFill>
                  <a:srgbClr val="141414"/>
                </a:solidFill>
                <a:latin typeface="Frank Ruhl Libre"/>
                <a:cs typeface="Frank Ruhl Libre"/>
                <a:ea typeface="Frank Ruhl Libre"/>
              </a:rPr>
              <a:t> בֵּית שָׁאוּל וּבֵין בֵּית דָּוִד וְאַבְנֵר הָיָה מִתְחַזֵּק בְּבֵית שָׁאוּל</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אבנר מתחזק בבית שאול, ואיש בשת מאשים אותו שנכנס אל פילגש אביו.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שמואל ב ג', כ"ב</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וְהִנֵּה עַבְדֵי דָוִד וְיוֹאָב</a:t>
            </a:r>
            <a:r>
              <a:rPr sz="4100" b="0" i="0" lang="he-IL">
                <a:solidFill>
                  <a:srgbClr val="141414"/>
                </a:solidFill>
                <a:latin typeface="Frank Ruhl Libre"/>
                <a:cs typeface="Frank Ruhl Libre"/>
                <a:ea typeface="Frank Ruhl Libre"/>
              </a:rPr>
              <a:t> בָּא מֵהַגְּדוּד וְשָׁלָל רָב עִמָּם הֵבִיאוּ וְאַבְנֵר אֵינֶנּוּ עִם־דָּוִד בְּחֶבְרוֹן כִּי שִׁלְּחוֹ וַיֵּלֶךְ בְּשָׁלוֹם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יואב ואבישי חוזרים מהמסע ושומעים שאבנר היה אצל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שמואל ב ג',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וַתְּהִי הַמִּלְחָמָה אֲרֻכָּה בֵּין בֵּית שָׁאוּל וּבֵין</a:t>
            </a:r>
            <a:r>
              <a:rPr sz="4100" b="0" i="0" lang="he-IL">
                <a:solidFill>
                  <a:srgbClr val="141414"/>
                </a:solidFill>
                <a:latin typeface="Frank Ruhl Libre"/>
                <a:cs typeface="Frank Ruhl Libre"/>
                <a:ea typeface="Frank Ruhl Libre"/>
              </a:rPr>
              <a:t> בֵּית דָּוִד וְדָוִד הֹלֵךְ וְחָזֵק וּבֵית שָׁאוּל הֹלְכִים וְדַלִּים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״ותהי המלחמה ארכה בין בית שאול ובין בית דוד ודוד הלך וחזק ובית שאול הלכים ודלים״.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ומשנהו</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שנים.</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ודלים</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חלושים, כמו (בראשית מא יט): דלות ורעות.</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מילה מנחה</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מספר טיפולוגי</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מספרים מסוימים חוזרים במקרא הרבה יותר ממספרים אחרים.</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ברית</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הסכם בין שני צדדים שווים במעמדם או שאינם שווים, המתחייבים זה לזה או שרק צד אחד מתחייב.</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רשימות יחס</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רשימות של שלשלת המשפחות המתיחסות לאב קדמון: שלשלת היחס מאדם וחוה, מנוח עד אברהם.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220515"/>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שמואל ב ג', ג'</a:t>
            </a:r>
          </a:p>
        </p:txBody>
      </p:sp>
      <p:sp>
        <p:nvSpPr>
          <p:cNvPr id="6" name="TextBox 5"/>
          <p:cNvSpPr txBox="1"/>
          <p:nvPr/>
        </p:nvSpPr>
        <p:spPr>
          <a:xfrm>
            <a:off x="1064577" y="2652315"/>
            <a:ext cx="9745345" cy="1540668"/>
          </a:xfrm>
          <a:prstGeom prst="rect">
            <a:avLst/>
          </a:prstGeom>
          <a:noFill/>
        </p:spPr>
        <p:txBody>
          <a:bodyPr wrap="square" lIns="0" rIns="0" tIns="0" bIns="0" anchor="t"/>
          <a:lstStyle/>
          <a:p>
            <a:pPr algn="r" rtl="1">
              <a:lnSpc>
                <a:spcPts val="4043"/>
              </a:lnSpc>
            </a:pPr>
            <a:r>
              <a:rPr sz="2550" b="1" i="0" lang="he-IL">
                <a:solidFill>
                  <a:srgbClr val="141414"/>
                </a:solidFill>
                <a:latin typeface="Frank Ruhl Libre"/>
                <a:cs typeface="Frank Ruhl Libre"/>
                <a:ea typeface="Frank Ruhl Libre"/>
              </a:rPr>
              <a:t>וּמִשְׁנֵהוּ כִלְאָב</a:t>
            </a:r>
            <a:r>
              <a:rPr sz="2550" b="0" i="0" lang="he-IL">
                <a:solidFill>
                  <a:srgbClr val="141414"/>
                </a:solidFill>
                <a:latin typeface="Frank Ruhl Libre"/>
                <a:cs typeface="Frank Ruhl Libre"/>
                <a:ea typeface="Frank Ruhl Libre"/>
              </a:rPr>
              <a:t>. וּבְמָקוֹם אַחֵר הוּא קוֹרֵא אוֹתוֹ וּמִשְׁנֵהוּ דָּנִיאֵל, וְלָמָּה נִקְרָא שְׁמוֹ כִּלְאָב, אָמַר רַבִּי יִצְחָק: שֶׁהָיוּ לֵיצָנֵי הַדּוֹר אוֹמְרִים, מִנָּבָל הָיְתָה אֲבִיגַיִל מְעֻבֶּרֶת, נֶהְפַּךְ קְלַסְתֵּרוֹ וְנִדְמָה לְאָבִיו. וְרַבּוֹתֵינוּ אָמְרוּ (ברכות ד א): שֶׁהָיָה מַכְלִים פְּנֵי מְפִיבֹשֶׁת בַּהֲלָכָה:</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«וּמִשְׁנֵהוּ כִלְאָב»?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רד"ק</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רד"ק על שמואל ב ג', כ"ב</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מהגדוד</a:t>
            </a:r>
            <a:r>
              <a:rPr sz="2800" b="0" i="0" lang="he-IL">
                <a:solidFill>
                  <a:srgbClr val="141414"/>
                </a:solidFill>
                <a:latin typeface="Frank Ruhl Libre"/>
                <a:cs typeface="Frank Ruhl Libre"/>
                <a:ea typeface="Frank Ruhl Libre"/>
              </a:rPr>
              <a:t>. ולא סיפר מאיזה גדוד ומאין הביאו השלל, ומן הנראה כי מארץ פלשתים היה אולי יצא גדוד פלשתים בארץ ישראל להלחם או לפשוט ויואב עם עבדי דוד יצאו אליהם ועתה שב מהגדוד ההוא והביאו שלל רב:</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א׳–ה׳ («המלחמה והצאצאים»).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ו׳–כ״א («אבנר פונה לדוד»).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כ״ב–ל״ט («רצח אבנר»).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מה לדעתכם המסר המרכזי של שמואל ב 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אבנר ויואב</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המלחמה והצאצאים</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אבנר פונה לדוד</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רצח אבנר</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תשפ"ה (שאלון 1362))</a:t>
            </a:r>
          </a:p>
          <a:p>
            <a:pPr algn="r" rtl="1">
              <a:lnSpc>
                <a:spcPts val="3000"/>
              </a:lnSpc>
            </a:pPr>
            <a:r>
              <a:rPr sz="2000" b="0" i="0" lang="he-IL">
                <a:solidFill>
                  <a:srgbClr val="141414"/>
                </a:solidFill>
                <a:latin typeface="Assistant"/>
                <a:cs typeface="Assistant"/>
                <a:ea typeface="Assistant"/>
              </a:rPr>
              <a:t>6. קראו שמואל ב, פרק ג'.</a:t>
            </a:r>
          </a:p>
          <a:p>
            <a:pPr algn="r" rtl="1">
              <a:lnSpc>
                <a:spcPts val="3000"/>
              </a:lnSpc>
            </a:pPr>
            <a:r>
              <a:rPr sz="2000" b="0" i="0" lang="he-IL">
                <a:solidFill>
                  <a:srgbClr val="141414"/>
                </a:solidFill>
                <a:latin typeface="Assistant"/>
                <a:cs typeface="Assistant"/>
                <a:ea typeface="Assistant"/>
              </a:rPr>
              <a:t>א. קראו פסוקים א'–י"ז.</a:t>
            </a:r>
          </a:p>
          <a:p>
            <a:pPr algn="r" rtl="1">
              <a:lnSpc>
                <a:spcPts val="3000"/>
              </a:lnSpc>
            </a:pPr>
            <a:r>
              <a:rPr sz="2000" b="0" i="0" lang="he-IL">
                <a:solidFill>
                  <a:srgbClr val="141414"/>
                </a:solidFill>
                <a:latin typeface="Assistant"/>
                <a:cs typeface="Assistant"/>
                <a:ea typeface="Assistant"/>
              </a:rPr>
              <a:t>(1) יש הטוענים שהנאמר בפסוק א': "וַדָּוִד הֹלֵךְ וְחָזֵק וּבֵית שָׁאוּל הֹלְכִים וְדַלִּים" מתאר את תחילתו של תהליך שינוי בהנהגה בישראל.</a:t>
            </a:r>
          </a:p>
          <a:p>
            <a:pPr algn="r" rtl="1">
              <a:lnSpc>
                <a:spcPts val="3000"/>
              </a:lnSpc>
            </a:pPr>
            <a:r>
              <a:rPr sz="2000" b="0" i="0" lang="he-IL">
                <a:solidFill>
                  <a:srgbClr val="141414"/>
                </a:solidFill>
                <a:latin typeface="Assistant"/>
                <a:cs typeface="Assistant"/>
                <a:ea typeface="Assistant"/>
              </a:rPr>
              <a:t>הביאו דוגמה אחת לביסוס טענה זו בנוגע לדוד ושתי דוגמאות לביסוס טענה זו בנוגע לבית שאול.</a:t>
            </a:r>
          </a:p>
          <a:p>
            <a:pPr algn="r" rtl="1">
              <a:lnSpc>
                <a:spcPts val="3000"/>
              </a:lnSpc>
            </a:pPr>
            <a:r>
              <a:rPr sz="2000" b="0" i="0" lang="he-IL">
                <a:solidFill>
                  <a:srgbClr val="141414"/>
                </a:solidFill>
                <a:latin typeface="Assistant"/>
                <a:cs typeface="Assistant"/>
                <a:ea typeface="Assistant"/>
              </a:rPr>
              <a:t>הסבירו את דבריכם, ובססו אותם על הכתוב. (6 נקודות)</a:t>
            </a:r>
          </a:p>
          <a:p>
            <a:pPr algn="r" rtl="1">
              <a:lnSpc>
                <a:spcPts val="3000"/>
              </a:lnSpc>
            </a:pPr>
            <a:r>
              <a:rPr sz="2000" b="0" i="0" lang="he-IL">
                <a:solidFill>
                  <a:srgbClr val="141414"/>
                </a:solidFill>
                <a:latin typeface="Assistant"/>
                <a:cs typeface="Assistant"/>
                <a:ea typeface="Assistant"/>
              </a:rPr>
              <a:t>(2) קראו גם שמואל ב, פרק ה', פסוקים א'–ג'.</a:t>
            </a:r>
          </a:p>
          <a:p>
            <a:pPr algn="r" rtl="1">
              <a:lnSpc>
                <a:spcPts val="3000"/>
              </a:lnSpc>
            </a:pPr>
            <a:r>
              <a:rPr sz="2000" b="0" i="0" lang="he-IL">
                <a:solidFill>
                  <a:srgbClr val="141414"/>
                </a:solidFill>
                <a:latin typeface="Assistant"/>
                <a:cs typeface="Assistant"/>
                <a:ea typeface="Assistant"/>
              </a:rPr>
              <a:t>מהי התוצאה של תהליך השינוי שהחל בפרק ג'? הסבירו את דבריכם, ובססו אותם על הכתוב בפרק 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א׳–ה׳ («המלחמה והצאצאים»).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״ותהי המלחמה ארכה בין בית שאול ובין בית דוד ודוד הלך וחזק ובית שאול הלכים ודלים״. הפרק פותח בתיאור המאבק על המלוכה.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ו׳–כ״א («אבנר פונה לדוד»).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אבנר מתחזק בבית שאול, ואיש בשת מאשים אותו שנכנס אל פילגש אביו. אבנר כועס ואומר שיעביר את המלכות לדוד ״מדן ועד באר שבע״. איש בשת ״לא יכל עוד להשיב את אבנר דבר מיראתו אתו״.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כ״ב–ל״ט («רצח אבנר»).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יואב ואבישי חוזרים מהמסע ושומעים שאבנר היה אצל דוד. יואב נוזף במלך: מה עשית... כי באבנר בן נר לפתתך הוא בא. הוא שולח שליחים אחרי אבנר, והם מחזירים אותו מבור הסירה.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6</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דוגמה לתחילתו של תהליך השינוי בהנהגה בישראל בנוגע לדוד "ודוד הולך וחזק":</a:t>
            </a:r>
          </a:p>
          <a:p>
            <a:pPr algn="r" rtl="1">
              <a:lnSpc>
                <a:spcPts val="2850"/>
              </a:lnSpc>
            </a:pPr>
            <a:r>
              <a:rPr sz="1900" b="0" i="0" lang="he-IL">
                <a:solidFill>
                  <a:srgbClr val="141414"/>
                </a:solidFill>
                <a:latin typeface="Assistant"/>
                <a:cs typeface="Assistant"/>
                <a:ea typeface="Assistant"/>
              </a:rPr>
              <a:t>בפסוקים מתואר כיצד לדוד נולדים בנים רבים מנשים שונות. ריבוי צאצאים ונישואין פוליטיים תורמים לביסוס מעמדו המלכותי ויצירת שושלת. זוהי תופעה אופיינית למלך מתבסס ובעל השפעה גוברת.</a:t>
            </a:r>
          </a:p>
          <a:p>
            <a:pPr algn="r" rtl="1">
              <a:lnSpc>
                <a:spcPts val="2850"/>
              </a:lnSpc>
            </a:pPr>
            <a:r>
              <a:rPr sz="1900" b="0" i="0" lang="he-IL">
                <a:solidFill>
                  <a:srgbClr val="141414"/>
                </a:solidFill>
                <a:latin typeface="Assistant"/>
                <a:cs typeface="Assistant"/>
                <a:ea typeface="Assistant"/>
              </a:rPr>
              <a:t>דוד דורש מאבנר שר הצבא בבית שאול, להשיב אליו את מיכל בת שאול. איש בושת נכנע לדרישתו של דוד ומשיב אליו את מיכל, למרות שכבר נישאה לגבר אחר. דבר זה מעיד על התחזקותו של דוד אל מול בית שאול הנחלש לפניו.</a:t>
            </a:r>
          </a:p>
          <a:p>
            <a:pPr algn="r" rtl="1">
              <a:lnSpc>
                <a:spcPts val="2850"/>
              </a:lnSpc>
            </a:pPr>
            <a:r>
              <a:rPr sz="1900" b="0" i="0" lang="he-IL">
                <a:solidFill>
                  <a:srgbClr val="141414"/>
                </a:solidFill>
                <a:latin typeface="Assistant"/>
                <a:cs typeface="Assistant"/>
                <a:ea typeface="Assistant"/>
              </a:rPr>
              <a:t>שתי דוגמאות לתחילתו של תהליך השינוי בהנהגה בישראל בנוגע לבית שאול "ובית שאול הולכים ודלים":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מריבה פנימית בין אבנר לאיש בושת: איש בושת האשים את אבנר, שר הצבא, על ששכב עם רצפה בת איה פילגש שאול, ובתגובה אבנר מאיים על איש בושת שהוא יסב את מלכותו לדוד. מה שמעיד על מתח, חוסר ביטחון ומעמד רופף של המלך.</a:t>
            </a:r>
          </a:p>
          <a:p>
            <a:pPr algn="r" rtl="1">
              <a:lnSpc>
                <a:spcPts val="2850"/>
              </a:lnSpc>
            </a:pPr>
            <a:r>
              <a:rPr sz="1900" b="0" i="0" lang="he-IL">
                <a:solidFill>
                  <a:srgbClr val="141414"/>
                </a:solidFill>
                <a:latin typeface="Assistant"/>
                <a:cs typeface="Assistant"/>
                <a:ea typeface="Assistant"/>
              </a:rPr>
              <a:t>מעבר נאמנות של אבנר לדוד: אבנר מחליט לתמוך בדוד ולהעביר אליו את מלכות ישראל. צעד כזה מצד אדם מרכזי בבית שאול מעיד על שקיעת הלגיטימציה של שושלת שאול וחוזק מעמדו של דוד.</a:t>
            </a:r>
          </a:p>
          <a:p>
            <a:pPr algn="r" rtl="1">
              <a:lnSpc>
                <a:spcPts val="2850"/>
              </a:lnSpc>
            </a:pPr>
            <a:r>
              <a:rPr sz="1900" b="0" i="0" lang="he-IL">
                <a:solidFill>
                  <a:srgbClr val="141414"/>
                </a:solidFill>
                <a:latin typeface="Assistant"/>
                <a:cs typeface="Assistant"/>
                <a:ea typeface="Assistant"/>
              </a:rPr>
              <a:t>תיתכנה דוגמאות המנוסחות אחרת, לכל אחת מן הטענות.</a:t>
            </a:r>
          </a:p>
          <a:p>
            <a:pPr algn="r" rtl="1">
              <a:lnSpc>
                <a:spcPts val="2850"/>
              </a:lnSpc>
            </a:pPr>
            <a:r>
              <a:rPr sz="1900" b="0" i="0" lang="he-IL">
                <a:solidFill>
                  <a:srgbClr val="141414"/>
                </a:solidFill>
                <a:latin typeface="Assistant"/>
                <a:cs typeface="Assistant"/>
                <a:ea typeface="Assistant"/>
              </a:rPr>
              <a:t>(2) התוצאה של התהליך השינוי שהחל בפרק ג' היא שהעם מבקש מדוד שימלוך עליהם. כל שבטי ישראל מקבלים עליהם את מלכותו של דוד. לביסוס: "ויבואו כל שבטי ישראל אל דוד... וימשחו את דוד למלך על ישראל".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אבנר ויואב – שאלון 1262</dc:title>
  <dc:subject/>
  <dc:creator/>
  <cp:keywords/>
  <dc:description/>
  <cp:lastModifiedBy/>
  <cp:revision>1</cp:revision>
  <dcterms:created xsi:type="dcterms:W3CDTF">2013-01-27T09:14:16Z</dcterms:created>
  <dcterms:modified xsi:type="dcterms:W3CDTF">2013-01-27T09:15:58Z</dcterms:modified>
  <cp:category/>
</cp:coreProperties>
</file>