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93230" y="1587500"/>
            <a:ext cx="444754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שמואל ב ד׳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93230" y="2032000"/>
            <a:ext cx="4447540" cy="190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6480"/>
              </a:lnSpc>
            </a:pPr>
            <a:r>
              <a:rPr sz="6000" b="0" i="0" lang="he-IL">
                <a:solidFill>
                  <a:srgbClr val="2C2418"/>
                </a:solidFill>
                <a:latin typeface="Bellefair"/>
                <a:cs typeface="Bellefair"/>
                <a:ea typeface="Bellefair"/>
              </a:rPr>
              <a:t>רצח איש בושת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93230" y="3949700"/>
            <a:ext cx="444754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1800" b="0" i="0" lang="he-IL">
                <a:solidFill>
                  <a:srgbClr val="5B4A30"/>
                </a:solidFill>
                <a:latin typeface="David Libre"/>
                <a:cs typeface="David Libre"/>
                <a:ea typeface="David Libre"/>
              </a:rPr>
              <a:t>שאלון 1262 · שמואל ב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52100" y="1873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73561" y="17780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נכיר את הסיפור «רצח איש בושת» (שמואל ב ד׳)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2100" y="29781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3561" y="28829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נבחן כיצד הסיפור מבטא את התמה «שמואל ב»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52100" y="408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73561" y="39878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נקרא פסוקי מפתח ונעמיק בפירוש רש"י ורד"ק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52100" y="51879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3561" y="5092700"/>
            <a:ext cx="545477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85191" y="2057400"/>
            <a:ext cx="4669917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שאול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85191" y="2616200"/>
            <a:ext cx="4669917" cy="831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לבן שאול שני אנשי גדוד, בענה ורכב בני רמון הבארתי.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891" y="2057400"/>
            <a:ext cx="4669917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דוד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6891" y="2616200"/>
            <a:ext cx="4669917" cy="831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דוד שוב מראה שהוא לא חפץ בהרג בית שאול כדי לעלות למלכות.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85191" y="4235450"/>
            <a:ext cx="4669917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איש בשת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5191" y="4794250"/>
            <a:ext cx="4669917" cy="831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איש בשת בן שאול שומע על מות אבנר, ״וירפו ידיו וכל ישראל נבהלו״.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6891" y="4235450"/>
            <a:ext cx="4669917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מפיבשת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6891" y="4794250"/>
            <a:ext cx="4669917" cy="8318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מפיבשת, בן יהונתן, הוא נכה רגליים מאז שהיה בן חמש.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10762" y="19304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44320" y="2489200"/>
            <a:ext cx="2266283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צער בבית שאול (פסוקים א׳–ה׳)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9787" y="19304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23345" y="2489200"/>
            <a:ext cx="2266283" cy="10731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הרצח (פסוקים ו׳–י״ב)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שמואל ב ד',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6945" y="2644775"/>
            <a:ext cx="8738108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וַיִּשְׁמַע בֶּן־שָׁאוּל כִּי מֵת אַבְנֵר בְּחֶבְרוֹן </a:t>
            </a:r>
            <a:r>
              <a:rPr sz="4100" b="1" i="0" lang="he-IL" u="sng">
                <a:solidFill>
                  <a:srgbClr val="7A3B1D"/>
                </a:solidFill>
                <a:latin typeface="Frank Ruhl Libre"/>
                <a:cs typeface="Frank Ruhl Libre"/>
                <a:ea typeface="Frank Ruhl Libre"/>
              </a:rPr>
              <a:t>וַיִּרְפּוּ יָדָיו וְכָל־יִשְׂרָאֵל נִבְהָלוּ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6777" y="5969000"/>
            <a:ext cx="4787646" cy="63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איש בשת בן שאול שומע על מות אבנר, ״וירפו ידיו וכל ישראל נבהלו״.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שמואל ב ד', י'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6945" y="2189162"/>
            <a:ext cx="8738108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 u="sng">
                <a:solidFill>
                  <a:srgbClr val="7A3B1D"/>
                </a:solidFill>
                <a:latin typeface="Frank Ruhl Libre"/>
                <a:cs typeface="Frank Ruhl Libre"/>
                <a:ea typeface="Frank Ruhl Libre"/>
              </a:rPr>
              <a:t>כִּי הַמַּגִּיד לִי לֵאמֹר</a:t>
            </a: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 הִנֵּה־מֵת שָׁאוּל וְהוּא־הָיָה כִמְבַשֵּׂר בְּעֵינָיו וָאֹחֲזָה בוֹ וָאֶהְרְגֵהוּ בְּצִקְלָג אֲשֶׁר לְתִתִּי־לוֹ בְּשֹׂרָה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6777" y="5969000"/>
            <a:ext cx="4787646" cy="63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הם נכנסים, מכים אותו בבטן, כורתים את ראשו ובורחים כל הלילה דרך הערבה.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שמואל ב ד', ה'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6945" y="2189162"/>
            <a:ext cx="8738108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וַיֵּלְכוּ בְּנֵי־רִמּוֹן הַבְּאֵרֹתִי רֵכָב וּבַעֲנָה וַיָּבֹאוּ כְּחֹם הַיּוֹם אֶל־בֵּית אִישׁ בֹּשֶׁת וְהוּא </a:t>
            </a:r>
            <a:r>
              <a:rPr sz="4100" b="1" i="0" lang="he-IL" u="sng">
                <a:solidFill>
                  <a:srgbClr val="7A3B1D"/>
                </a:solidFill>
                <a:latin typeface="Frank Ruhl Libre"/>
                <a:cs typeface="Frank Ruhl Libre"/>
                <a:ea typeface="Frank Ruhl Libre"/>
              </a:rPr>
              <a:t>שֹׁכֵב אֵת מִשְׁכַּב הַצָּהֳרָיִם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6777" y="5969000"/>
            <a:ext cx="4787646" cy="63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בענה ורכב באים בצהרים לבית איש בשת, כשהוא ״שכב את משכב הצהרים״.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שמואל ב ד', ח'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26945" y="2442567"/>
            <a:ext cx="8738108" cy="222676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844"/>
              </a:lnSpc>
            </a:pPr>
            <a:r>
              <a:rPr sz="335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וַיָּבִאוּ אֶת־רֹאשׁ אִישׁ־בֹּשֶׁת אֶל־דָּוִד חֶבְרוֹן וַיֹּאמְרוּ אֶל־הַמֶּלֶךְ </a:t>
            </a:r>
            <a:r>
              <a:rPr sz="3350" b="1" i="0" lang="he-IL" u="sng">
                <a:solidFill>
                  <a:srgbClr val="7A3B1D"/>
                </a:solidFill>
                <a:latin typeface="Frank Ruhl Libre"/>
                <a:cs typeface="Frank Ruhl Libre"/>
                <a:ea typeface="Frank Ruhl Libre"/>
              </a:rPr>
              <a:t>הִנֵּה־רֹאשׁ אִישׁ־בֹּשֶׁת בֶּן־שָׁאוּל</a:t>
            </a:r>
            <a:r>
              <a:rPr sz="3350" b="0" i="0" lang="he-IL">
                <a:solidFill>
                  <a:srgbClr val="2C2418"/>
                </a:solidFill>
                <a:latin typeface="Frank Ruhl Libre"/>
                <a:cs typeface="Frank Ruhl Libre"/>
                <a:ea typeface="Frank Ruhl Libre"/>
              </a:rPr>
              <a:t> אֹיִבְךָ אֲשֶׁר בִּקֵּשׁ אֶת־נַפְשֶׁךָ וַיִּתֵּן ה' לַאדֹנִי הַמֶּלֶךְ נְקָמוֹת הַיּוֹם הַזֶּה מִשָּׁאוּל וּמִזַּרְעוֹ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76777" y="5969000"/>
            <a:ext cx="4787646" cy="635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160"/>
              </a:lnSpc>
            </a:pPr>
            <a:r>
              <a:rPr sz="16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הם נכנסים, מכים אותו בבטן, כורתים את ראשו ובורחים כל הלילה דרך הערבה.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373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וירפו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373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מלשון רפיון, והוא ענין יאוש.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178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כחם היום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78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כאשר נתחמם השמש, והוא בחצות היום.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8347" y="2032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הצהרים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8347" y="2501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עת התחזק מאור היום, והוא מלשון (בראשית ו טז): צוהר תעשה לתיבה.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37347" y="4191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מילה מנחה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37347" y="4660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1909"/>
              </a:lnSpc>
            </a:pPr>
            <a:r>
              <a:rPr sz="14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847" y="4191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תורת הגמול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847" y="4660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הגמול, או שכר ועונש, היא נושא מרכזי במקרא, שמטרתו לחנך ליראת ה'.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8347" y="4191000"/>
            <a:ext cx="2956306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קורבנות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8347" y="4660900"/>
            <a:ext cx="2956306" cy="990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מתנה מן החי או מן הצומח שמביא אדם למקדש לכבוד האל.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4463" y="2749550"/>
            <a:ext cx="986307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רש"י על שמואל ב ד', י'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4463" y="3181350"/>
            <a:ext cx="9863074" cy="609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7A3B1D"/>
                </a:solidFill>
                <a:latin typeface="Noto Serif Hebrew"/>
                <a:cs typeface="Noto Serif Hebrew"/>
                <a:ea typeface="Noto Serif Hebrew"/>
              </a:rPr>
              <a:t>לְתִתִּי לוֹ בְּשׂוֹרָה</a:t>
            </a:r>
            <a:r>
              <a:rPr sz="3000" b="0" i="0" lang="he-IL">
                <a:solidFill>
                  <a:srgbClr val="2C2418"/>
                </a:solidFill>
                <a:latin typeface="Noto Serif Hebrew"/>
                <a:cs typeface="Noto Serif Hebrew"/>
                <a:ea typeface="Noto Serif Hebrew"/>
              </a:rPr>
              <a:t>. אֲשֶׁר דִּמָּה לְשַׂמְּחֵנִי, לְמַעַן תִּתִּי לוֹ שְׂכַר בְּשׂוֹרָתוֹ: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4838700"/>
            <a:ext cx="10333990" cy="10541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860"/>
              </a:lnSpc>
            </a:pPr>
            <a:r>
              <a:rPr sz="22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מה מסביר רש"י על «לְתִתִּי לוֹ בְּשׂוֹרָה»?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רד"ק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4463" y="2444750"/>
            <a:ext cx="9863074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0" i="0" lang="he-IL">
                <a:solidFill>
                  <a:srgbClr val="7A3B1D"/>
                </a:solidFill>
                <a:latin typeface="Bellefair"/>
                <a:cs typeface="Bellefair"/>
                <a:ea typeface="Bellefair"/>
              </a:rPr>
              <a:t>רד"ק על שמואל ב ד', ה'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4463" y="2876550"/>
            <a:ext cx="9863074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7A3B1D"/>
                </a:solidFill>
                <a:latin typeface="Noto Serif Hebrew"/>
                <a:cs typeface="Noto Serif Hebrew"/>
                <a:ea typeface="Noto Serif Hebrew"/>
              </a:rPr>
              <a:t>את משכב הצהרים</a:t>
            </a:r>
            <a:r>
              <a:rPr sz="3000" b="0" i="0" lang="he-IL">
                <a:solidFill>
                  <a:srgbClr val="2C2418"/>
                </a:solidFill>
                <a:latin typeface="Noto Serif Hebrew"/>
                <a:cs typeface="Noto Serif Hebrew"/>
                <a:ea typeface="Noto Serif Hebrew"/>
              </a:rPr>
              <a:t>. ת"י שנת מלכיא כלומר כי מנהג המלכים לישן בצהרים: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4838700"/>
            <a:ext cx="10333990" cy="10541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2860"/>
              </a:lnSpc>
            </a:pPr>
            <a:r>
              <a:rPr sz="22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מה מוסיף פירושו של רד"ק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336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060"/>
              </a:lnSpc>
            </a:pPr>
            <a:r>
              <a:rPr sz="2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קראו פסוקים א׳–ה׳ («צער בבית שאול»).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336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060"/>
              </a:lnSpc>
            </a:pPr>
            <a:r>
              <a:rPr sz="2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קראו פסוקים ו׳–י״ב («הרצח»).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336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060"/>
              </a:lnSpc>
            </a:pPr>
            <a:r>
              <a:rPr sz="2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הסבירו את המושג «מילה מנחה» והדגימו אותו משמואל ב ד׳.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80158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6012" y="1905000"/>
            <a:ext cx="6213475" cy="1460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מה לדעתכם המסר המרכזי של שמואל ב ד׳?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36550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0" i="0" lang="he-IL">
                <a:solidFill>
                  <a:srgbClr val="22403A"/>
                </a:solidFill>
                <a:latin typeface="Bellefair"/>
                <a:cs typeface="Bellefair"/>
                <a:ea typeface="Bellefair"/>
              </a:rPr>
              <a:t>רצח איש בושת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90713" y="18923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צער בבית שאול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8713" y="1892300"/>
            <a:ext cx="3322574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הרצח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68500"/>
            <a:ext cx="10333990" cy="3746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קראו שמואל ב ד׳.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א. קראו פסוקים א׳–ה׳. מה מתואר בקטע «צער בבית שאול»? הסבירו והביאו ראיה מן הכתוב.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ב. קראו פסוקים ו׳–י״ב. מה מתואר בקטע «הרצח»? הסבירו והביאו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קראו פסוקים א׳–ה׳ («צער בבית שאול»).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84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איש בשת בן שאול שומע על מות אבנר, ״וירפו ידיו וכל ישראל נבהלו״. לבן שאול שני אנשי גדוד, בענה ורכב בני רמון הבארתי.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קראו פסוקים ו׳–י״ב («הרצח»).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84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הם נכנסים, מכים אותו בבטן, כורתים את ראשו ובורחים כל הלילה דרך הערבה. בחברון הם מביאים את הראש לדוד ואומרים ״הנה ראש איש בשת בן שאול אויבך אשר בקש את נפשך״.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0" i="0" lang="he-IL">
                <a:solidFill>
                  <a:srgbClr val="D9B46A"/>
                </a:solidFill>
                <a:latin typeface="David Libre"/>
                <a:cs typeface="David Libre"/>
                <a:ea typeface="David Libre"/>
              </a:rPr>
              <a:t>הסבירו את המושג «מילה מנחה» והדגימו אותו משמואל ב ד׳.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845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מילה/שורש החוזר/ת על עצמו/ ה במספר פסוקים או פרקים במספר חריג של פעמי או במספר סימלי של פעמי בקטע, או בשתי משמעויות לפחות, המהווה רמז למסר המרכזי בקטע ו/או מוסיפה משמעות נוספת. איך זה בא לידי ביטוי בפרק: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400"/>
              </a:lnSpc>
            </a:pPr>
            <a:r>
              <a:rPr sz="1700" b="0" i="0" lang="he-IL">
                <a:solidFill>
                  <a:srgbClr val="D9B46A"/>
                </a:solidFill>
                <a:latin typeface="Bellefair"/>
                <a:cs typeface="Bellefair"/>
                <a:ea typeface="Bellefair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6000"/>
              </a:lnSpc>
            </a:pPr>
            <a:r>
              <a:rPr sz="4600" b="0" i="0" lang="he-IL">
                <a:solidFill>
                  <a:srgbClr val="F3EAD6"/>
                </a:solidFill>
                <a:latin typeface="Bellefair"/>
                <a:cs typeface="Bellefair"/>
                <a:ea typeface="Bellefair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905000"/>
            <a:ext cx="10464800" cy="387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א. איש בשת בן שאול שומע על מות אבנר, ״וירפו ידיו וכל ישראל נבהלו״. לבן שאול שני אנשי גדוד, בענה ורכב בני רמון הבארתי.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2C2418"/>
                </a:solidFill>
                <a:latin typeface="David Libre"/>
                <a:cs typeface="David Libre"/>
                <a:ea typeface="David Libre"/>
              </a:rPr>
              <a:t>ב. הם נכנסים, מכים אותו בבטן, כורתים את ראשו ובורחים כל הלילה דרך הערבה. בחברון הם מביאים את הראש לדוד ואומרים ״הנה ראש איש בשת בן שאול אויבך אשר בקש את נפשך״.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F3EAD6"/>
                </a:solidFill>
                <a:latin typeface="David Libre"/>
                <a:cs typeface="David Libre"/>
                <a:ea typeface="David Libre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רצח איש בושת – שאלון 1262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