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29275" y="1460500"/>
            <a:ext cx="5886450" cy="444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500"/>
              </a:lnSpc>
            </a:pPr>
            <a:r>
              <a:rPr sz="24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שמואל ב ה׳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29275" y="1905000"/>
            <a:ext cx="5886450" cy="2413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7020"/>
              </a:lnSpc>
            </a:pPr>
            <a:r>
              <a:rPr sz="65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דוד מלך על כל ישראל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61811" y="4318000"/>
            <a:ext cx="2209871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1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שאלון 1262 · שמואל ב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פתיחה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מטרות השיעור</a:t>
            </a:r>
          </a:p>
        </p:txBody>
      </p:sp>
      <p:sp>
        <p:nvSpPr>
          <p:cNvPr id="5" name="TextBox 4"/>
          <p:cNvSpPr txBox="1"/>
          <p:nvPr/>
        </p:nvSpPr>
        <p:spPr>
          <a:xfrm rot="18900000">
            <a:off x="10561435" y="16968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67021" y="17653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נכיר את הסיפור «דוד מלך על כל ישראל» (שמואל ב ה׳) ואת הדמויות בו</a:t>
            </a:r>
          </a:p>
        </p:txBody>
      </p:sp>
      <p:sp>
        <p:nvSpPr>
          <p:cNvPr id="7" name="TextBox 6"/>
          <p:cNvSpPr txBox="1"/>
          <p:nvPr/>
        </p:nvSpPr>
        <p:spPr>
          <a:xfrm rot="18900000">
            <a:off x="10561435" y="28652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7021" y="29337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נבחן כיצד הסיפור מבטא את התמה «שמואל ב»</a:t>
            </a:r>
          </a:p>
        </p:txBody>
      </p:sp>
      <p:sp>
        <p:nvSpPr>
          <p:cNvPr id="9" name="TextBox 8"/>
          <p:cNvSpPr txBox="1"/>
          <p:nvPr/>
        </p:nvSpPr>
        <p:spPr>
          <a:xfrm rot="18900000">
            <a:off x="10561435" y="40336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67021" y="41021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נקרא פסוקי מפתח ונעמיק בפירוש רש"י ורד"ק</a:t>
            </a:r>
          </a:p>
        </p:txBody>
      </p:sp>
      <p:sp>
        <p:nvSpPr>
          <p:cNvPr id="11" name="TextBox 10"/>
          <p:cNvSpPr txBox="1"/>
          <p:nvPr/>
        </p:nvSpPr>
        <p:spPr>
          <a:xfrm rot="18900000">
            <a:off x="10561435" y="5202035"/>
            <a:ext cx="1038628" cy="987828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5500"/>
              </a:lnSpc>
            </a:pPr>
            <a:r>
              <a:rPr sz="3100" b="0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7021" y="5270500"/>
            <a:ext cx="5467858" cy="850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25"/>
              </a:lnSpc>
            </a:pPr>
            <a:r>
              <a:rPr sz="25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נתרגל שאלה בסגנון הבגרות ונבדוק את התשובות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הדמויות בסיפור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65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דוד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65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דוד יושב במצודה וקורא לה עיר דוד, ובונה מסביב ״מן המלוא ובית״.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243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שאול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43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הפרק מדגים שדוד אינו מסתמך על כוח בלבד אלא שואל בה׳ לפני כל קרב, בניגוד לשאול.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2187" y="1924050"/>
            <a:ext cx="2943225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800"/>
              </a:lnSpc>
            </a:pPr>
            <a:r>
              <a:rPr sz="28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יהודה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2187" y="2482850"/>
            <a:ext cx="2943225" cy="3594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דוד מלך על יהודה שבע שנים וחצי בחברון ושלושים ושלוש שנה על כל ישראל ויהודה בירושלים.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רקע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רצף האירועים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1076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7023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המלכת דוד (פסוקים א׳–ה׳)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89787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56048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כיבוש ירושלים (פסוקים ו׳–ט״ז)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68812" y="1873250"/>
            <a:ext cx="533400" cy="482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3800"/>
              </a:lnSpc>
            </a:pPr>
            <a:r>
              <a:rPr sz="2100" b="1" i="0" lang="he-IL">
                <a:solidFill>
                  <a:srgbClr val="FFFFFF"/>
                </a:solidFill>
                <a:latin typeface="Miriam Libre"/>
                <a:cs typeface="Miriam Libre"/>
                <a:ea typeface="Miriam Libre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35073" y="2432050"/>
            <a:ext cx="2200878" cy="12827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2340"/>
              </a:lnSpc>
            </a:pPr>
            <a:r>
              <a:rPr sz="18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המלחמות בפלשתים (פסוקים י״ז–כ״ה)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שמואל ב ה', א'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581275"/>
            <a:ext cx="10033127" cy="1822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וַיָּבֹאוּ כָּל־שִׁבְטֵי יִשְׂרָאֵל אֶל־דָּוִד חֶבְרוֹנָה וַיֹּאמְרוּ לֵאמֹר 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הִנְנוּ עַצְמְךָ וּבְשָׂרְךָ אֲנָחְנוּ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כל שבטי ישראל באים אל דוד בחברון ואומרים ״הננו עצמך ובשרך אנחנו״.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שמואל ב ה', ז'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וַיִּלְכֹּד דָּוִד אֵת 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מְצֻדַת צִיּוֹן הִיא עִיר דָּוִד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דוד והמלך הולכים אל היבוסים, ישובי ירושלים, שאומרים ״לא תבוא הנה כי אם הסירך העורים והפסחים״.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שמואל ב ה', כ"א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3036887"/>
            <a:ext cx="10033127" cy="9112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וַיַּעַזְבוּ שָׁם אֶת־עֲצַבֵּיהֶם וַיִּשָּׂאֵם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דָּוִד וַאֲנָשָׁיו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הפלשתים שומעים שמשחו את דוד ועולים לחפש אותו, ונפרשים בעמק רפאים.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קוראים בפסוקים ·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שמואל ב ה', ג'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9436" y="2125662"/>
            <a:ext cx="10033127" cy="27336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 rtl="1">
              <a:lnSpc>
                <a:spcPts val="7175"/>
              </a:lnSpc>
            </a:pP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וַיָּבֹאוּ כָּל־זִקְנֵי יִשְׂרָאֵל אֶל־הַמֶּלֶךְ חֶבְרוֹנָה </a:t>
            </a:r>
            <a:r>
              <a:rPr sz="4100" b="1" i="0" lang="he-IL">
                <a:solidFill>
                  <a:srgbClr val="C1440E"/>
                </a:solidFill>
                <a:latin typeface="Frank Ruhl Libre"/>
                <a:cs typeface="Frank Ruhl Libre"/>
                <a:ea typeface="Frank Ruhl Libre"/>
              </a:rPr>
              <a:t>וַיִּכְרֹת לָהֶם הַמֶּלֶךְ דָּוִד בְּרִית בְּחֶבְרוֹן לִפְנֵי</a:t>
            </a:r>
            <a:r>
              <a:rPr sz="4100" b="0" i="0" lang="he-IL">
                <a:solidFill>
                  <a:srgbClr val="1D3557"/>
                </a:solidFill>
                <a:latin typeface="Frank Ruhl Libre"/>
                <a:cs typeface="Frank Ruhl Libre"/>
                <a:ea typeface="Frank Ruhl Libre"/>
              </a:rPr>
              <a:t> ה' וַיִּמְשְׁחוּ אֶת־דָּוִד לְמֶלֶךְ עַל־יִשְׂרָאֵל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3602" y="5461000"/>
            <a:ext cx="9091295" cy="825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565"/>
              </a:lnSpc>
            </a:pPr>
            <a:r>
              <a:rPr sz="1900" b="0" i="0" lang="he-IL">
                <a:solidFill>
                  <a:srgbClr val="264F7A"/>
                </a:solidFill>
                <a:latin typeface="Assistant"/>
                <a:cs typeface="Assistant"/>
                <a:ea typeface="Assistant"/>
              </a:rPr>
              <a:t>״ויכרת להם המלך דוד ברית בחברון לפני ה׳ וימשחו את דוד למלך על ישראל״.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מילים ומושגים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ביאורי מילים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165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עצמך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165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מלשון עצם.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59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מצודת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59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ענינו מבצר חזק, כמו (ירמיהו מח מא): והמצודות נתפשה.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26401" y="189865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מילה מנחה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6401" y="236855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מילה/שורש החוזר/ת על עצמו/ ה במספר פסוקים או פרקים במספר חריג של פעמי או במספר סימלי של פעמי בקטע, או…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65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קורבנות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5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מתנה מן החי או מן הצומח שמביא אדם למקדש לכבוד האל.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459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מספר טיפולוגי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59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מספרים מסוימים חוזרים במקרא הרבה יותר ממספרים אחרים.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6401" y="4279900"/>
            <a:ext cx="3100197" cy="406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200"/>
              </a:lnSpc>
            </a:pPr>
            <a:r>
              <a:rPr sz="2300" b="1" i="0" lang="he-IL">
                <a:solidFill>
                  <a:srgbClr val="264F7A"/>
                </a:solidFill>
                <a:latin typeface="Miriam Libre"/>
                <a:cs typeface="Miriam Libre"/>
                <a:ea typeface="Miriam Libre"/>
              </a:rPr>
              <a:t>התגלות האל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26401" y="4749800"/>
            <a:ext cx="3100197" cy="1352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227"/>
              </a:lnSpc>
            </a:pPr>
            <a:r>
              <a:rPr sz="16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האלוהים הוא יישות מופשטת, הבוחרת להתגלות לנביאיו ולנבחריו בלבד.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רש"י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6860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רש"י על שמואל ב ה', כ"א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3117850"/>
            <a:ext cx="9967722" cy="609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וַיִּשָּׂאֵם דָּוִד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(תרגום:) ״וְאוֹקִידִינוּן דָּוִד וְגַבְרוֹהִי״: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מסביר רש"י על «וַיִּשָּׂאֵם דָּוִד»? הסבירו בלשונכם.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פרשנים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רד"ק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2939" y="2076450"/>
            <a:ext cx="9967722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2A9D8F"/>
                </a:solidFill>
                <a:latin typeface="Miriam Libre"/>
                <a:cs typeface="Miriam Libre"/>
                <a:ea typeface="Miriam Libre"/>
              </a:rPr>
              <a:t>רד"ק על שמואל ב ה', א'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62939" y="2508250"/>
            <a:ext cx="9967722" cy="1828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4800"/>
              </a:lnSpc>
            </a:pPr>
            <a:r>
              <a:rPr sz="3000" b="1" i="0" lang="he-IL">
                <a:solidFill>
                  <a:srgbClr val="C1440E"/>
                </a:solidFill>
                <a:latin typeface="Noto Serif Hebrew"/>
                <a:cs typeface="Noto Serif Hebrew"/>
                <a:ea typeface="Noto Serif Hebrew"/>
              </a:rPr>
              <a:t>הננו עצמך ובשרך אנחנו</a:t>
            </a:r>
            <a:r>
              <a:rPr sz="3000" b="0" i="0" lang="he-IL">
                <a:solidFill>
                  <a:srgbClr val="1D3557"/>
                </a:solidFill>
                <a:latin typeface="Noto Serif Hebrew"/>
                <a:cs typeface="Noto Serif Hebrew"/>
                <a:ea typeface="Noto Serif Hebrew"/>
              </a:rPr>
              <a:t>. אף על פי שאתה ממשפחת יהודה והננו קרובים לך אנחנו גם כן עצמך כי כלנו בני ישראל אחים אנחנו: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005" y="5207000"/>
            <a:ext cx="10333990" cy="1079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860"/>
              </a:lnSpc>
            </a:pPr>
            <a:r>
              <a:rPr sz="2200" b="0" i="0" lang="he-IL">
                <a:solidFill>
                  <a:srgbClr val="F1E3C3"/>
                </a:solidFill>
                <a:latin typeface="Assistant"/>
                <a:cs typeface="Assistant"/>
                <a:ea typeface="Assistant"/>
              </a:rPr>
              <a:t>מה מוסיף פירושו של רד"ק להבנת הפסוק? בססו את תשובתכם על הציטוט.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א׳–ה׳ («המלכת דוד»).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ו׳–ט״ז («כיבוש ירושלים»).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שאלות הבנה ופרשנות ·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3221" y="1733550"/>
            <a:ext cx="10425557" cy="35179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4200"/>
              </a:lnSpc>
            </a:pPr>
            <a:r>
              <a:rPr sz="3000" b="0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קראו פסוקים י״ז–כ״ה («המלחמות בפלשתים»).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9000" y="5969000"/>
            <a:ext cx="782637" cy="317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500"/>
              </a:lnSpc>
            </a:pPr>
            <a:r>
              <a:rPr sz="17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8 נקודות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דיון בכיתה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מה דעתכם?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4681" y="1860550"/>
            <a:ext cx="6239637" cy="142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3105"/>
              </a:lnSpc>
            </a:pPr>
            <a:r>
              <a:rPr sz="2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מה לדעתכם המסר המרכזי של שמואל ב ה׳? נמקו את דעתכם.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מפת מושגים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53305" y="3524250"/>
            <a:ext cx="2485390" cy="9525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 rtl="1">
              <a:lnSpc>
                <a:spcPts val="3105"/>
              </a:lnSpc>
            </a:pPr>
            <a:r>
              <a:rPr sz="2700" b="1" i="0" lang="he-IL">
                <a:solidFill>
                  <a:srgbClr val="F1E3C3"/>
                </a:solidFill>
                <a:latin typeface="Miriam Libre"/>
                <a:cs typeface="Miriam Libre"/>
                <a:ea typeface="Miriam Libre"/>
              </a:rPr>
              <a:t>דוד מלך על כל ישראל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10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המלכת דוד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8334" y="1847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כיבוש ירושלים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10334" y="3498850"/>
            <a:ext cx="3283330" cy="10033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r" rtl="1">
              <a:lnSpc>
                <a:spcPts val="2014"/>
              </a:lnSpc>
            </a:pPr>
            <a:r>
              <a:rPr sz="155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המלחמות בפלשתים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תרגול לקראת הבגרות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שאלה בסגנון 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005" y="1905000"/>
            <a:ext cx="10333990" cy="4191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(קיץ תשפ"א (שאלון 1362))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6. קרא שמואל ב, פרק ה', פסוקים א'–י'.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א. (1) בדברי שבטי הצפון לדוד עולים שלושה נימוקים לבקשה להמליך אותו למלך.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הסבר את שלושת הנימוקים לבקשה להמליך את דוד. בסס את דבריך על הכתוב. (6 נקודות)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(2) המילה "אתה" חוזרת שלוש פעמים בפסוק ב'.</a:t>
            </a:r>
          </a:p>
          <a:p>
            <a:pPr algn="r" rtl="1">
              <a:lnSpc>
                <a:spcPts val="3000"/>
              </a:lnSpc>
            </a:pPr>
            <a:r>
              <a:rPr sz="20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הסבר מה שבטי הצפון מדגישים באמצעות החזרה על מילה זו בדבריהם. (4 נקודות)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א׳–ה׳ («המלכת דוד»).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כל שבטי ישראל באים אל דוד בחברון ואומרים ״הננו עצמך ובשרך אנחנו״. הם מזכירים שהוא היה מנהיג המלחמות כבר בימי שאול, ושה׳ אמר לו אתה תרעה את עמי ישראל.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ו׳–ט״ז («כיבוש ירושלים»).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דוד והמלך הולכים אל היבוסים, ישובי ירושלים, שאומרים ״לא תבוא הנה כי אם הסירך העורים והפסחים״. הם בטוחים בחומה ובמצודה, ולכן מבטלים את דוד.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תשובה לשאלה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778000"/>
            <a:ext cx="10464800" cy="825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025"/>
              </a:lnSpc>
            </a:pPr>
            <a:r>
              <a:rPr sz="1500" b="1" i="0" lang="he-IL">
                <a:solidFill>
                  <a:srgbClr val="E76F51"/>
                </a:solidFill>
                <a:latin typeface="Assistant"/>
                <a:cs typeface="Assistant"/>
                <a:ea typeface="Assistant"/>
              </a:rPr>
              <a:t>קראו פסוקים י״ז–כ״ה («המלחמות בפלשתים»). מה מתואר בקטע? הביאו ראיה מן הכתוב.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3600" y="2921000"/>
            <a:ext cx="10464800" cy="3111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הפלשתים שומעים שמשחו את דוד ועולים לחפש אותו, ונפרשים בעמק רפאים. דוד שואל בה׳ ״האעלה אל פלשתים התתנם בידי״, וה׳ מאשר. דוד מנצח בבעל פרצים: ״פרץ ה׳ את אויבי לפני כפרץ מים״.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g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1980" y="381000"/>
            <a:ext cx="10988040" cy="3048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400"/>
              </a:lnSpc>
            </a:pPr>
            <a:r>
              <a:rPr sz="1700" b="1" i="0" lang="he-IL">
                <a:solidFill>
                  <a:srgbClr val="E76F51"/>
                </a:solidFill>
                <a:latin typeface="Miriam Libre"/>
                <a:cs typeface="Miriam Libre"/>
                <a:ea typeface="Miriam Libre"/>
              </a:rPr>
              <a:t>תשובות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1980" y="685800"/>
            <a:ext cx="10988040" cy="762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6000"/>
              </a:lnSpc>
            </a:pPr>
            <a:r>
              <a:rPr sz="4400" b="1" i="0" lang="he-IL">
                <a:solidFill>
                  <a:srgbClr val="1D3557"/>
                </a:solidFill>
                <a:latin typeface="Miriam Libre"/>
                <a:cs typeface="Miriam Libre"/>
                <a:ea typeface="Miriam Libre"/>
              </a:rPr>
              <a:t>מחוון – שאלת הבגרות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3600" y="1841500"/>
            <a:ext cx="10464800" cy="43180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שאלה 6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סעיף א'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(1) שלושת הנימוקים בדברי שבטי הצפון, לבקשה להמליך את דוד: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"הננו עצמך ובשרך אנחנו" – יש קרבת דם בינהם, זיקה משפחתית בין שבטי הצפון ובין דוד.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"גם אתמול גם שלשום בהיות שאול מלך עלינו אתה היית המוציא והמביא את ישראל" – עוד בימי שאול, דוד היה המנהיג הצבאי של העם והוביל אותו במלחמותיו.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"ויאמר ה' לך אתה תרעה את עמי את ישראל ואתה תהיה לנגיד על ישראל" – ה' בחר בדוד להיות למלך על ישראל.</a:t>
            </a:r>
          </a:p>
          <a:p>
            <a:pPr algn="r" rtl="1">
              <a:lnSpc>
                <a:spcPts val="2850"/>
              </a:lnSpc>
            </a:pPr>
            <a:r>
              <a:rPr sz="19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(2) "אתה" – שבטי הצפון מדגישים באמצעות החזרה על מילה זו בדבריהם, את הבחירה בדוד. להוכיח לו עד כמה הם וה', רוצים בו כמלך על ישראל. הוא הנבחר.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" y="6464300"/>
            <a:ext cx="558800" cy="2286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rtl="1">
              <a:lnSpc>
                <a:spcPts val="1800"/>
              </a:lnSpc>
            </a:pPr>
            <a:r>
              <a:rPr sz="1300" b="0" i="0" lang="he-IL">
                <a:solidFill>
                  <a:srgbClr val="1D3557"/>
                </a:solidFill>
                <a:latin typeface="Assistant"/>
                <a:cs typeface="Assistant"/>
                <a:ea typeface="Assistant"/>
              </a:rP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דוד מלך על כל ישראל – שאלון 1262</dc:title>
  <dc:subject/>
  <dc:creator/>
  <cp:keywords/>
  <dc:description/>
  <cp:lastModifiedBy/>
  <cp:revision>1</cp:revision>
  <dcterms:created xsi:type="dcterms:W3CDTF">2013-01-27T09:14:16Z</dcterms:created>
  <dcterms:modified xsi:type="dcterms:W3CDTF">2013-01-27T09:15:58Z</dcterms:modified>
  <cp:category/>
</cp:coreProperties>
</file>