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שמואל ב ו׳</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העלאת הארון</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«העלאת הארון» (שמואל ב ו׳)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«שמואל ב»</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ורד"ק</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82565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דוד</a:t>
            </a:r>
          </a:p>
        </p:txBody>
      </p:sp>
      <p:sp>
        <p:nvSpPr>
          <p:cNvPr id="6" name="TextBox 5"/>
          <p:cNvSpPr txBox="1"/>
          <p:nvPr/>
        </p:nvSpPr>
        <p:spPr>
          <a:xfrm>
            <a:off x="82565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דוד מביא את ארון האלהים מבית אבינדב על עגלה חדשה.</a:t>
            </a:r>
          </a:p>
        </p:txBody>
      </p:sp>
      <p:sp>
        <p:nvSpPr>
          <p:cNvPr id="7" name="TextBox 6"/>
          <p:cNvSpPr txBox="1"/>
          <p:nvPr/>
        </p:nvSpPr>
        <p:spPr>
          <a:xfrm>
            <a:off x="46243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שאול</a:t>
            </a:r>
          </a:p>
        </p:txBody>
      </p:sp>
      <p:sp>
        <p:nvSpPr>
          <p:cNvPr id="8" name="TextBox 7"/>
          <p:cNvSpPr txBox="1"/>
          <p:nvPr/>
        </p:nvSpPr>
        <p:spPr>
          <a:xfrm>
            <a:off x="46243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מיכל בת שאול רואה מהחלון ״את המלך דוד מפזז ומכרכר לפני ה׳ ותבז לו בלבה״.</a:t>
            </a:r>
          </a:p>
        </p:txBody>
      </p:sp>
      <p:sp>
        <p:nvSpPr>
          <p:cNvPr id="9" name="TextBox 8"/>
          <p:cNvSpPr txBox="1"/>
          <p:nvPr/>
        </p:nvSpPr>
        <p:spPr>
          <a:xfrm>
            <a:off x="9921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יהודה</a:t>
            </a:r>
          </a:p>
        </p:txBody>
      </p:sp>
      <p:sp>
        <p:nvSpPr>
          <p:cNvPr id="10" name="TextBox 9"/>
          <p:cNvSpPr txBox="1"/>
          <p:nvPr/>
        </p:nvSpPr>
        <p:spPr>
          <a:xfrm>
            <a:off x="9921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דוד אוסף שלושים אלף נבחרים ומעלה את ארון האלוהים מבעלי יהודה, ״אשר נקרא שם שם ה׳ צבאות ישב…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עזה וארון (פסוקים א׳–י״א)</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העלאה בשמחה (פסוקים י״ב–י״ט)</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מיכל (פסוקים כ׳–כ״ג)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ב ו', י"א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וַיֵּשֶׁב אֲרוֹן ה' בֵּית עֹבֵד אֱדֹם הַגִּתִּי שְׁלֹשָׁה חֳדָשִׁים וַיְבָרֶךְ ה' אֶת־עֹבֵד אֱדֹם וְאֶת־</a:t>
            </a:r>
            <a:r>
              <a:rPr sz="4100" b="1" i="0" lang="he-IL">
                <a:solidFill>
                  <a:srgbClr val="FFD166"/>
                </a:solidFill>
                <a:latin typeface="Frank Ruhl Libre"/>
                <a:cs typeface="Frank Ruhl Libre"/>
                <a:ea typeface="Frank Ruhl Libre"/>
              </a:rPr>
              <a:t>כָּל־בֵּיתוֹ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דוד אוסף שלושים אלף נבחרים ומעלה את ארון האלוהים מבעלי יהודה, ״אשר נקרא שם שם ה׳ צבאות ישב הכרבים עליו״.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ב ו', י"ג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וַיְהִי כִּי צָעֲדוּ נֹשְׂאֵי</a:t>
            </a:r>
            <a:r>
              <a:rPr sz="4100" b="0" i="0" lang="he-IL">
                <a:solidFill>
                  <a:srgbClr val="FFFFFF"/>
                </a:solidFill>
                <a:latin typeface="Frank Ruhl Libre"/>
                <a:cs typeface="Frank Ruhl Libre"/>
                <a:ea typeface="Frank Ruhl Libre"/>
              </a:rPr>
              <a:t> אֲרוֹן־ה' שִׁשָּׁה צְעָדִים וַיִּזְבַּח שׁוֹר וּמְרִיא</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דוד שומע ש״ברך ה׳ את בית עבד אדם״ ומעלה את הארון בשמחה לעיר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ב ו', כ"ג</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וּלְמִיכַל בַּת־שָׁאוּל לֹא־הָיָה לָהּ יָלֶד</a:t>
            </a:r>
            <a:r>
              <a:rPr sz="4100" b="0" i="0" lang="he-IL">
                <a:solidFill>
                  <a:srgbClr val="FFFFFF"/>
                </a:solidFill>
                <a:latin typeface="Frank Ruhl Libre"/>
                <a:cs typeface="Frank Ruhl Libre"/>
                <a:ea typeface="Frank Ruhl Libre"/>
              </a:rPr>
              <a:t> עַד יוֹם מוֹתָהּ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מיכל בת שאול רואה מהחלון ״את המלך דוד מפזז ומכרכר לפני ה׳ ותבז לו בלבה״.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ב ו', ב'</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וַיָּקָם וַיֵּלֶךְ דָּוִד וְכָל־הָעָם אֲשֶׁר אִתּוֹ מִבַּעֲלֵי יְהוּדָה לְהַעֲלוֹת מִשָּׁם אֵת אֲרוֹן הָאֱלֹהִים </a:t>
            </a:r>
            <a:r>
              <a:rPr sz="4100" b="1" i="0" lang="he-IL">
                <a:solidFill>
                  <a:srgbClr val="FFD166"/>
                </a:solidFill>
                <a:latin typeface="Frank Ruhl Libre"/>
                <a:cs typeface="Frank Ruhl Libre"/>
                <a:ea typeface="Frank Ruhl Libre"/>
              </a:rPr>
              <a:t>אֲשֶׁר־נִקְרָא שֵׁם שֵׁם</a:t>
            </a:r>
            <a:r>
              <a:rPr sz="4100" b="0" i="0" lang="he-IL">
                <a:solidFill>
                  <a:srgbClr val="FFFFFF"/>
                </a:solidFill>
                <a:latin typeface="Frank Ruhl Libre"/>
                <a:cs typeface="Frank Ruhl Libre"/>
                <a:ea typeface="Frank Ruhl Libre"/>
              </a:rPr>
              <a:t> ה' צְבָאוֹת יֹשֵׁב הַכְּרֻבִים עָלָיו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דוד אוסף שלושים אלף נבחרים ומעלה את ארון האלוהים מבעלי יהודה, ״אשר נקרא שם שם ה׳ צבאות ישב הכרבים עליו״.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וישב</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ענין עכבה.</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צעדו</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פסעו והלכו.</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ומריא</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שור פטם, וכן (מלכים א א ט): צאן ובקר ומריא.</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צעדי</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פסיעותי, כמו (לעיל ו יג): ויהי כי צעדו.</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מבעלי</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היא קרית יערים, וכמו שכתוב (יהושע טו ט): בעלה היא קרית יערים.</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0764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שמואל ב ו', י"א</a:t>
            </a:r>
          </a:p>
        </p:txBody>
      </p:sp>
      <p:sp>
        <p:nvSpPr>
          <p:cNvPr id="6" name="TextBox 5"/>
          <p:cNvSpPr txBox="1"/>
          <p:nvPr/>
        </p:nvSpPr>
        <p:spPr>
          <a:xfrm>
            <a:off x="1080674" y="2508250"/>
            <a:ext cx="9948100" cy="18288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וַיְבָרֶךְ ה׳ וְגוֹ׳</a:t>
            </a:r>
            <a:r>
              <a:rPr sz="3000" b="0" i="0" lang="he-IL">
                <a:solidFill>
                  <a:srgbClr val="FFFFFF"/>
                </a:solidFill>
                <a:latin typeface="Noto Serif Hebrew"/>
                <a:cs typeface="Noto Serif Hebrew"/>
                <a:ea typeface="Noto Serif Hebrew"/>
              </a:rPr>
              <a:t>. אִשְׁתּוֹ וּשְׁמוֹנֶה כַּלּוֹתֶיהָ יָלְדוּ שִׁשָּׁה בָּנִים בְּכֶרֶס אֶחָד, שֶׁנֶּאֱמַר (דברי הימים א כו:ה): ״פְעֻלְתַּי הַשְּׁמִינִי״, ״שִׁשִּׁים וּשְׁנַיִם לְעֹבֵד אֱדוֹם״: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«וַיְבָרֶךְ ה׳ וְגוֹ׳»?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רד"ק</a:t>
            </a:r>
          </a:p>
        </p:txBody>
      </p:sp>
      <p:sp>
        <p:nvSpPr>
          <p:cNvPr id="5" name="TextBox 4"/>
          <p:cNvSpPr txBox="1"/>
          <p:nvPr/>
        </p:nvSpPr>
        <p:spPr>
          <a:xfrm>
            <a:off x="1080674" y="23812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רד"ק על שמואל ב ו', י"ג</a:t>
            </a:r>
          </a:p>
        </p:txBody>
      </p:sp>
      <p:sp>
        <p:nvSpPr>
          <p:cNvPr id="6" name="TextBox 5"/>
          <p:cNvSpPr txBox="1"/>
          <p:nvPr/>
        </p:nvSpPr>
        <p:spPr>
          <a:xfrm>
            <a:off x="1080674" y="2813050"/>
            <a:ext cx="9948100" cy="12192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נושאי ארון ה'</a:t>
            </a:r>
            <a:r>
              <a:rPr sz="3000" b="0" i="0" lang="he-IL">
                <a:solidFill>
                  <a:srgbClr val="FFFFFF"/>
                </a:solidFill>
                <a:latin typeface="Noto Serif Hebrew"/>
                <a:cs typeface="Noto Serif Hebrew"/>
                <a:ea typeface="Noto Serif Hebrew"/>
              </a:rPr>
              <a:t>. הם הלוים כמו שכתוב בדברי הימים וישאו בני הלוים את ארון האלהים כאשר צוה משה בכתפם במוטות עליהם: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א׳–י״א («עזה וארון»).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י״ב–י״ט («העלאה בשמחה»).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כ׳–כ״ג («מיכל»).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שמואל ב 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העלאת הארון</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עזה וארון</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העלאה בשמחה</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מיכל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תשע"ז (שאלון 1106))</a:t>
            </a:r>
          </a:p>
          <a:p>
            <a:pPr algn="r" rtl="1">
              <a:lnSpc>
                <a:spcPts val="3000"/>
              </a:lnSpc>
            </a:pPr>
            <a:r>
              <a:rPr sz="2000" b="0" i="0" lang="he-IL">
                <a:solidFill>
                  <a:srgbClr val="FFFFFF"/>
                </a:solidFill>
                <a:latin typeface="IBM Plex Sans Hebrew"/>
                <a:cs typeface="IBM Plex Sans Hebrew"/>
                <a:ea typeface="IBM Plex Sans Hebrew"/>
              </a:rPr>
              <a:t>7. קרא שמואל ב, ו', 23-16.</a:t>
            </a:r>
          </a:p>
          <a:p>
            <a:pPr algn="r" rtl="1">
              <a:lnSpc>
                <a:spcPts val="3000"/>
              </a:lnSpc>
            </a:pPr>
            <a:r>
              <a:rPr sz="2000" b="0" i="0" lang="he-IL">
                <a:solidFill>
                  <a:srgbClr val="FFFFFF"/>
                </a:solidFill>
                <a:latin typeface="IBM Plex Sans Hebrew"/>
                <a:cs typeface="IBM Plex Sans Hebrew"/>
                <a:ea typeface="IBM Plex Sans Hebrew"/>
              </a:rPr>
              <a:t>טז וְהָיָה אֲרוֹן יְהוָה בָּא עִיר דָּוִד וּמִיכַל בַּת-שָׁאוּל נִשְׁקְפָה בְּעַד הַחַלּוֹן וַתֵּרֶא אֶת-הַמֶּלֶךְ דָּוִד מְפַזֵּז וּמְכַרְכֵּר לִפְנֵי יְהוָה וַתִּבֶז לוֹ בְּלִבָּהּ:</a:t>
            </a:r>
          </a:p>
          <a:p>
            <a:pPr algn="r" rtl="1">
              <a:lnSpc>
                <a:spcPts val="3000"/>
              </a:lnSpc>
            </a:pPr>
            <a:r>
              <a:rPr sz="2000" b="0" i="0" lang="he-IL">
                <a:solidFill>
                  <a:srgbClr val="FFFFFF"/>
                </a:solidFill>
                <a:latin typeface="IBM Plex Sans Hebrew"/>
                <a:cs typeface="IBM Plex Sans Hebrew"/>
                <a:ea typeface="IBM Plex Sans Hebrew"/>
              </a:rPr>
              <a:t>יז וַיָּבִאוּ אֶת-אֲרוֹן יְהוָה וַיַּצִּגוּ אֹתוֹ בִּמְקוֹמוֹ בְּתוֹךְ הָאֹהֶל אֲשֶׁר נָטָה-לּוֹ דָּוִד וַיַּעַל דָּוִד עֹלוֹת לִפְנֵי יְהוָה וּשְׁלָמִים:</a:t>
            </a:r>
          </a:p>
          <a:p>
            <a:pPr algn="r" rtl="1">
              <a:lnSpc>
                <a:spcPts val="3000"/>
              </a:lnSpc>
            </a:pPr>
            <a:r>
              <a:rPr sz="2000" b="0" i="0" lang="he-IL">
                <a:solidFill>
                  <a:srgbClr val="FFFFFF"/>
                </a:solidFill>
                <a:latin typeface="IBM Plex Sans Hebrew"/>
                <a:cs typeface="IBM Plex Sans Hebrew"/>
                <a:ea typeface="IBM Plex Sans Hebrew"/>
              </a:rPr>
              <a:t>יח וַיְכַל דָּוִד מֵהַעֲלוֹת הָעוֹלָה וְהַשְּׁלָמִים וַיְבָרֶךְ אֶת-הָעָם בְּשֵׁם יְהוָה צְבָאוֹת:</a:t>
            </a:r>
          </a:p>
          <a:p>
            <a:pPr algn="r" rtl="1">
              <a:lnSpc>
                <a:spcPts val="3000"/>
              </a:lnSpc>
            </a:pPr>
            <a:r>
              <a:rPr sz="2000" b="0" i="0" lang="he-IL">
                <a:solidFill>
                  <a:srgbClr val="FFFFFF"/>
                </a:solidFill>
                <a:latin typeface="IBM Plex Sans Hebrew"/>
                <a:cs typeface="IBM Plex Sans Hebrew"/>
                <a:ea typeface="IBM Plex Sans Hebrew"/>
              </a:rPr>
              <a:t>יט וַיְחַלֵּק לְכָל-הָעָם לְכָל-הֲמוֹן יִשְׂרָאֵל לְמֵאִישׁ וְעַד-אִשָּׁה לְאִישׁ חַלַּת לֶחֶם אַחַת וְאֶשְׁפָּר אֶחָד וַאֲשִׁישָׁה אֶחָת וַיֵּלֶךְ כָּל-הָעָם אִישׁ לְבֵיתוֹ: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א׳–י״א («עזה וארון»).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דוד אוסף שלושים אלף נבחרים ומעלה את ארון האלוהים מבעלי יהודה, ״אשר נקרא שם שם ה׳ צבאות ישב הכרבים עליו״. הם מניחים אותו על עגלה חדשה ומוציאים מבית אבינדב בגבעה, ובני אבינדב, עזא ואחיו, נוהגים בעגלה.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י״ב–י״ט («העלאה בשמחה»).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דוד שומע ש״ברך ה׳ את בית עבד אדם״ ומעלה את הארון בשמחה לעיר דוד. כשנושאי הארון צועדים שישה צעדים, הוא זובח שור ומריא.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כ׳–כ״ג («מיכל»).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מיכל בת שאול רואה מהחלון ״את המלך דוד מפזז ומכרכר לפני ה׳ ותבז לו בלבה״. כשדוד חוזר לברך את ביתו, היא יוצאת לקראתו ואומרת ״מה נכבד היום מלך ישראל אשר נגלה היום לעיני אמהות עבדיו כהגלות נגלות אחד הריקים״.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שאלה מספר 7</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(1) נושא הוויכוח בין דוד למיכל, כפי שעולה מהפסוקים אלו, הוא: מהי ההתנהגות המכבדת את מעמדו של המלך.</a:t>
            </a:r>
          </a:p>
          <a:p>
            <a:pPr algn="r" rtl="1">
              <a:lnSpc>
                <a:spcPts val="2850"/>
              </a:lnSpc>
            </a:pPr>
            <a:r>
              <a:rPr sz="1900" b="0" i="0" lang="he-IL">
                <a:solidFill>
                  <a:srgbClr val="FFFFFF"/>
                </a:solidFill>
                <a:latin typeface="IBM Plex Sans Hebrew"/>
                <a:cs typeface="IBM Plex Sans Hebrew"/>
                <a:ea typeface="IBM Plex Sans Hebrew"/>
              </a:rPr>
              <a:t>מיכל סבורה, שהתנהגות מכובדת של מלך היא זו המרוחקת מהעם. אל לו למלך לנהוג כאחד האדם בקרבת העם. מיכל טוענת, שדוד מבזה את עצמו בהתנהגותו, בכך שהוא חושף את עצמו לעיני השפחות והעבדים, כדרכם של פשוטי העם.</a:t>
            </a:r>
          </a:p>
          <a:p>
            <a:pPr algn="r" rtl="1">
              <a:lnSpc>
                <a:spcPts val="2850"/>
              </a:lnSpc>
            </a:pPr>
            <a:r>
              <a:rPr sz="1900" b="0" i="0" lang="he-IL">
                <a:solidFill>
                  <a:srgbClr val="FFFFFF"/>
                </a:solidFill>
                <a:latin typeface="IBM Plex Sans Hebrew"/>
                <a:cs typeface="IBM Plex Sans Hebrew"/>
                <a:ea typeface="IBM Plex Sans Hebrew"/>
              </a:rPr>
              <a:t>דוד, לעומתה, סבור כי כבודו של מלך אינו קשור לצורה בה הוא נוהג, אלא בנכונותו לוותר על כבודו, למען הרעיון בו הוא מאמין. דוד אומר, שהוא מכבד את ה', וכבודו בא לידי ביטוי באופן בו הוא חוגג יחד עם עמו, לפני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(2) ניתן לראות כי המחבר מצדד בדוד בוויכוח. המחבר מציין: "ולמיכל בת שאול לא היה לה ילד עד יום מותה". כך, הוא מעביר לקוראים את המסר, שה' העניש את מיכל על דבריה.</a:t>
            </a:r>
          </a:p>
          <a:p>
            <a:pPr algn="r" rtl="1">
              <a:lnSpc>
                <a:spcPts val="2850"/>
              </a:lnSpc>
            </a:pPr>
            <a:r>
              <a:rPr sz="1900" b="0" i="0" lang="he-IL">
                <a:solidFill>
                  <a:srgbClr val="FFFFFF"/>
                </a:solidFill>
                <a:latin typeface="IBM Plex Sans Hebrew"/>
                <a:cs typeface="IBM Plex Sans Hebrew"/>
                <a:ea typeface="IBM Plex Sans Hebrew"/>
              </a:rPr>
              <a:t>או: החלטתו של המספר לסיים את הסיפור במשפט זה, העוסק בערירותה של מיכל, יכול להעיד על צידודו בדוד.</a:t>
            </a:r>
          </a:p>
          <a:p>
            <a:pPr algn="r" rtl="1">
              <a:lnSpc>
                <a:spcPts val="2850"/>
              </a:lnSpc>
            </a:pPr>
            <a:r>
              <a:rPr sz="1900" b="0" i="0" lang="he-IL">
                <a:solidFill>
                  <a:srgbClr val="FFFFFF"/>
                </a:solidFill>
                <a:latin typeface="IBM Plex Sans Hebrew"/>
                <a:cs typeface="IBM Plex Sans Hebrew"/>
                <a:ea typeface="IBM Plex Sans Hebrew"/>
              </a:rPr>
              <a:t>סעיף ב'</a:t>
            </a:r>
          </a:p>
          <a:p>
            <a:pPr algn="r" rtl="1">
              <a:lnSpc>
                <a:spcPts val="2850"/>
              </a:lnSpc>
            </a:pPr>
            <a:r>
              <a:rPr sz="1900" b="0" i="0" lang="he-IL">
                <a:solidFill>
                  <a:srgbClr val="FFFFFF"/>
                </a:solidFill>
                <a:latin typeface="IBM Plex Sans Hebrew"/>
                <a:cs typeface="IBM Plex Sans Hebrew"/>
                <a:ea typeface="IBM Plex Sans Hebrew"/>
              </a:rPr>
              <a:t>בשני הקטעים חוזר מוטיב החלון, אשר מציג את השינוי שחל בדמותה של מיכל:</a:t>
            </a:r>
          </a:p>
          <a:p>
            <a:pPr algn="r" rtl="1">
              <a:lnSpc>
                <a:spcPts val="2850"/>
              </a:lnSpc>
            </a:pPr>
            <a:r>
              <a:rPr sz="1900" b="0" i="0" lang="he-IL">
                <a:solidFill>
                  <a:srgbClr val="FFFFFF"/>
                </a:solidFill>
                <a:latin typeface="IBM Plex Sans Hebrew"/>
                <a:cs typeface="IBM Plex Sans Hebrew"/>
                <a:ea typeface="IBM Plex Sans Hebrew"/>
              </a:rPr>
              <a:t>בשמואל א י"ט: ניתן לראות כי מיכל ממלטת את דוד מפני שאול, היא מורידה אותו מחלון ביתה, ובכך מביעה את העדפתה את דוד, בעלה, על פני אביה.</a:t>
            </a:r>
          </a:p>
          <a:p>
            <a:pPr algn="r" rtl="1">
              <a:lnSpc>
                <a:spcPts val="2850"/>
              </a:lnSpc>
            </a:pPr>
            <a:r>
              <a:rPr sz="1900" b="0" i="0" lang="he-IL">
                <a:solidFill>
                  <a:srgbClr val="FFFFFF"/>
                </a:solidFill>
                <a:latin typeface="IBM Plex Sans Hebrew"/>
                <a:cs typeface="IBM Plex Sans Hebrew"/>
                <a:ea typeface="IBM Plex Sans Hebrew"/>
              </a:rPr>
              <a:t>בשמואל ב ו': מיכל משקיפה מהחלון בבוז על דוד ומעשיו. הדבר משקף את ריחוקה ממנו, ואת השינוי שחל ביחסה של מיכל כלפי דוד: מאהבה ודאגה לבוז ולריחוק.</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העלאת הארון – שאלון 1262</dc:title>
  <dc:subject/>
  <dc:creator/>
  <cp:keywords/>
  <dc:description/>
  <cp:lastModifiedBy/>
  <cp:revision>1</cp:revision>
  <dcterms:created xsi:type="dcterms:W3CDTF">2013-01-27T09:14:16Z</dcterms:created>
  <dcterms:modified xsi:type="dcterms:W3CDTF">2013-01-27T09:15:58Z</dcterms:modified>
  <cp:category/>
</cp:coreProperties>
</file>