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079136" y="1270000"/>
            <a:ext cx="1350863" cy="444500"/>
          </a:xfrm>
          <a:prstGeom prst="rect">
            <a:avLst/>
          </a:prstGeom>
          <a:noFill/>
        </p:spPr>
        <p:txBody>
          <a:bodyPr wrap="square" lIns="0" rIns="0" tIns="0" bIns="0" anchor="t"/>
          <a:lstStyle/>
          <a:p>
            <a:pPr algn="r" rtl="1">
              <a:lnSpc>
                <a:spcPts val="3500"/>
              </a:lnSpc>
            </a:pPr>
            <a:r>
              <a:rPr sz="2400" b="0" i="0" lang="he-IL">
                <a:solidFill>
                  <a:srgbClr val="FFD23F"/>
                </a:solidFill>
                <a:latin typeface="Secular One"/>
                <a:cs typeface="Secular One"/>
                <a:ea typeface="Secular One"/>
              </a:rPr>
              <a:t>ישעיה י״א</a:t>
            </a:r>
          </a:p>
        </p:txBody>
      </p:sp>
      <p:sp>
        <p:nvSpPr>
          <p:cNvPr id="4" name="TextBox 3"/>
          <p:cNvSpPr txBox="1"/>
          <p:nvPr/>
        </p:nvSpPr>
        <p:spPr>
          <a:xfrm>
            <a:off x="5885180" y="1714500"/>
            <a:ext cx="5755640" cy="2794000"/>
          </a:xfrm>
          <a:prstGeom prst="rect">
            <a:avLst/>
          </a:prstGeom>
          <a:noFill/>
        </p:spPr>
        <p:txBody>
          <a:bodyPr wrap="square" lIns="0" rIns="0" tIns="0" bIns="0" anchor="ctr"/>
          <a:lstStyle/>
          <a:p>
            <a:pPr algn="r" rtl="1">
              <a:lnSpc>
                <a:spcPts val="7559"/>
              </a:lnSpc>
            </a:pPr>
            <a:r>
              <a:rPr sz="7000" b="0" i="0" lang="he-IL">
                <a:solidFill>
                  <a:srgbClr val="FFFFFF"/>
                </a:solidFill>
                <a:latin typeface="Suez One"/>
                <a:cs typeface="Suez One"/>
                <a:ea typeface="Suez One"/>
              </a:rPr>
              <a:t>חזון הצמח מגזע ישי</a:t>
            </a:r>
          </a:p>
        </p:txBody>
      </p:sp>
      <p:sp>
        <p:nvSpPr>
          <p:cNvPr id="5" name="TextBox 4"/>
          <p:cNvSpPr txBox="1"/>
          <p:nvPr/>
        </p:nvSpPr>
        <p:spPr>
          <a:xfrm>
            <a:off x="9223163" y="4533900"/>
            <a:ext cx="2187899" cy="406400"/>
          </a:xfrm>
          <a:prstGeom prst="rect">
            <a:avLst/>
          </a:prstGeom>
          <a:noFill/>
        </p:spPr>
        <p:txBody>
          <a:bodyPr wrap="square" lIns="0" rIns="0" tIns="0" bIns="0" anchor="t"/>
          <a:lstStyle/>
          <a:p>
            <a:pPr algn="r" rtl="1">
              <a:lnSpc>
                <a:spcPts val="3200"/>
              </a:lnSpc>
            </a:pPr>
            <a:r>
              <a:rPr sz="2100" b="0" i="0" lang="he-IL">
                <a:solidFill>
                  <a:srgbClr val="111111"/>
                </a:solidFill>
                <a:latin typeface="Rubik"/>
                <a:cs typeface="Rubik"/>
                <a:ea typeface="Rubik"/>
              </a:rPr>
              <a:t>שאלון 1262 · ישעיה</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655234" y="305799"/>
            <a:ext cx="651600" cy="3282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פתיחה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מטרות השיעור</a:t>
            </a:r>
          </a:p>
        </p:txBody>
      </p:sp>
      <p:sp>
        <p:nvSpPr>
          <p:cNvPr id="5" name="TextBox 4"/>
          <p:cNvSpPr txBox="1"/>
          <p:nvPr/>
        </p:nvSpPr>
        <p:spPr>
          <a:xfrm>
            <a:off x="10515600" y="18732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1</a:t>
            </a:r>
          </a:p>
        </p:txBody>
      </p:sp>
      <p:sp>
        <p:nvSpPr>
          <p:cNvPr id="6" name="TextBox 5"/>
          <p:cNvSpPr txBox="1"/>
          <p:nvPr/>
        </p:nvSpPr>
        <p:spPr>
          <a:xfrm>
            <a:off x="4840859" y="17462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נכיר את הסיפור «חזון הצמח מגזע ישי» (ישעיה י״א) ואת הדמויות בו</a:t>
            </a:r>
          </a:p>
        </p:txBody>
      </p:sp>
      <p:sp>
        <p:nvSpPr>
          <p:cNvPr id="7" name="TextBox 6"/>
          <p:cNvSpPr txBox="1"/>
          <p:nvPr/>
        </p:nvSpPr>
        <p:spPr>
          <a:xfrm>
            <a:off x="10515600" y="30416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2</a:t>
            </a:r>
          </a:p>
        </p:txBody>
      </p:sp>
      <p:sp>
        <p:nvSpPr>
          <p:cNvPr id="8" name="TextBox 7"/>
          <p:cNvSpPr txBox="1"/>
          <p:nvPr/>
        </p:nvSpPr>
        <p:spPr>
          <a:xfrm>
            <a:off x="4840859" y="29146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נבחן כיצד הסיפור מבטא את התמה «ישעיה»</a:t>
            </a:r>
          </a:p>
        </p:txBody>
      </p:sp>
      <p:sp>
        <p:nvSpPr>
          <p:cNvPr id="9" name="TextBox 8"/>
          <p:cNvSpPr txBox="1"/>
          <p:nvPr/>
        </p:nvSpPr>
        <p:spPr>
          <a:xfrm>
            <a:off x="10515600" y="42100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3</a:t>
            </a:r>
          </a:p>
        </p:txBody>
      </p:sp>
      <p:sp>
        <p:nvSpPr>
          <p:cNvPr id="10" name="TextBox 9"/>
          <p:cNvSpPr txBox="1"/>
          <p:nvPr/>
        </p:nvSpPr>
        <p:spPr>
          <a:xfrm>
            <a:off x="4840859" y="40830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נקרא פסוקי מפתח ונעמיק בפירוש רש"י ורד"ק</a:t>
            </a:r>
          </a:p>
        </p:txBody>
      </p:sp>
      <p:sp>
        <p:nvSpPr>
          <p:cNvPr id="11" name="TextBox 10"/>
          <p:cNvSpPr txBox="1"/>
          <p:nvPr/>
        </p:nvSpPr>
        <p:spPr>
          <a:xfrm>
            <a:off x="10515600" y="5378450"/>
            <a:ext cx="685800" cy="698500"/>
          </a:xfrm>
          <a:prstGeom prst="rect">
            <a:avLst/>
          </a:prstGeom>
          <a:noFill/>
        </p:spPr>
        <p:txBody>
          <a:bodyPr wrap="square" lIns="0" rIns="0" tIns="0" bIns="0" anchor="t"/>
          <a:lstStyle/>
          <a:p>
            <a:pPr algn="ctr" rtl="1">
              <a:lnSpc>
                <a:spcPts val="5500"/>
              </a:lnSpc>
            </a:pPr>
            <a:r>
              <a:rPr sz="3100" b="0" i="0" lang="he-IL">
                <a:solidFill>
                  <a:srgbClr val="FFFFFF"/>
                </a:solidFill>
                <a:latin typeface="Suez One"/>
                <a:cs typeface="Suez One"/>
                <a:ea typeface="Suez One"/>
              </a:rPr>
              <a:t>4</a:t>
            </a:r>
          </a:p>
        </p:txBody>
      </p:sp>
      <p:sp>
        <p:nvSpPr>
          <p:cNvPr id="12" name="TextBox 11"/>
          <p:cNvSpPr txBox="1"/>
          <p:nvPr/>
        </p:nvSpPr>
        <p:spPr>
          <a:xfrm>
            <a:off x="4840859" y="5251450"/>
            <a:ext cx="5520182" cy="889000"/>
          </a:xfrm>
          <a:prstGeom prst="rect">
            <a:avLst/>
          </a:prstGeom>
          <a:noFill/>
        </p:spPr>
        <p:txBody>
          <a:bodyPr wrap="square" lIns="0" rIns="0" tIns="0" bIns="0" anchor="ctr"/>
          <a:lstStyle/>
          <a:p>
            <a:pPr algn="r" rtl="1">
              <a:lnSpc>
                <a:spcPts val="3000"/>
              </a:lnSpc>
            </a:pPr>
            <a:r>
              <a:rPr sz="2400" b="0" i="0" lang="he-IL">
                <a:solidFill>
                  <a:srgbClr val="111111"/>
                </a:solidFill>
                <a:latin typeface="Rubik"/>
                <a:cs typeface="Rubik"/>
                <a:ea typeface="Rubik"/>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הדמויות בסיפור</a:t>
            </a:r>
          </a:p>
        </p:txBody>
      </p:sp>
      <p:sp>
        <p:nvSpPr>
          <p:cNvPr id="5" name="TextBox 4"/>
          <p:cNvSpPr txBox="1"/>
          <p:nvPr/>
        </p:nvSpPr>
        <p:spPr>
          <a:xfrm>
            <a:off x="824089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יהודה</a:t>
            </a:r>
          </a:p>
        </p:txBody>
      </p:sp>
      <p:sp>
        <p:nvSpPr>
          <p:cNvPr id="6" name="TextBox 5"/>
          <p:cNvSpPr txBox="1"/>
          <p:nvPr/>
        </p:nvSpPr>
        <p:spPr>
          <a:xfrm>
            <a:off x="8248050"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 מקבץ את גולי ישראל ויהודה, ואין עוד איבה בין אפרים ליהודה.</a:t>
            </a:r>
          </a:p>
        </p:txBody>
      </p:sp>
      <p:sp>
        <p:nvSpPr>
          <p:cNvPr id="7" name="TextBox 6"/>
          <p:cNvSpPr txBox="1"/>
          <p:nvPr/>
        </p:nvSpPr>
        <p:spPr>
          <a:xfrm>
            <a:off x="465958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דוד</a:t>
            </a:r>
          </a:p>
        </p:txBody>
      </p:sp>
      <p:sp>
        <p:nvSpPr>
          <p:cNvPr id="8" name="TextBox 7"/>
          <p:cNvSpPr txBox="1"/>
          <p:nvPr/>
        </p:nvSpPr>
        <p:spPr>
          <a:xfrm>
            <a:off x="4608048"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ישי הוא אבי דוד, כלומר מלך מבית דוד, ולא מדובר דווקא בדוד עצמו אלא בצאצא אחד שמחדש את…</a:t>
            </a:r>
          </a:p>
        </p:txBody>
      </p:sp>
      <p:sp>
        <p:nvSpPr>
          <p:cNvPr id="9" name="TextBox 8"/>
          <p:cNvSpPr txBox="1"/>
          <p:nvPr/>
        </p:nvSpPr>
        <p:spPr>
          <a:xfrm>
            <a:off x="976495" y="1917180"/>
            <a:ext cx="2923719" cy="522095"/>
          </a:xfrm>
          <a:prstGeom prst="rect">
            <a:avLst/>
          </a:prstGeom>
          <a:noFill/>
        </p:spPr>
        <p:txBody>
          <a:bodyPr wrap="square" lIns="0" rIns="0" tIns="0" bIns="0" anchor="t"/>
          <a:lstStyle/>
          <a:p>
            <a:pPr algn="r" rtl="1">
              <a:lnSpc>
                <a:spcPts val="3800"/>
              </a:lnSpc>
            </a:pPr>
            <a:r>
              <a:rPr sz="2800" b="0" i="0" lang="he-IL">
                <a:solidFill>
                  <a:srgbClr val="FF4D4D"/>
                </a:solidFill>
                <a:latin typeface="Suez One"/>
                <a:cs typeface="Suez One"/>
                <a:ea typeface="Suez One"/>
              </a:rPr>
              <a:t>ישעיהו</a:t>
            </a:r>
          </a:p>
        </p:txBody>
      </p:sp>
      <p:sp>
        <p:nvSpPr>
          <p:cNvPr id="10" name="TextBox 9"/>
          <p:cNvSpPr txBox="1"/>
          <p:nvPr/>
        </p:nvSpPr>
        <p:spPr>
          <a:xfrm>
            <a:off x="983650" y="2475924"/>
            <a:ext cx="2968100" cy="3607896"/>
          </a:xfrm>
          <a:prstGeom prst="rect">
            <a:avLst/>
          </a:prstGeom>
          <a:noFill/>
        </p:spPr>
        <p:txBody>
          <a:bodyPr wrap="square" lIns="0" rIns="0" tIns="0" bIns="0" anchor="t"/>
          <a:lstStyle/>
          <a:p>
            <a:pPr algn="r" rtl="1">
              <a:lnSpc>
                <a:spcPts val="2565"/>
              </a:lnSpc>
            </a:pPr>
            <a:r>
              <a:rPr sz="1900" b="0" i="0" lang="he-IL">
                <a:solidFill>
                  <a:srgbClr val="111111"/>
                </a:solidFill>
                <a:latin typeface="Rubik"/>
                <a:cs typeface="Rubik"/>
                <a:ea typeface="Rubik"/>
              </a:rPr>
              <a:t>הצדק החברתי הוא סימן המלך האידיאלי, בניגוד למלכים שישעיהו הוכיח בפרקים הקודמים.</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893814" y="308922"/>
            <a:ext cx="413061" cy="321955"/>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רקע</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רצף האירועים</a:t>
            </a:r>
          </a:p>
        </p:txBody>
      </p:sp>
      <p:sp>
        <p:nvSpPr>
          <p:cNvPr id="5" name="TextBox 4"/>
          <p:cNvSpPr txBox="1"/>
          <p:nvPr/>
        </p:nvSpPr>
        <p:spPr>
          <a:xfrm>
            <a:off x="993616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1</a:t>
            </a:r>
          </a:p>
        </p:txBody>
      </p:sp>
      <p:sp>
        <p:nvSpPr>
          <p:cNvPr id="6" name="TextBox 5"/>
          <p:cNvSpPr txBox="1"/>
          <p:nvPr/>
        </p:nvSpPr>
        <p:spPr>
          <a:xfrm>
            <a:off x="909010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נצר יוצא מגזע ישי ורוח ה׳ נחה עליו.</a:t>
            </a:r>
          </a:p>
        </p:txBody>
      </p:sp>
      <p:sp>
        <p:nvSpPr>
          <p:cNvPr id="7" name="TextBox 6"/>
          <p:cNvSpPr txBox="1"/>
          <p:nvPr/>
        </p:nvSpPr>
        <p:spPr>
          <a:xfrm>
            <a:off x="7215187"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2</a:t>
            </a:r>
          </a:p>
        </p:txBody>
      </p:sp>
      <p:sp>
        <p:nvSpPr>
          <p:cNvPr id="8" name="TextBox 7"/>
          <p:cNvSpPr txBox="1"/>
          <p:nvPr/>
        </p:nvSpPr>
        <p:spPr>
          <a:xfrm>
            <a:off x="636912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המלך האידיאלי שופט בצדק ובעיקר מגן על הדלים.</a:t>
            </a:r>
          </a:p>
        </p:txBody>
      </p:sp>
      <p:sp>
        <p:nvSpPr>
          <p:cNvPr id="9" name="TextBox 8"/>
          <p:cNvSpPr txBox="1"/>
          <p:nvPr/>
        </p:nvSpPr>
        <p:spPr>
          <a:xfrm>
            <a:off x="4494212"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3</a:t>
            </a:r>
          </a:p>
        </p:txBody>
      </p:sp>
      <p:sp>
        <p:nvSpPr>
          <p:cNvPr id="10" name="TextBox 9"/>
          <p:cNvSpPr txBox="1"/>
          <p:nvPr/>
        </p:nvSpPr>
        <p:spPr>
          <a:xfrm>
            <a:off x="3648154"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״וגר זאב עם כבש״: שלום בעולם החי וידיעת ה׳ ממלאה את הארץ.</a:t>
            </a:r>
          </a:p>
        </p:txBody>
      </p:sp>
      <p:sp>
        <p:nvSpPr>
          <p:cNvPr id="11" name="TextBox 10"/>
          <p:cNvSpPr txBox="1"/>
          <p:nvPr/>
        </p:nvSpPr>
        <p:spPr>
          <a:xfrm>
            <a:off x="1773237" y="1911350"/>
            <a:ext cx="482600" cy="482600"/>
          </a:xfrm>
          <a:prstGeom prst="rect">
            <a:avLst/>
          </a:prstGeom>
          <a:noFill/>
        </p:spPr>
        <p:txBody>
          <a:bodyPr wrap="square" lIns="0" rIns="0" tIns="0" bIns="0" anchor="t"/>
          <a:lstStyle/>
          <a:p>
            <a:pPr algn="ctr" rtl="1">
              <a:lnSpc>
                <a:spcPts val="3800"/>
              </a:lnSpc>
            </a:pPr>
            <a:r>
              <a:rPr sz="2100" b="0" i="0" lang="he-IL">
                <a:solidFill>
                  <a:srgbClr val="111111"/>
                </a:solidFill>
                <a:latin typeface="Suez One"/>
                <a:cs typeface="Suez One"/>
                <a:ea typeface="Suez One"/>
              </a:rPr>
              <a:t>4</a:t>
            </a:r>
          </a:p>
        </p:txBody>
      </p:sp>
      <p:sp>
        <p:nvSpPr>
          <p:cNvPr id="12" name="TextBox 11"/>
          <p:cNvSpPr txBox="1"/>
          <p:nvPr/>
        </p:nvSpPr>
        <p:spPr>
          <a:xfrm>
            <a:off x="927179" y="2444750"/>
            <a:ext cx="2174716" cy="1257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 מקבץ את גולי ישראל ויהודה, ואין עוד איבה בין אפרים ליהודה.</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13824" y="288286"/>
            <a:ext cx="1996455" cy="3632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1/4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ישעיה י"א, ב'</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0" i="0" lang="he-IL">
                <a:solidFill>
                  <a:srgbClr val="111111"/>
                </a:solidFill>
                <a:latin typeface="Frank Ruhl Libre"/>
                <a:cs typeface="Frank Ruhl Libre"/>
                <a:ea typeface="Frank Ruhl Libre"/>
              </a:rPr>
              <a:t>וְנָחָה עָלָיו רוּחַ ה' </a:t>
            </a:r>
            <a:r>
              <a:rPr sz="4100" b="1" i="0" lang="he-IL">
                <a:solidFill>
                  <a:srgbClr val="111111"/>
                </a:solidFill>
                <a:latin typeface="Frank Ruhl Libre"/>
                <a:cs typeface="Frank Ruhl Libre"/>
                <a:ea typeface="Frank Ruhl Libre"/>
              </a:rPr>
              <a:t>רוּחַ חָכְמָה וּבִינָה רוּחַ עֵצָה וּגְבוּרָה רוּחַ</a:t>
            </a:r>
            <a:r>
              <a:rPr sz="4100" b="0" i="0" lang="he-IL">
                <a:solidFill>
                  <a:srgbClr val="111111"/>
                </a:solidFill>
                <a:latin typeface="Frank Ruhl Libre"/>
                <a:cs typeface="Frank Ruhl Libre"/>
                <a:ea typeface="Frank Ruhl Libre"/>
              </a:rPr>
              <a:t> דַּעַת וְיִרְאַת ה'</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הפרק הוא נבואת נחמה מתוך ישעיה א׳ (פרקים א׳ עד לט, לפי טקסטולוגיה נבואות הנביא במאה השמינית לפנהס).</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96505" y="288063"/>
            <a:ext cx="2014028" cy="36367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2/4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ישעיה י"א, ט'</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לֹא־יָרֵעוּ וְלֹא־יַשְׁחִיתוּ בְּכָל־הַר קָדְשִׁי</a:t>
            </a:r>
            <a:r>
              <a:rPr sz="4100" b="0" i="0" lang="he-IL">
                <a:solidFill>
                  <a:srgbClr val="111111"/>
                </a:solidFill>
                <a:latin typeface="Frank Ruhl Libre"/>
                <a:cs typeface="Frank Ruhl Libre"/>
                <a:ea typeface="Frank Ruhl Libre"/>
              </a:rPr>
              <a:t> כִּי־מָלְאָה הָאָרֶץ דֵּעָה אֶת־ה' כַּמַּיִם לַיָּם מְכַסִּים</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התיאור של השלום בעולם החי הוא תמונה סמלית של עולם בלי אלימות.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03352" y="288152"/>
            <a:ext cx="2007080" cy="36349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3/4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ישעיה י"א, ט"ו</a:t>
            </a:r>
          </a:p>
        </p:txBody>
      </p:sp>
      <p:sp>
        <p:nvSpPr>
          <p:cNvPr id="5" name="TextBox 4"/>
          <p:cNvSpPr txBox="1"/>
          <p:nvPr/>
        </p:nvSpPr>
        <p:spPr>
          <a:xfrm>
            <a:off x="1099058" y="2581275"/>
            <a:ext cx="9993884" cy="1822450"/>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וְהֶחֱרִים ה' אֵת לְשׁוֹן</a:t>
            </a:r>
            <a:r>
              <a:rPr sz="4100" b="0" i="0" lang="he-IL">
                <a:solidFill>
                  <a:srgbClr val="111111"/>
                </a:solidFill>
                <a:latin typeface="Frank Ruhl Libre"/>
                <a:cs typeface="Frank Ruhl Libre"/>
                <a:ea typeface="Frank Ruhl Libre"/>
              </a:rPr>
              <a:t> יָם־מִצְרַיִם וְהֵנִיף יָדוֹ עַל־הַנָּהָר בַּעְיָם רוּחוֹ וְהִכָּהוּ לְשִׁבְעָה נְחָלִים וְהִדְרִיךְ בַּנְּעָלִים</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החלק האחרון חוזר למלך, ״שורש ישי אשר עמד לנס עמים אליו גוים ידרשו״.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284020" y="287904"/>
            <a:ext cx="2026695" cy="36399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קוראים בפסוקים · 4/4</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ישעיה י"א, א'</a:t>
            </a:r>
          </a:p>
        </p:txBody>
      </p:sp>
      <p:sp>
        <p:nvSpPr>
          <p:cNvPr id="5" name="TextBox 4"/>
          <p:cNvSpPr txBox="1"/>
          <p:nvPr/>
        </p:nvSpPr>
        <p:spPr>
          <a:xfrm>
            <a:off x="1099058" y="3036887"/>
            <a:ext cx="9993884" cy="911225"/>
          </a:xfrm>
          <a:prstGeom prst="rect">
            <a:avLst/>
          </a:prstGeom>
          <a:noFill/>
        </p:spPr>
        <p:txBody>
          <a:bodyPr wrap="square" lIns="0" rIns="0" tIns="0" bIns="0" anchor="t"/>
          <a:lstStyle/>
          <a:p>
            <a:pPr algn="ctr" rtl="1">
              <a:lnSpc>
                <a:spcPts val="7175"/>
              </a:lnSpc>
            </a:pPr>
            <a:r>
              <a:rPr sz="4100" b="1" i="0" lang="he-IL">
                <a:solidFill>
                  <a:srgbClr val="111111"/>
                </a:solidFill>
                <a:latin typeface="Frank Ruhl Libre"/>
                <a:cs typeface="Frank Ruhl Libre"/>
                <a:ea typeface="Frank Ruhl Libre"/>
              </a:rPr>
              <a:t>וְיָצָא חֹטֶר מִגֵּזַע יִשָׁי וְנֵצֶר מִשָּׁרָשָׁיו יִפְרֶה</a:t>
            </a:r>
          </a:p>
        </p:txBody>
      </p:sp>
      <p:sp>
        <p:nvSpPr>
          <p:cNvPr id="6" name="TextBox 5"/>
          <p:cNvSpPr txBox="1"/>
          <p:nvPr/>
        </p:nvSpPr>
        <p:spPr>
          <a:xfrm>
            <a:off x="896302" y="5619750"/>
            <a:ext cx="10399395" cy="762000"/>
          </a:xfrm>
          <a:prstGeom prst="rect">
            <a:avLst/>
          </a:prstGeom>
          <a:noFill/>
        </p:spPr>
        <p:txBody>
          <a:bodyPr wrap="square" lIns="0" rIns="0" tIns="0" bIns="0" anchor="ctr"/>
          <a:lstStyle/>
          <a:p>
            <a:pPr algn="r" rtl="1">
              <a:lnSpc>
                <a:spcPts val="2565"/>
              </a:lnSpc>
            </a:pPr>
            <a:r>
              <a:rPr sz="1900" b="0" i="0" lang="he-IL">
                <a:solidFill>
                  <a:srgbClr val="111111"/>
                </a:solidFill>
                <a:latin typeface="Rubik"/>
                <a:cs typeface="Rubik"/>
                <a:ea typeface="Rubik"/>
              </a:rPr>
              <a:t>״ויצא חטר מגזע ישי ונצר משרשיו יפרה״.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959930" y="296695"/>
            <a:ext cx="1346786" cy="346409"/>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מילים ומושגים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ביאורי מילים</a:t>
            </a:r>
          </a:p>
        </p:txBody>
      </p:sp>
      <p:sp>
        <p:nvSpPr>
          <p:cNvPr id="5" name="TextBox 4"/>
          <p:cNvSpPr txBox="1"/>
          <p:nvPr/>
        </p:nvSpPr>
        <p:spPr>
          <a:xfrm>
            <a:off x="8166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והחרים</a:t>
            </a:r>
          </a:p>
        </p:txBody>
      </p:sp>
      <p:sp>
        <p:nvSpPr>
          <p:cNvPr id="6" name="TextBox 5"/>
          <p:cNvSpPr txBox="1"/>
          <p:nvPr/>
        </p:nvSpPr>
        <p:spPr>
          <a:xfrm>
            <a:off x="8172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כריתה ואבוד.</a:t>
            </a:r>
          </a:p>
        </p:txBody>
      </p:sp>
      <p:sp>
        <p:nvSpPr>
          <p:cNvPr id="7" name="TextBox 6"/>
          <p:cNvSpPr txBox="1"/>
          <p:nvPr/>
        </p:nvSpPr>
        <p:spPr>
          <a:xfrm>
            <a:off x="4565918"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והניף</a:t>
            </a:r>
          </a:p>
        </p:txBody>
      </p:sp>
      <p:sp>
        <p:nvSpPr>
          <p:cNvPr id="8" name="TextBox 7"/>
          <p:cNvSpPr txBox="1"/>
          <p:nvPr/>
        </p:nvSpPr>
        <p:spPr>
          <a:xfrm>
            <a:off x="4546308"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הרמה.</a:t>
            </a:r>
          </a:p>
        </p:txBody>
      </p:sp>
      <p:sp>
        <p:nvSpPr>
          <p:cNvPr id="9" name="TextBox 8"/>
          <p:cNvSpPr txBox="1"/>
          <p:nvPr/>
        </p:nvSpPr>
        <p:spPr>
          <a:xfrm>
            <a:off x="927001" y="189060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בעים</a:t>
            </a:r>
          </a:p>
        </p:txBody>
      </p:sp>
      <p:sp>
        <p:nvSpPr>
          <p:cNvPr id="10" name="TextBox 9"/>
          <p:cNvSpPr txBox="1"/>
          <p:nvPr/>
        </p:nvSpPr>
        <p:spPr>
          <a:xfrm>
            <a:off x="933369" y="236045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ענין חוזק ואין לו דומה.</a:t>
            </a:r>
          </a:p>
        </p:txBody>
      </p:sp>
      <p:sp>
        <p:nvSpPr>
          <p:cNvPr id="11" name="TextBox 10"/>
          <p:cNvSpPr txBox="1"/>
          <p:nvPr/>
        </p:nvSpPr>
        <p:spPr>
          <a:xfrm>
            <a:off x="8185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והדריך</a:t>
            </a:r>
          </a:p>
        </p:txBody>
      </p:sp>
      <p:sp>
        <p:nvSpPr>
          <p:cNvPr id="12" name="TextBox 11"/>
          <p:cNvSpPr txBox="1"/>
          <p:nvPr/>
        </p:nvSpPr>
        <p:spPr>
          <a:xfrm>
            <a:off x="8165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מלשון דרך והלוך.</a:t>
            </a:r>
          </a:p>
        </p:txBody>
      </p:sp>
      <p:sp>
        <p:nvSpPr>
          <p:cNvPr id="13" name="TextBox 12"/>
          <p:cNvSpPr txBox="1"/>
          <p:nvPr/>
        </p:nvSpPr>
        <p:spPr>
          <a:xfrm>
            <a:off x="4546501"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חוטר</a:t>
            </a:r>
          </a:p>
        </p:txBody>
      </p:sp>
      <p:sp>
        <p:nvSpPr>
          <p:cNvPr id="14" name="TextBox 13"/>
          <p:cNvSpPr txBox="1"/>
          <p:nvPr/>
        </p:nvSpPr>
        <p:spPr>
          <a:xfrm>
            <a:off x="4552869"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ענינו כמו מטה וכן חוטר גאוה (משלי יד) ורצה לומר שבט מלוכה.</a:t>
            </a:r>
          </a:p>
        </p:txBody>
      </p:sp>
      <p:sp>
        <p:nvSpPr>
          <p:cNvPr id="15" name="TextBox 14"/>
          <p:cNvSpPr txBox="1"/>
          <p:nvPr/>
        </p:nvSpPr>
        <p:spPr>
          <a:xfrm>
            <a:off x="946418" y="4271850"/>
            <a:ext cx="3079579" cy="448034"/>
          </a:xfrm>
          <a:prstGeom prst="rect">
            <a:avLst/>
          </a:prstGeom>
          <a:noFill/>
        </p:spPr>
        <p:txBody>
          <a:bodyPr wrap="square" lIns="0" rIns="0" tIns="0" bIns="0" anchor="t"/>
          <a:lstStyle/>
          <a:p>
            <a:pPr algn="r" rtl="1">
              <a:lnSpc>
                <a:spcPts val="3200"/>
              </a:lnSpc>
            </a:pPr>
            <a:r>
              <a:rPr sz="2300" b="0" i="0" lang="he-IL">
                <a:solidFill>
                  <a:srgbClr val="FF4D4D"/>
                </a:solidFill>
                <a:latin typeface="Suez One"/>
                <a:cs typeface="Suez One"/>
                <a:ea typeface="Suez One"/>
              </a:rPr>
              <a:t>מגזע</a:t>
            </a:r>
          </a:p>
        </p:txBody>
      </p:sp>
      <p:sp>
        <p:nvSpPr>
          <p:cNvPr id="16" name="TextBox 15"/>
          <p:cNvSpPr txBox="1"/>
          <p:nvPr/>
        </p:nvSpPr>
        <p:spPr>
          <a:xfrm>
            <a:off x="926808" y="4741707"/>
            <a:ext cx="3092821" cy="1368691"/>
          </a:xfrm>
          <a:prstGeom prst="rect">
            <a:avLst/>
          </a:prstGeom>
          <a:noFill/>
        </p:spPr>
        <p:txBody>
          <a:bodyPr wrap="square" lIns="0" rIns="0" tIns="0" bIns="0" anchor="t"/>
          <a:lstStyle/>
          <a:p>
            <a:pPr algn="r" rtl="1">
              <a:lnSpc>
                <a:spcPts val="2227"/>
              </a:lnSpc>
            </a:pPr>
            <a:r>
              <a:rPr sz="1650" b="0" i="0" lang="he-IL">
                <a:solidFill>
                  <a:srgbClr val="111111"/>
                </a:solidFill>
                <a:latin typeface="Rubik"/>
                <a:cs typeface="Rubik"/>
                <a:ea typeface="Rubik"/>
              </a:rPr>
              <a:t>משורש ובדרז״ל גזעו מחליף (תענית כה) וכן אף בל שורש בארץ גזעם (לקמן מ).</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רש"י</a:t>
            </a:r>
          </a:p>
        </p:txBody>
      </p:sp>
      <p:sp>
        <p:nvSpPr>
          <p:cNvPr id="5" name="TextBox 4"/>
          <p:cNvSpPr txBox="1"/>
          <p:nvPr/>
        </p:nvSpPr>
        <p:spPr>
          <a:xfrm>
            <a:off x="1099058" y="26860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רש"י על ישעיה י"א, ט'</a:t>
            </a:r>
          </a:p>
        </p:txBody>
      </p:sp>
      <p:sp>
        <p:nvSpPr>
          <p:cNvPr id="6" name="TextBox 5"/>
          <p:cNvSpPr txBox="1"/>
          <p:nvPr/>
        </p:nvSpPr>
        <p:spPr>
          <a:xfrm>
            <a:off x="1099058" y="3117850"/>
            <a:ext cx="9993884" cy="6096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דֵּעָה אֶת ה׳</a:t>
            </a:r>
            <a:r>
              <a:rPr sz="3000" b="0" i="0" lang="he-IL">
                <a:solidFill>
                  <a:srgbClr val="111111"/>
                </a:solidFill>
                <a:latin typeface="Noto Serif Hebrew"/>
                <a:cs typeface="Noto Serif Hebrew"/>
                <a:ea typeface="Noto Serif Hebrew"/>
              </a:rPr>
              <a:t>. לָדַעַת אֶת ה׳:</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מסביר רש"י על «דֵּעָה אֶת ה׳»?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78353" y="304793"/>
            <a:ext cx="728468" cy="330212"/>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פרשנים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רד"ק</a:t>
            </a:r>
          </a:p>
        </p:txBody>
      </p:sp>
      <p:sp>
        <p:nvSpPr>
          <p:cNvPr id="5" name="TextBox 4"/>
          <p:cNvSpPr txBox="1"/>
          <p:nvPr/>
        </p:nvSpPr>
        <p:spPr>
          <a:xfrm>
            <a:off x="1099058" y="2076450"/>
            <a:ext cx="9993884" cy="304800"/>
          </a:xfrm>
          <a:prstGeom prst="rect">
            <a:avLst/>
          </a:prstGeom>
          <a:noFill/>
        </p:spPr>
        <p:txBody>
          <a:bodyPr wrap="square" lIns="0" rIns="0" tIns="0" bIns="0" anchor="t"/>
          <a:lstStyle/>
          <a:p>
            <a:pPr algn="r" rtl="1">
              <a:lnSpc>
                <a:spcPts val="2400"/>
              </a:lnSpc>
            </a:pPr>
            <a:r>
              <a:rPr sz="1700" b="0" i="0" lang="he-IL">
                <a:solidFill>
                  <a:srgbClr val="FF4D4D"/>
                </a:solidFill>
                <a:latin typeface="Secular One"/>
                <a:cs typeface="Secular One"/>
                <a:ea typeface="Secular One"/>
              </a:rPr>
              <a:t>רד"ק על ישעיה י"א, ב'</a:t>
            </a:r>
          </a:p>
        </p:txBody>
      </p:sp>
      <p:sp>
        <p:nvSpPr>
          <p:cNvPr id="6" name="TextBox 5"/>
          <p:cNvSpPr txBox="1"/>
          <p:nvPr/>
        </p:nvSpPr>
        <p:spPr>
          <a:xfrm>
            <a:off x="1099058" y="2508250"/>
            <a:ext cx="9993884" cy="1828800"/>
          </a:xfrm>
          <a:prstGeom prst="rect">
            <a:avLst/>
          </a:prstGeom>
          <a:noFill/>
        </p:spPr>
        <p:txBody>
          <a:bodyPr wrap="square" lIns="0" rIns="0" tIns="0" bIns="0" anchor="t"/>
          <a:lstStyle/>
          <a:p>
            <a:pPr algn="r" rtl="1">
              <a:lnSpc>
                <a:spcPts val="4800"/>
              </a:lnSpc>
            </a:pPr>
            <a:r>
              <a:rPr sz="3000" b="1" i="0" lang="he-IL">
                <a:solidFill>
                  <a:srgbClr val="111111"/>
                </a:solidFill>
                <a:latin typeface="Noto Serif Hebrew"/>
                <a:cs typeface="Noto Serif Hebrew"/>
                <a:ea typeface="Noto Serif Hebrew"/>
              </a:rPr>
              <a:t>ונחה עליו רוח ה'</a:t>
            </a:r>
            <a:r>
              <a:rPr sz="3000" b="0" i="0" lang="he-IL">
                <a:solidFill>
                  <a:srgbClr val="111111"/>
                </a:solidFill>
                <a:latin typeface="Noto Serif Hebrew"/>
                <a:cs typeface="Noto Serif Hebrew"/>
                <a:ea typeface="Noto Serif Hebrew"/>
              </a:rPr>
              <a:t>. כי מה' יהיה כל זה, אמר בתחילה רוח ה' ואחר כך פירש רוח חכמה ובינה רוח עצה וגבורה רוח דעת ויראת ה' וחכמה הוא הדבר שילמדנו אדם וידענו ...</a:t>
            </a:r>
          </a:p>
        </p:txBody>
      </p:sp>
      <p:sp>
        <p:nvSpPr>
          <p:cNvPr id="7" name="TextBox 6"/>
          <p:cNvSpPr txBox="1"/>
          <p:nvPr/>
        </p:nvSpPr>
        <p:spPr>
          <a:xfrm>
            <a:off x="961707" y="5238750"/>
            <a:ext cx="10268585" cy="1016000"/>
          </a:xfrm>
          <a:prstGeom prst="rect">
            <a:avLst/>
          </a:prstGeom>
          <a:noFill/>
        </p:spPr>
        <p:txBody>
          <a:bodyPr wrap="square" lIns="0" rIns="0" tIns="0" bIns="0" anchor="ctr"/>
          <a:lstStyle/>
          <a:p>
            <a:pPr algn="r" rtl="1">
              <a:lnSpc>
                <a:spcPts val="2860"/>
              </a:lnSpc>
            </a:pPr>
            <a:r>
              <a:rPr sz="2200" b="1" i="0" lang="he-IL">
                <a:solidFill>
                  <a:srgbClr val="FFFFFF"/>
                </a:solidFill>
                <a:latin typeface="Rubik"/>
                <a:cs typeface="Rubik"/>
                <a:ea typeface="Rubik"/>
              </a:rPr>
              <a:t>מה מוסיף פירושו של רד"ק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83577" y="282736"/>
            <a:ext cx="2432987" cy="37432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1/3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1</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א׳–ה׳ («המלך האידיאלי»).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66259" y="282512"/>
            <a:ext cx="2450558" cy="374774"/>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2/3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2</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ו׳–ט׳ («שלום בטבע»).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8873006" y="282599"/>
            <a:ext cx="2443713" cy="374600"/>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שאלות הבנה ופרשנות · 3/3</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3</a:t>
            </a:r>
          </a:p>
        </p:txBody>
      </p:sp>
      <p:sp>
        <p:nvSpPr>
          <p:cNvPr id="5" name="TextBox 4"/>
          <p:cNvSpPr txBox="1"/>
          <p:nvPr/>
        </p:nvSpPr>
        <p:spPr>
          <a:xfrm>
            <a:off x="902843" y="1752600"/>
            <a:ext cx="10386314" cy="3479800"/>
          </a:xfrm>
          <a:prstGeom prst="rect">
            <a:avLst/>
          </a:prstGeom>
          <a:noFill/>
        </p:spPr>
        <p:txBody>
          <a:bodyPr wrap="square" lIns="0" rIns="0" tIns="0" bIns="0" anchor="ctr"/>
          <a:lstStyle/>
          <a:p>
            <a:pPr algn="r" rtl="1">
              <a:lnSpc>
                <a:spcPts val="4200"/>
              </a:lnSpc>
            </a:pPr>
            <a:r>
              <a:rPr sz="3000" b="0" i="0" lang="he-IL">
                <a:solidFill>
                  <a:srgbClr val="111111"/>
                </a:solidFill>
                <a:latin typeface="Secular One"/>
                <a:cs typeface="Secular One"/>
                <a:ea typeface="Secular One"/>
              </a:rPr>
              <a:t>קראו פסוקים י׳–ט״ז («קיבוץ גלויות»). מה מתואר בקטע? הביאו ראיה מן הכתוב.</a:t>
            </a:r>
          </a:p>
        </p:txBody>
      </p:sp>
      <p:sp>
        <p:nvSpPr>
          <p:cNvPr id="6" name="TextBox 5"/>
          <p:cNvSpPr txBox="1"/>
          <p:nvPr/>
        </p:nvSpPr>
        <p:spPr>
          <a:xfrm>
            <a:off x="889000" y="5969000"/>
            <a:ext cx="833536" cy="317500"/>
          </a:xfrm>
          <a:prstGeom prst="rect">
            <a:avLst/>
          </a:prstGeom>
          <a:noFill/>
        </p:spPr>
        <p:txBody>
          <a:bodyPr wrap="square" lIns="0" rIns="0" tIns="0" bIns="0" anchor="t"/>
          <a:lstStyle/>
          <a:p>
            <a:pPr algn="r" rtl="1">
              <a:lnSpc>
                <a:spcPts val="2500"/>
              </a:lnSpc>
            </a:pPr>
            <a:r>
              <a:rPr sz="1700" b="0" i="0" lang="he-IL">
                <a:solidFill>
                  <a:srgbClr val="FFD23F"/>
                </a:solidFill>
                <a:latin typeface="Rubik"/>
                <a:cs typeface="Rubik"/>
                <a:ea typeface="Rubik"/>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305945" y="301228"/>
            <a:ext cx="1000830" cy="3373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דיון בכיתה</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מה דעתכם?</a:t>
            </a:r>
          </a:p>
        </p:txBody>
      </p:sp>
      <p:sp>
        <p:nvSpPr>
          <p:cNvPr id="5" name="TextBox 4"/>
          <p:cNvSpPr txBox="1"/>
          <p:nvPr/>
        </p:nvSpPr>
        <p:spPr>
          <a:xfrm>
            <a:off x="4957762" y="1873250"/>
            <a:ext cx="6213475" cy="13970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לדעתך, האם הדעת היא כוח משחית או כוח בונה ביד מנהיג?</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729536" y="306771"/>
            <a:ext cx="577312" cy="326256"/>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סיכום</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מפת מושגים</a:t>
            </a:r>
          </a:p>
        </p:txBody>
      </p:sp>
      <p:sp>
        <p:nvSpPr>
          <p:cNvPr id="5" name="TextBox 4"/>
          <p:cNvSpPr txBox="1"/>
          <p:nvPr/>
        </p:nvSpPr>
        <p:spPr>
          <a:xfrm>
            <a:off x="4892548" y="3562350"/>
            <a:ext cx="2406904" cy="876300"/>
          </a:xfrm>
          <a:prstGeom prst="rect">
            <a:avLst/>
          </a:prstGeom>
          <a:noFill/>
        </p:spPr>
        <p:txBody>
          <a:bodyPr wrap="square" lIns="0" rIns="0" tIns="0" bIns="0" anchor="ctr"/>
          <a:lstStyle/>
          <a:p>
            <a:pPr algn="ctr" rtl="1">
              <a:lnSpc>
                <a:spcPts val="3105"/>
              </a:lnSpc>
            </a:pPr>
            <a:r>
              <a:rPr sz="2700" b="0" i="0" lang="he-IL">
                <a:solidFill>
                  <a:srgbClr val="FFFFFF"/>
                </a:solidFill>
                <a:latin typeface="Suez One"/>
                <a:cs typeface="Suez One"/>
                <a:ea typeface="Suez One"/>
              </a:rPr>
              <a:t>חזון הצמח מגזע ישי</a:t>
            </a:r>
          </a:p>
        </p:txBody>
      </p:sp>
      <p:sp>
        <p:nvSpPr>
          <p:cNvPr id="6" name="TextBox 5"/>
          <p:cNvSpPr txBox="1"/>
          <p:nvPr/>
        </p:nvSpPr>
        <p:spPr>
          <a:xfrm>
            <a:off x="8023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המלך האידיאלי</a:t>
            </a:r>
          </a:p>
        </p:txBody>
      </p:sp>
      <p:sp>
        <p:nvSpPr>
          <p:cNvPr id="7" name="TextBox 6"/>
          <p:cNvSpPr txBox="1"/>
          <p:nvPr/>
        </p:nvSpPr>
        <p:spPr>
          <a:xfrm>
            <a:off x="911415" y="1860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שלום בטבע</a:t>
            </a:r>
          </a:p>
        </p:txBody>
      </p:sp>
      <p:sp>
        <p:nvSpPr>
          <p:cNvPr id="8" name="TextBox 7"/>
          <p:cNvSpPr txBox="1"/>
          <p:nvPr/>
        </p:nvSpPr>
        <p:spPr>
          <a:xfrm>
            <a:off x="8023415" y="3511550"/>
            <a:ext cx="3257169" cy="977900"/>
          </a:xfrm>
          <a:prstGeom prst="rect">
            <a:avLst/>
          </a:prstGeom>
          <a:noFill/>
        </p:spPr>
        <p:txBody>
          <a:bodyPr wrap="square" lIns="0" rIns="0" tIns="0" bIns="0" anchor="ctr"/>
          <a:lstStyle/>
          <a:p>
            <a:pPr algn="r" rtl="1">
              <a:lnSpc>
                <a:spcPts val="2014"/>
              </a:lnSpc>
            </a:pPr>
            <a:r>
              <a:rPr sz="1550" b="0" i="0" lang="he-IL">
                <a:solidFill>
                  <a:srgbClr val="111111"/>
                </a:solidFill>
                <a:latin typeface="Rubik"/>
                <a:cs typeface="Rubik"/>
                <a:ea typeface="Rubik"/>
              </a:rPr>
              <a:t>קיבוץ גלויות</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9399712" y="289396"/>
            <a:ext cx="1909313" cy="361007"/>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תרגול לקראת הבגרות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שאלה בסגנון בגרות</a:t>
            </a:r>
          </a:p>
        </p:txBody>
      </p:sp>
      <p:sp>
        <p:nvSpPr>
          <p:cNvPr id="5" name="TextBox 4"/>
          <p:cNvSpPr txBox="1"/>
          <p:nvPr/>
        </p:nvSpPr>
        <p:spPr>
          <a:xfrm>
            <a:off x="961707" y="1936750"/>
            <a:ext cx="10268585" cy="4127500"/>
          </a:xfrm>
          <a:prstGeom prst="rect">
            <a:avLst/>
          </a:prstGeom>
          <a:noFill/>
        </p:spPr>
        <p:txBody>
          <a:bodyPr wrap="square" lIns="0" rIns="0" tIns="0" bIns="0" anchor="t"/>
          <a:lstStyle/>
          <a:p>
            <a:pPr algn="r" rtl="1">
              <a:lnSpc>
                <a:spcPts val="3000"/>
              </a:lnSpc>
            </a:pPr>
            <a:r>
              <a:rPr sz="2000" b="0" i="0" lang="he-IL">
                <a:solidFill>
                  <a:srgbClr val="111111"/>
                </a:solidFill>
                <a:latin typeface="Rubik"/>
                <a:cs typeface="Rubik"/>
                <a:ea typeface="Rubik"/>
              </a:rPr>
              <a:t>(קיץ תשפ"ב (שאלון 1362))</a:t>
            </a:r>
          </a:p>
          <a:p>
            <a:pPr algn="r" rtl="1">
              <a:lnSpc>
                <a:spcPts val="3000"/>
              </a:lnSpc>
            </a:pPr>
            <a:r>
              <a:rPr sz="2000" b="0" i="0" lang="he-IL">
                <a:solidFill>
                  <a:srgbClr val="111111"/>
                </a:solidFill>
                <a:latin typeface="Rubik"/>
                <a:cs typeface="Rubik"/>
                <a:ea typeface="Rubik"/>
              </a:rPr>
              <a:t>7. קראו ישעיה, פרק י"א, פסוקים א'–י'.</a:t>
            </a:r>
          </a:p>
          <a:p>
            <a:pPr algn="r" rtl="1">
              <a:lnSpc>
                <a:spcPts val="3000"/>
              </a:lnSpc>
            </a:pPr>
            <a:r>
              <a:rPr sz="2000" b="0" i="0" lang="he-IL">
                <a:solidFill>
                  <a:srgbClr val="111111"/>
                </a:solidFill>
                <a:latin typeface="Rubik"/>
                <a:cs typeface="Rubik"/>
                <a:ea typeface="Rubik"/>
              </a:rPr>
              <a:t>א. (1) ציינו שני מאפיינים של המלך האידיאלי על פי ישעיהו. (4 נקודות)</a:t>
            </a:r>
          </a:p>
          <a:p>
            <a:pPr algn="r" rtl="1">
              <a:lnSpc>
                <a:spcPts val="3000"/>
              </a:lnSpc>
            </a:pPr>
            <a:r>
              <a:rPr sz="2000" b="0" i="0" lang="he-IL">
                <a:solidFill>
                  <a:srgbClr val="111111"/>
                </a:solidFill>
                <a:latin typeface="Rubik"/>
                <a:cs typeface="Rubik"/>
                <a:ea typeface="Rubik"/>
              </a:rPr>
              <a:t>(2) קראו פסוקים א'–ה' וגם מלכים א, פרק ג', פסוקים ה'–י"א.</a:t>
            </a:r>
          </a:p>
          <a:p>
            <a:pPr algn="r" rtl="1">
              <a:lnSpc>
                <a:spcPts val="3000"/>
              </a:lnSpc>
            </a:pPr>
            <a:r>
              <a:rPr sz="2000" b="0" i="0" lang="he-IL">
                <a:solidFill>
                  <a:srgbClr val="111111"/>
                </a:solidFill>
                <a:latin typeface="Rubik"/>
                <a:cs typeface="Rubik"/>
                <a:ea typeface="Rubik"/>
              </a:rPr>
              <a:t>האם הבקשה של שלמה עולה בקנה אחד עם דמות המלך האידיאלי בישעיהו? הסבירו את התשובה, ובססו אותה על הכתוב. (5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א׳–ה׳ («המלך האידיאלי»).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הפרק הוא נבואת נחמה מתוך ישעיה א׳ (פרקים א׳ עד לט, לפי טקסטולוגיה נבואות הנביא במאה השמינית לפנהס). לאחר שהנביא חזה שאשור תכרת את ״יער״ האומה (סוף פרק י׳), הוא מנבא שמן הגזע החתוך תצמח ישועה.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ו׳–ט׳ («שלום בטבע»).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התיאור של השלום בעולם החי הוא תמונה סמלית של עולם בלי אלימות. ״וגר זאב עם כבש ונמר עם גדי ירבץ ועגל וכפיר ומריא יחדו ונער קטן נהג בם״.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1" i="0" lang="he-IL">
                <a:solidFill>
                  <a:srgbClr val="111111"/>
                </a:solidFill>
                <a:latin typeface="Rubik"/>
                <a:cs typeface="Rubik"/>
                <a:ea typeface="Rubik"/>
              </a:rPr>
              <a:t>קראו פסוקים י׳–ט״ז («קיבוץ גלויות»). מה מתואר בקטע? הביאו ראיה מן הכתוב.</a:t>
            </a:r>
          </a:p>
        </p:txBody>
      </p:sp>
      <p:sp>
        <p:nvSpPr>
          <p:cNvPr id="6" name="TextBox 5"/>
          <p:cNvSpPr txBox="1"/>
          <p:nvPr/>
        </p:nvSpPr>
        <p:spPr>
          <a:xfrm>
            <a:off x="896302" y="2952750"/>
            <a:ext cx="10399395" cy="30480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החלק האחרון חוזר למלך, ״שורש ישי אשר עמד לנס עמים אליו גוים ידרשו״. המלך הוא סמל לעמים, והם מחפשים אותו ולא רק ישראל. ״והיתה מנוחתו כבוד״.</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2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rot="21510000">
            <a:off x="10546906" y="304378"/>
            <a:ext cx="759910" cy="331043"/>
          </a:xfrm>
          <a:prstGeom prst="rect">
            <a:avLst/>
          </a:prstGeom>
          <a:noFill/>
        </p:spPr>
        <p:txBody>
          <a:bodyPr wrap="square" lIns="0" rIns="0" tIns="0" bIns="0" anchor="t"/>
          <a:lstStyle/>
          <a:p>
            <a:pPr algn="r" rtl="1">
              <a:lnSpc>
                <a:spcPts val="2400"/>
              </a:lnSpc>
            </a:pPr>
            <a:r>
              <a:rPr sz="1700" b="0" i="0" lang="he-IL">
                <a:solidFill>
                  <a:srgbClr val="FFD23F"/>
                </a:solidFill>
                <a:latin typeface="Secular One"/>
                <a:cs typeface="Secular One"/>
                <a:ea typeface="Secular One"/>
              </a:rPr>
              <a:t>תשובות</a:t>
            </a:r>
          </a:p>
        </p:txBody>
      </p:sp>
      <p:sp>
        <p:nvSpPr>
          <p:cNvPr id="4" name="TextBox 3"/>
          <p:cNvSpPr txBox="1"/>
          <p:nvPr/>
        </p:nvSpPr>
        <p:spPr>
          <a:xfrm>
            <a:off x="601980" y="622300"/>
            <a:ext cx="10988040" cy="762000"/>
          </a:xfrm>
          <a:prstGeom prst="rect">
            <a:avLst/>
          </a:prstGeom>
          <a:noFill/>
        </p:spPr>
        <p:txBody>
          <a:bodyPr wrap="square" lIns="0" rIns="0" tIns="0" bIns="0" anchor="t"/>
          <a:lstStyle/>
          <a:p>
            <a:pPr algn="r" rtl="1">
              <a:lnSpc>
                <a:spcPts val="6000"/>
              </a:lnSpc>
            </a:pPr>
            <a:r>
              <a:rPr sz="4600" b="0" i="0" lang="he-IL">
                <a:solidFill>
                  <a:srgbClr val="FFFFFF"/>
                </a:solidFill>
                <a:latin typeface="Suez One"/>
                <a:cs typeface="Suez One"/>
                <a:ea typeface="Suez One"/>
              </a:rPr>
              <a:t>מחוון – שאלת הבגרות</a:t>
            </a:r>
          </a:p>
        </p:txBody>
      </p:sp>
      <p:sp>
        <p:nvSpPr>
          <p:cNvPr id="5" name="TextBox 4"/>
          <p:cNvSpPr txBox="1"/>
          <p:nvPr/>
        </p:nvSpPr>
        <p:spPr>
          <a:xfrm>
            <a:off x="896302" y="1873250"/>
            <a:ext cx="10399395" cy="4254500"/>
          </a:xfrm>
          <a:prstGeom prst="rect">
            <a:avLst/>
          </a:prstGeom>
          <a:noFill/>
        </p:spPr>
        <p:txBody>
          <a:bodyPr wrap="square" lIns="0" rIns="0" tIns="0" bIns="0" anchor="t"/>
          <a:lstStyle/>
          <a:p>
            <a:pPr algn="r" rtl="1">
              <a:lnSpc>
                <a:spcPts val="2850"/>
              </a:lnSpc>
            </a:pPr>
            <a:r>
              <a:rPr sz="1900" b="0" i="0" lang="he-IL">
                <a:solidFill>
                  <a:srgbClr val="111111"/>
                </a:solidFill>
                <a:latin typeface="Rubik"/>
                <a:cs typeface="Rubik"/>
                <a:ea typeface="Rubik"/>
              </a:rPr>
              <a:t>שאלה 7</a:t>
            </a:r>
          </a:p>
          <a:p>
            <a:pPr algn="r" rtl="1">
              <a:lnSpc>
                <a:spcPts val="2850"/>
              </a:lnSpc>
            </a:pPr>
            <a:r>
              <a:rPr sz="1900" b="0" i="0" lang="he-IL">
                <a:solidFill>
                  <a:srgbClr val="111111"/>
                </a:solidFill>
                <a:latin typeface="Rubik"/>
                <a:cs typeface="Rubik"/>
                <a:ea typeface="Rubik"/>
              </a:rPr>
              <a:t>סעיף א'</a:t>
            </a:r>
          </a:p>
          <a:p>
            <a:pPr algn="r" rtl="1">
              <a:lnSpc>
                <a:spcPts val="2850"/>
              </a:lnSpc>
            </a:pPr>
            <a:r>
              <a:rPr sz="1900" b="0" i="0" lang="he-IL">
                <a:solidFill>
                  <a:srgbClr val="111111"/>
                </a:solidFill>
                <a:latin typeface="Rubik"/>
                <a:cs typeface="Rubik"/>
                <a:ea typeface="Rubik"/>
              </a:rPr>
              <a:t>(1) מאפיינים של המלך האידיאלי על פי ישעיהו (על התלמיד לציין שני מאפיינים):</a:t>
            </a:r>
          </a:p>
          <a:p>
            <a:pPr algn="r" rtl="1">
              <a:lnSpc>
                <a:spcPts val="2850"/>
              </a:lnSpc>
            </a:pPr>
            <a:r>
              <a:rPr sz="1900" b="0" i="0" lang="he-IL">
                <a:solidFill>
                  <a:srgbClr val="111111"/>
                </a:solidFill>
                <a:latin typeface="Rubik"/>
                <a:cs typeface="Rubik"/>
                <a:ea typeface="Rubik"/>
              </a:rPr>
              <a:t>חכם</a:t>
            </a:r>
          </a:p>
          <a:p>
            <a:pPr algn="r" rtl="1">
              <a:lnSpc>
                <a:spcPts val="2850"/>
              </a:lnSpc>
            </a:pPr>
            <a:r>
              <a:rPr sz="1900" b="0" i="0" lang="he-IL">
                <a:solidFill>
                  <a:srgbClr val="111111"/>
                </a:solidFill>
                <a:latin typeface="Rubik"/>
                <a:cs typeface="Rubik"/>
                <a:ea typeface="Rubik"/>
              </a:rPr>
              <a:t>גיבור</a:t>
            </a:r>
          </a:p>
          <a:p>
            <a:pPr algn="r" rtl="1">
              <a:lnSpc>
                <a:spcPts val="2850"/>
              </a:lnSpc>
            </a:pPr>
            <a:r>
              <a:rPr sz="1900" b="0" i="0" lang="he-IL">
                <a:solidFill>
                  <a:srgbClr val="111111"/>
                </a:solidFill>
                <a:latin typeface="Rubik"/>
                <a:cs typeface="Rubik"/>
                <a:ea typeface="Rubik"/>
              </a:rPr>
              <a:t>ירא ה'</a:t>
            </a:r>
          </a:p>
          <a:p>
            <a:pPr algn="r" rtl="1">
              <a:lnSpc>
                <a:spcPts val="2850"/>
              </a:lnSpc>
            </a:pPr>
            <a:r>
              <a:rPr sz="1900" b="0" i="0" lang="he-IL">
                <a:solidFill>
                  <a:srgbClr val="111111"/>
                </a:solidFill>
                <a:latin typeface="Rubik"/>
                <a:cs typeface="Rubik"/>
                <a:ea typeface="Rubik"/>
              </a:rPr>
              <a:t>שופט בצדק את כולם.</a:t>
            </a:r>
          </a:p>
          <a:p>
            <a:pPr algn="r" rtl="1">
              <a:lnSpc>
                <a:spcPts val="2850"/>
              </a:lnSpc>
            </a:pPr>
            <a:r>
              <a:rPr sz="1900" b="0" i="0" lang="he-IL">
                <a:solidFill>
                  <a:srgbClr val="111111"/>
                </a:solidFill>
                <a:latin typeface="Rubik"/>
                <a:cs typeface="Rubik"/>
                <a:ea typeface="Rubik"/>
              </a:rPr>
              <a:t>(2) הבקשה של שלמה עולה בקנה אחד עם דמות המלך האידיאלי בישעיה:</a:t>
            </a:r>
          </a:p>
          <a:p>
            <a:pPr algn="r" rtl="1">
              <a:lnSpc>
                <a:spcPts val="2850"/>
              </a:lnSpc>
            </a:pPr>
            <a:r>
              <a:rPr sz="1900" b="0" i="0" lang="he-IL">
                <a:solidFill>
                  <a:srgbClr val="111111"/>
                </a:solidFill>
                <a:latin typeface="Rubik"/>
                <a:cs typeface="Rubik"/>
                <a:ea typeface="Rubik"/>
              </a:rPr>
              <a:t>המלך האידיאלי בישעיה מקפיד על עשיית משפט צדק: "ושפט בצדק דלים והוכיח במישור לענוי ארץ...". שלמה כמלך בתחילת דרכו מבקש מה' שיעניק לו חוכמה כדי לשפוט בצדק את העם [בדומה למלך האידיאלי]: "ונתת לעבדך לב שמע לשפט את עמך להבין בין טוב לרע".</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111111"/>
                </a:solidFill>
                <a:latin typeface="Rubik"/>
                <a:cs typeface="Rubik"/>
                <a:ea typeface="Rubik"/>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חזון הצמח מגזע ישי – שאלון 1262</dc:title>
  <dc:subject/>
  <dc:creator/>
  <cp:keywords/>
  <dc:description/>
  <cp:lastModifiedBy/>
  <cp:revision>1</cp:revision>
  <dcterms:created xsi:type="dcterms:W3CDTF">2013-01-27T09:14:16Z</dcterms:created>
  <dcterms:modified xsi:type="dcterms:W3CDTF">2013-01-27T09:15:58Z</dcterms:modified>
  <cp:category/>
</cp:coreProperties>
</file>