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34922" y="1270000"/>
            <a:ext cx="1095077" cy="444500"/>
          </a:xfrm>
          <a:prstGeom prst="rect">
            <a:avLst/>
          </a:prstGeom>
          <a:noFill/>
        </p:spPr>
        <p:txBody>
          <a:bodyPr wrap="square" lIns="0" rIns="0" tIns="0" bIns="0" anchor="t"/>
          <a:lstStyle/>
          <a:p>
            <a:pPr algn="r" rtl="1">
              <a:lnSpc>
                <a:spcPts val="3500"/>
              </a:lnSpc>
            </a:pPr>
            <a:r>
              <a:rPr sz="2400" b="0" i="0" lang="he-IL">
                <a:solidFill>
                  <a:srgbClr val="FFD23F"/>
                </a:solidFill>
                <a:latin typeface="Secular One"/>
                <a:cs typeface="Secular One"/>
                <a:ea typeface="Secular One"/>
              </a:rPr>
              <a:t>ירמיה א׳</a:t>
            </a:r>
          </a:p>
        </p:txBody>
      </p:sp>
      <p:sp>
        <p:nvSpPr>
          <p:cNvPr id="4" name="TextBox 3"/>
          <p:cNvSpPr txBox="1"/>
          <p:nvPr/>
        </p:nvSpPr>
        <p:spPr>
          <a:xfrm>
            <a:off x="5885180" y="1714500"/>
            <a:ext cx="5755640" cy="2794000"/>
          </a:xfrm>
          <a:prstGeom prst="rect">
            <a:avLst/>
          </a:prstGeom>
          <a:noFill/>
        </p:spPr>
        <p:txBody>
          <a:bodyPr wrap="square" lIns="0" rIns="0" tIns="0" bIns="0" anchor="ctr"/>
          <a:lstStyle/>
          <a:p>
            <a:pPr algn="r" rtl="1">
              <a:lnSpc>
                <a:spcPts val="7559"/>
              </a:lnSpc>
            </a:pPr>
            <a:r>
              <a:rPr sz="7000" b="0" i="0" lang="he-IL">
                <a:solidFill>
                  <a:srgbClr val="FFFFFF"/>
                </a:solidFill>
                <a:latin typeface="Suez One"/>
                <a:cs typeface="Suez One"/>
                <a:ea typeface="Suez One"/>
              </a:rPr>
              <a:t>קריאת ירמיהו</a:t>
            </a:r>
          </a:p>
        </p:txBody>
      </p:sp>
      <p:sp>
        <p:nvSpPr>
          <p:cNvPr id="5" name="TextBox 4"/>
          <p:cNvSpPr txBox="1"/>
          <p:nvPr/>
        </p:nvSpPr>
        <p:spPr>
          <a:xfrm>
            <a:off x="9313295" y="4533900"/>
            <a:ext cx="2096434" cy="406400"/>
          </a:xfrm>
          <a:prstGeom prst="rect">
            <a:avLst/>
          </a:prstGeom>
          <a:noFill/>
        </p:spPr>
        <p:txBody>
          <a:bodyPr wrap="square" lIns="0" rIns="0" tIns="0" bIns="0" anchor="t"/>
          <a:lstStyle/>
          <a:p>
            <a:pPr algn="r" rtl="1">
              <a:lnSpc>
                <a:spcPts val="3200"/>
              </a:lnSpc>
            </a:pPr>
            <a:r>
              <a:rPr sz="2100" b="0" i="0" lang="he-IL">
                <a:solidFill>
                  <a:srgbClr val="111111"/>
                </a:solidFill>
                <a:latin typeface="Rubik"/>
                <a:cs typeface="Rubik"/>
                <a:ea typeface="Rubik"/>
              </a:rPr>
              <a:t>שאלון 1261 · ירמיה</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655234" y="305799"/>
            <a:ext cx="651600" cy="3282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פתיחה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מטרות השיעור</a:t>
            </a:r>
          </a:p>
        </p:txBody>
      </p:sp>
      <p:sp>
        <p:nvSpPr>
          <p:cNvPr id="5" name="TextBox 4"/>
          <p:cNvSpPr txBox="1"/>
          <p:nvPr/>
        </p:nvSpPr>
        <p:spPr>
          <a:xfrm>
            <a:off x="10515600" y="18732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1</a:t>
            </a:r>
          </a:p>
        </p:txBody>
      </p:sp>
      <p:sp>
        <p:nvSpPr>
          <p:cNvPr id="6" name="TextBox 5"/>
          <p:cNvSpPr txBox="1"/>
          <p:nvPr/>
        </p:nvSpPr>
        <p:spPr>
          <a:xfrm>
            <a:off x="4840859" y="17462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נכיר את הסיפור «קריאת ירמיהו» (ירמיה א׳) ואת הדמויות בו</a:t>
            </a:r>
          </a:p>
        </p:txBody>
      </p:sp>
      <p:sp>
        <p:nvSpPr>
          <p:cNvPr id="7" name="TextBox 6"/>
          <p:cNvSpPr txBox="1"/>
          <p:nvPr/>
        </p:nvSpPr>
        <p:spPr>
          <a:xfrm>
            <a:off x="10515600" y="30416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2</a:t>
            </a:r>
          </a:p>
        </p:txBody>
      </p:sp>
      <p:sp>
        <p:nvSpPr>
          <p:cNvPr id="8" name="TextBox 7"/>
          <p:cNvSpPr txBox="1"/>
          <p:nvPr/>
        </p:nvSpPr>
        <p:spPr>
          <a:xfrm>
            <a:off x="4840859" y="29146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נבחן כיצד הסיפור מבטא את התמה «ירמיה»</a:t>
            </a:r>
          </a:p>
        </p:txBody>
      </p:sp>
      <p:sp>
        <p:nvSpPr>
          <p:cNvPr id="9" name="TextBox 8"/>
          <p:cNvSpPr txBox="1"/>
          <p:nvPr/>
        </p:nvSpPr>
        <p:spPr>
          <a:xfrm>
            <a:off x="10515600" y="42100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3</a:t>
            </a:r>
          </a:p>
        </p:txBody>
      </p:sp>
      <p:sp>
        <p:nvSpPr>
          <p:cNvPr id="10" name="TextBox 9"/>
          <p:cNvSpPr txBox="1"/>
          <p:nvPr/>
        </p:nvSpPr>
        <p:spPr>
          <a:xfrm>
            <a:off x="4840859" y="40830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נקרא פסוקי מפתח ונעמיק בפירוש רש"י ורד"ק</a:t>
            </a:r>
          </a:p>
        </p:txBody>
      </p:sp>
      <p:sp>
        <p:nvSpPr>
          <p:cNvPr id="11" name="TextBox 10"/>
          <p:cNvSpPr txBox="1"/>
          <p:nvPr/>
        </p:nvSpPr>
        <p:spPr>
          <a:xfrm>
            <a:off x="10515600" y="53784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4</a:t>
            </a:r>
          </a:p>
        </p:txBody>
      </p:sp>
      <p:sp>
        <p:nvSpPr>
          <p:cNvPr id="12" name="TextBox 11"/>
          <p:cNvSpPr txBox="1"/>
          <p:nvPr/>
        </p:nvSpPr>
        <p:spPr>
          <a:xfrm>
            <a:off x="4840859" y="52514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הדמויות בסיפור</a:t>
            </a:r>
          </a:p>
        </p:txBody>
      </p:sp>
      <p:sp>
        <p:nvSpPr>
          <p:cNvPr id="5" name="TextBox 4"/>
          <p:cNvSpPr txBox="1"/>
          <p:nvPr/>
        </p:nvSpPr>
        <p:spPr>
          <a:xfrm>
            <a:off x="6415538" y="1904376"/>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ירמיהו</a:t>
            </a:r>
          </a:p>
        </p:txBody>
      </p:sp>
      <p:sp>
        <p:nvSpPr>
          <p:cNvPr id="6" name="TextBox 5"/>
          <p:cNvSpPr txBox="1"/>
          <p:nvPr/>
        </p:nvSpPr>
        <p:spPr>
          <a:xfrm>
            <a:off x="6423231" y="2463122"/>
            <a:ext cx="4801639" cy="1070283"/>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ירמיהו מסרב: ״אהה אדני ה׳ הנה לא ידעתי דבר כי נער אנכי״.</a:t>
            </a:r>
          </a:p>
        </p:txBody>
      </p:sp>
      <p:sp>
        <p:nvSpPr>
          <p:cNvPr id="7" name="TextBox 6"/>
          <p:cNvSpPr txBox="1"/>
          <p:nvPr/>
        </p:nvSpPr>
        <p:spPr>
          <a:xfrm>
            <a:off x="982341" y="1904376"/>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יהודה</a:t>
            </a:r>
          </a:p>
        </p:txBody>
      </p:sp>
      <p:sp>
        <p:nvSpPr>
          <p:cNvPr id="8" name="TextBox 7"/>
          <p:cNvSpPr txBox="1"/>
          <p:nvPr/>
        </p:nvSpPr>
        <p:spPr>
          <a:xfrm>
            <a:off x="967129" y="2463122"/>
            <a:ext cx="4801639" cy="1070283"/>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המילה ״גוים״ חוזרת, ויתכן שהכוונה לעמי העולם או לממלכות ישראל ויהודה.</a:t>
            </a:r>
          </a:p>
        </p:txBody>
      </p:sp>
      <p:sp>
        <p:nvSpPr>
          <p:cNvPr id="9" name="TextBox 8"/>
          <p:cNvSpPr txBox="1"/>
          <p:nvPr/>
        </p:nvSpPr>
        <p:spPr>
          <a:xfrm>
            <a:off x="6413264" y="4141775"/>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יאשיהו</a:t>
            </a:r>
          </a:p>
        </p:txBody>
      </p:sp>
      <p:sp>
        <p:nvSpPr>
          <p:cNvPr id="10" name="TextBox 9"/>
          <p:cNvSpPr txBox="1"/>
          <p:nvPr/>
        </p:nvSpPr>
        <p:spPr>
          <a:xfrm>
            <a:off x="6420888" y="4700520"/>
            <a:ext cx="4806324" cy="1396086"/>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פעילותו נמשכה כארבעים שנה, מהשנה השלוש עשרה ליאשיהו (627 לפנהס) עד גלות ירושלים (586 לפנהס).</a:t>
            </a:r>
          </a:p>
        </p:txBody>
      </p:sp>
      <p:sp>
        <p:nvSpPr>
          <p:cNvPr id="11" name="TextBox 10"/>
          <p:cNvSpPr txBox="1"/>
          <p:nvPr/>
        </p:nvSpPr>
        <p:spPr>
          <a:xfrm>
            <a:off x="984616" y="4141775"/>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בנימין</a:t>
            </a:r>
          </a:p>
        </p:txBody>
      </p:sp>
      <p:sp>
        <p:nvSpPr>
          <p:cNvPr id="12" name="TextBox 11"/>
          <p:cNvSpPr txBox="1"/>
          <p:nvPr/>
        </p:nvSpPr>
        <p:spPr>
          <a:xfrm>
            <a:off x="964786" y="4700520"/>
            <a:ext cx="4806324" cy="1396086"/>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ענתות היא עיר קרובה לירושלים בנחלת בנימין.</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רצף האירועים</a:t>
            </a:r>
          </a:p>
        </p:txBody>
      </p:sp>
      <p:sp>
        <p:nvSpPr>
          <p:cNvPr id="5" name="TextBox 4"/>
          <p:cNvSpPr txBox="1"/>
          <p:nvPr/>
        </p:nvSpPr>
        <p:spPr>
          <a:xfrm>
            <a:off x="9936162"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1</a:t>
            </a:r>
          </a:p>
        </p:txBody>
      </p:sp>
      <p:sp>
        <p:nvSpPr>
          <p:cNvPr id="6" name="TextBox 5"/>
          <p:cNvSpPr txBox="1"/>
          <p:nvPr/>
        </p:nvSpPr>
        <p:spPr>
          <a:xfrm>
            <a:off x="909010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כותרת (פסוקים א׳–ג׳)</a:t>
            </a:r>
          </a:p>
        </p:txBody>
      </p:sp>
      <p:sp>
        <p:nvSpPr>
          <p:cNvPr id="7" name="TextBox 6"/>
          <p:cNvSpPr txBox="1"/>
          <p:nvPr/>
        </p:nvSpPr>
        <p:spPr>
          <a:xfrm>
            <a:off x="7215187"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2</a:t>
            </a:r>
          </a:p>
        </p:txBody>
      </p:sp>
      <p:sp>
        <p:nvSpPr>
          <p:cNvPr id="8" name="TextBox 7"/>
          <p:cNvSpPr txBox="1"/>
          <p:nvPr/>
        </p:nvSpPr>
        <p:spPr>
          <a:xfrm>
            <a:off x="636912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הקריאה (פסוקים ד׳–י׳)</a:t>
            </a:r>
          </a:p>
        </p:txBody>
      </p:sp>
      <p:sp>
        <p:nvSpPr>
          <p:cNvPr id="9" name="TextBox 8"/>
          <p:cNvSpPr txBox="1"/>
          <p:nvPr/>
        </p:nvSpPr>
        <p:spPr>
          <a:xfrm>
            <a:off x="4494212"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3</a:t>
            </a:r>
          </a:p>
        </p:txBody>
      </p:sp>
      <p:sp>
        <p:nvSpPr>
          <p:cNvPr id="10" name="TextBox 9"/>
          <p:cNvSpPr txBox="1"/>
          <p:nvPr/>
        </p:nvSpPr>
        <p:spPr>
          <a:xfrm>
            <a:off x="364815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מקל שקד וסיר נפוח (פסוקים י״א–ט״ז)</a:t>
            </a:r>
          </a:p>
        </p:txBody>
      </p:sp>
      <p:sp>
        <p:nvSpPr>
          <p:cNvPr id="11" name="TextBox 10"/>
          <p:cNvSpPr txBox="1"/>
          <p:nvPr/>
        </p:nvSpPr>
        <p:spPr>
          <a:xfrm>
            <a:off x="1773237"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4</a:t>
            </a:r>
          </a:p>
        </p:txBody>
      </p:sp>
      <p:sp>
        <p:nvSpPr>
          <p:cNvPr id="12" name="TextBox 11"/>
          <p:cNvSpPr txBox="1"/>
          <p:nvPr/>
        </p:nvSpPr>
        <p:spPr>
          <a:xfrm>
            <a:off x="92717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חיזוק (פסוקים י״ז–י״ט)</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3"/>
            <a:ext cx="413061" cy="32195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מקום ההתרחשות</a:t>
            </a:r>
          </a:p>
        </p:txBody>
      </p:sp>
      <p:sp>
        <p:nvSpPr>
          <p:cNvPr id="5" name="TextBox 4"/>
          <p:cNvSpPr txBox="1"/>
          <p:nvPr/>
        </p:nvSpPr>
        <p:spPr>
          <a:xfrm>
            <a:off x="3499346" y="3561438"/>
            <a:ext cx="686395" cy="228600"/>
          </a:xfrm>
          <a:prstGeom prst="rect">
            <a:avLst/>
          </a:prstGeom>
          <a:noFill/>
        </p:spPr>
        <p:txBody>
          <a:bodyPr wrap="square" lIns="0" rIns="0" tIns="0" bIns="0" anchor="t"/>
          <a:lstStyle/>
          <a:p>
            <a:pPr algn="r" rtl="1">
              <a:lnSpc>
                <a:spcPts val="1800"/>
              </a:lnSpc>
            </a:pPr>
            <a:r>
              <a:rPr sz="1500" b="1" i="0" lang="he-IL">
                <a:solidFill>
                  <a:srgbClr val="111111"/>
                </a:solidFill>
                <a:latin typeface="Rubik"/>
                <a:cs typeface="Rubik"/>
                <a:ea typeface="Rubik"/>
              </a:rPr>
              <a:t>ירושלים</a:t>
            </a:r>
          </a:p>
        </p:txBody>
      </p:sp>
      <p:sp>
        <p:nvSpPr>
          <p:cNvPr id="6" name="TextBox 5"/>
          <p:cNvSpPr txBox="1"/>
          <p:nvPr/>
        </p:nvSpPr>
        <p:spPr>
          <a:xfrm>
            <a:off x="3509267" y="3489504"/>
            <a:ext cx="580231" cy="228600"/>
          </a:xfrm>
          <a:prstGeom prst="rect">
            <a:avLst/>
          </a:prstGeom>
          <a:noFill/>
        </p:spPr>
        <p:txBody>
          <a:bodyPr wrap="square" lIns="0" rIns="0" tIns="0" bIns="0" anchor="t"/>
          <a:lstStyle/>
          <a:p>
            <a:pPr algn="r" rtl="1">
              <a:lnSpc>
                <a:spcPts val="1800"/>
              </a:lnSpc>
            </a:pPr>
            <a:r>
              <a:rPr sz="1500" b="1" i="0" lang="he-IL">
                <a:solidFill>
                  <a:srgbClr val="111111"/>
                </a:solidFill>
                <a:latin typeface="Rubik"/>
                <a:cs typeface="Rubik"/>
                <a:ea typeface="Rubik"/>
              </a:rPr>
              <a:t>ענתות</a:t>
            </a:r>
          </a:p>
        </p:txBody>
      </p:sp>
      <p:sp>
        <p:nvSpPr>
          <p:cNvPr id="7" name="TextBox 6"/>
          <p:cNvSpPr txBox="1"/>
          <p:nvPr/>
        </p:nvSpPr>
        <p:spPr>
          <a:xfrm>
            <a:off x="5887085" y="1714500"/>
            <a:ext cx="5624830" cy="4381500"/>
          </a:xfrm>
          <a:prstGeom prst="rect">
            <a:avLst/>
          </a:prstGeom>
          <a:noFill/>
        </p:spPr>
        <p:txBody>
          <a:bodyPr wrap="square" lIns="0" rIns="0" tIns="0" bIns="0" anchor="t"/>
          <a:lstStyle/>
          <a:p>
            <a:pPr algn="r" rtl="1">
              <a:lnSpc>
                <a:spcPts val="4160"/>
              </a:lnSpc>
            </a:pPr>
            <a:r>
              <a:rPr sz="2600" b="0" i="0" lang="he-IL">
                <a:solidFill>
                  <a:srgbClr val="111111"/>
                </a:solidFill>
                <a:latin typeface="Rubik"/>
                <a:cs typeface="Rubik"/>
                <a:ea typeface="Rubik"/>
              </a:rPr>
              <a:t>📍 ירושלים</a:t>
            </a:r>
          </a:p>
          <a:p>
            <a:pPr algn="r" rtl="1">
              <a:lnSpc>
                <a:spcPts val="4160"/>
              </a:lnSpc>
            </a:pPr>
            <a:r>
              <a:rPr sz="2600" b="0" i="0" lang="he-IL">
                <a:solidFill>
                  <a:srgbClr val="111111"/>
                </a:solidFill>
                <a:latin typeface="Rubik"/>
                <a:cs typeface="Rubik"/>
                <a:ea typeface="Rubik"/>
              </a:rPr>
              <a:t>📍 ענתות</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13824" y="288286"/>
            <a:ext cx="1996455" cy="36322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1/4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ירמיה א', ב'</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אֲשֶׁר הָיָה דְבַר־ה' אֵלָיו</a:t>
            </a:r>
            <a:r>
              <a:rPr sz="4100" b="0" i="0" lang="he-IL">
                <a:solidFill>
                  <a:srgbClr val="111111"/>
                </a:solidFill>
                <a:latin typeface="Frank Ruhl Libre"/>
                <a:cs typeface="Frank Ruhl Libre"/>
                <a:ea typeface="Frank Ruhl Libre"/>
              </a:rPr>
              <a:t> בִּימֵי יֹאשִׁיָּהוּ בֶן־אָמוֹן מֶלֶךְ יְהוּדָה בִּשְׁלֹשׁ־עֶשְׂרֵה שָׁנָה לְמָלְכוֹ</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ירמיהו בן חלקיהו הוא מ״הכהנים אשר בענתות בארץ בנימין״.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296505" y="288063"/>
            <a:ext cx="2014028" cy="36367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2/4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ירמיה א', ד'</a:t>
            </a:r>
          </a:p>
        </p:txBody>
      </p:sp>
      <p:sp>
        <p:nvSpPr>
          <p:cNvPr id="5" name="TextBox 4"/>
          <p:cNvSpPr txBox="1"/>
          <p:nvPr/>
        </p:nvSpPr>
        <p:spPr>
          <a:xfrm>
            <a:off x="1099058" y="3036887"/>
            <a:ext cx="9993884" cy="911225"/>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וַיְהִי דְבַר־ה' אֵלַי לֵאמֹר</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להקדשה מבנה טיפוסי של מינוי נביאים: מינוי, ניסיון השתמטות, דחיית ההשתמטות, עידוד ואות.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03352" y="288152"/>
            <a:ext cx="2007080" cy="363494"/>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3/4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ירמיה א', י"א</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וַיְהִי דְבַר־ה' אֵלַי לֵאמֹר </a:t>
            </a:r>
            <a:r>
              <a:rPr sz="4100" b="1" i="0" lang="he-IL">
                <a:solidFill>
                  <a:srgbClr val="111111"/>
                </a:solidFill>
                <a:latin typeface="Frank Ruhl Libre"/>
                <a:cs typeface="Frank Ruhl Libre"/>
                <a:ea typeface="Frank Ruhl Libre"/>
              </a:rPr>
              <a:t>מָה־אַתָּה רֹאֶה יִרְמְיָהוּ</a:t>
            </a:r>
            <a:r>
              <a:rPr sz="4100" b="0" i="0" lang="he-IL">
                <a:solidFill>
                  <a:srgbClr val="111111"/>
                </a:solidFill>
                <a:latin typeface="Frank Ruhl Libre"/>
                <a:cs typeface="Frank Ruhl Libre"/>
                <a:ea typeface="Frank Ruhl Libre"/>
              </a:rPr>
              <a:t> וָאֹמַר מַקֵּל שָׁקֵד אֲנִי רֹאֶה</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 שואל ״מה אתה ראה ירמיהו״ והוא עונה ״מקל שקד אני ראה״.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284020" y="287901"/>
            <a:ext cx="2026695" cy="363996"/>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4/4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ירמיה א', י"ט</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וְנִלְחֲמוּ אֵלֶיךָ וְלֹא־יוּכְלוּ לָךְ כִּי־אִתְּךָ</a:t>
            </a:r>
            <a:r>
              <a:rPr sz="4100" b="0" i="0" lang="he-IL">
                <a:solidFill>
                  <a:srgbClr val="111111"/>
                </a:solidFill>
                <a:latin typeface="Frank Ruhl Libre"/>
                <a:cs typeface="Frank Ruhl Libre"/>
                <a:ea typeface="Frank Ruhl Libre"/>
              </a:rPr>
              <a:t> אֲנִי נְאֻם־ה' לְהַצִּילֶךָ</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 מצווה על ירמיהו ״אתה תאזר מתניך וקמת ודברת אליהם״ ומזהיר ״אל תחת מפניהם פן אחתך לפניהם״.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959930" y="296695"/>
            <a:ext cx="1346786" cy="346409"/>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מילים ומושגים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ביאורי מילים</a:t>
            </a:r>
          </a:p>
        </p:txBody>
      </p:sp>
      <p:sp>
        <p:nvSpPr>
          <p:cNvPr id="5" name="TextBox 4"/>
          <p:cNvSpPr txBox="1"/>
          <p:nvPr/>
        </p:nvSpPr>
        <p:spPr>
          <a:xfrm>
            <a:off x="8166001"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שקד</a:t>
            </a:r>
          </a:p>
        </p:txBody>
      </p:sp>
      <p:sp>
        <p:nvSpPr>
          <p:cNvPr id="6" name="TextBox 5"/>
          <p:cNvSpPr txBox="1"/>
          <p:nvPr/>
        </p:nvSpPr>
        <p:spPr>
          <a:xfrm>
            <a:off x="8172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שם פרי שקדים כמו ויגמל שקדים (במדבר יז).</a:t>
            </a:r>
          </a:p>
        </p:txBody>
      </p:sp>
      <p:sp>
        <p:nvSpPr>
          <p:cNvPr id="7" name="TextBox 6"/>
          <p:cNvSpPr txBox="1"/>
          <p:nvPr/>
        </p:nvSpPr>
        <p:spPr>
          <a:xfrm>
            <a:off x="4565918"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יוכלו</a:t>
            </a:r>
          </a:p>
        </p:txBody>
      </p:sp>
      <p:sp>
        <p:nvSpPr>
          <p:cNvPr id="8" name="TextBox 7"/>
          <p:cNvSpPr txBox="1"/>
          <p:nvPr/>
        </p:nvSpPr>
        <p:spPr>
          <a:xfrm>
            <a:off x="4546308"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מלשון יכולת והתגברות.</a:t>
            </a:r>
          </a:p>
        </p:txBody>
      </p:sp>
      <p:sp>
        <p:nvSpPr>
          <p:cNvPr id="9" name="TextBox 8"/>
          <p:cNvSpPr txBox="1"/>
          <p:nvPr/>
        </p:nvSpPr>
        <p:spPr>
          <a:xfrm>
            <a:off x="927001"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מילה מנחה</a:t>
            </a:r>
          </a:p>
        </p:txBody>
      </p:sp>
      <p:sp>
        <p:nvSpPr>
          <p:cNvPr id="10" name="TextBox 9"/>
          <p:cNvSpPr txBox="1"/>
          <p:nvPr/>
        </p:nvSpPr>
        <p:spPr>
          <a:xfrm>
            <a:off x="933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11" name="TextBox 10"/>
          <p:cNvSpPr txBox="1"/>
          <p:nvPr/>
        </p:nvSpPr>
        <p:spPr>
          <a:xfrm>
            <a:off x="8185418"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התגלות האל</a:t>
            </a:r>
          </a:p>
        </p:txBody>
      </p:sp>
      <p:sp>
        <p:nvSpPr>
          <p:cNvPr id="12" name="TextBox 11"/>
          <p:cNvSpPr txBox="1"/>
          <p:nvPr/>
        </p:nvSpPr>
        <p:spPr>
          <a:xfrm>
            <a:off x="8165808"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האלוהים הוא יישות מופשטת, הבוחרת להתגלות לנביאיו ולנבחריו בלבד.</a:t>
            </a:r>
          </a:p>
        </p:txBody>
      </p:sp>
      <p:sp>
        <p:nvSpPr>
          <p:cNvPr id="13" name="TextBox 12"/>
          <p:cNvSpPr txBox="1"/>
          <p:nvPr/>
        </p:nvSpPr>
        <p:spPr>
          <a:xfrm>
            <a:off x="4546501"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נבואה</a:t>
            </a:r>
          </a:p>
        </p:txBody>
      </p:sp>
      <p:sp>
        <p:nvSpPr>
          <p:cNvPr id="14" name="TextBox 13"/>
          <p:cNvSpPr txBox="1"/>
          <p:nvPr/>
        </p:nvSpPr>
        <p:spPr>
          <a:xfrm>
            <a:off x="4552869"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דברי נביא.</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רש"י</a:t>
            </a:r>
          </a:p>
        </p:txBody>
      </p:sp>
      <p:sp>
        <p:nvSpPr>
          <p:cNvPr id="5" name="TextBox 4"/>
          <p:cNvSpPr txBox="1"/>
          <p:nvPr/>
        </p:nvSpPr>
        <p:spPr>
          <a:xfrm>
            <a:off x="1099058" y="2381250"/>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רש"י על ירמיה א', ב'</a:t>
            </a:r>
          </a:p>
        </p:txBody>
      </p:sp>
      <p:sp>
        <p:nvSpPr>
          <p:cNvPr id="6" name="TextBox 5"/>
          <p:cNvSpPr txBox="1"/>
          <p:nvPr/>
        </p:nvSpPr>
        <p:spPr>
          <a:xfrm>
            <a:off x="1099058" y="2813050"/>
            <a:ext cx="9993884" cy="12192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אֲשֶׁר הָיָה דְבַר ה׳ אֵלָיו וְגוֹ׳</a:t>
            </a:r>
            <a:r>
              <a:rPr sz="3000" b="0" i="0" lang="he-IL">
                <a:solidFill>
                  <a:srgbClr val="111111"/>
                </a:solidFill>
                <a:latin typeface="Noto Serif Hebrew"/>
                <a:cs typeface="Noto Serif Hebrew"/>
                <a:ea typeface="Noto Serif Hebrew"/>
              </a:rPr>
              <a:t>. אֲשֶׁר הִתְחִילָה שְׁכִינָה לִשְׁרוֹת עָלָיו בְּאוֹתוֹ הַזְּמַן:</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«אֲשֶׁר הָיָה דְבַר ה׳ אֵלָיו וְגוֹ׳»?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רד"ק</a:t>
            </a:r>
          </a:p>
        </p:txBody>
      </p:sp>
      <p:sp>
        <p:nvSpPr>
          <p:cNvPr id="5" name="TextBox 4"/>
          <p:cNvSpPr txBox="1"/>
          <p:nvPr/>
        </p:nvSpPr>
        <p:spPr>
          <a:xfrm>
            <a:off x="1099058" y="2076450"/>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רד"ק על ירמיה א', י"א</a:t>
            </a:r>
          </a:p>
        </p:txBody>
      </p:sp>
      <p:sp>
        <p:nvSpPr>
          <p:cNvPr id="6" name="TextBox 5"/>
          <p:cNvSpPr txBox="1"/>
          <p:nvPr/>
        </p:nvSpPr>
        <p:spPr>
          <a:xfrm>
            <a:off x="1099058" y="2508250"/>
            <a:ext cx="9993884" cy="18288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ויהי דבר ה'</a:t>
            </a:r>
            <a:r>
              <a:rPr sz="3000" b="0" i="0" lang="he-IL">
                <a:solidFill>
                  <a:srgbClr val="111111"/>
                </a:solidFill>
                <a:latin typeface="Noto Serif Hebrew"/>
                <a:cs typeface="Noto Serif Hebrew"/>
                <a:ea typeface="Noto Serif Hebrew"/>
              </a:rPr>
              <a:t>. זה היה במראה הראשונה כי בתחלה אמר לו שילך באשר ישלחהו ואחר כן באותה המראה עצמה הראה לו במראה הנבואה מקל שקד כאמרו מקל שקד אני רואה נראה כי ...</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83577" y="282736"/>
            <a:ext cx="2432987" cy="37432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1/3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א׳–ג׳ («כותרת»).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66259" y="282512"/>
            <a:ext cx="2450558" cy="374774"/>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2/3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י״א–ט״ז («מקל שקד וסיר נפוח»).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73006" y="282599"/>
            <a:ext cx="2443713" cy="3746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3/3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י״ז–י״ט («חיזוק»).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305945" y="301228"/>
            <a:ext cx="1000830" cy="3373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דיון בכיתה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מה דעתכם?</a:t>
            </a:r>
          </a:p>
        </p:txBody>
      </p:sp>
      <p:sp>
        <p:nvSpPr>
          <p:cNvPr id="5" name="TextBox 4"/>
          <p:cNvSpPr txBox="1"/>
          <p:nvPr/>
        </p:nvSpPr>
        <p:spPr>
          <a:xfrm>
            <a:off x="4957762" y="1873250"/>
            <a:ext cx="6213475"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מה לדעתכם המסר המרכזי של ירמיה א׳?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729536" y="306771"/>
            <a:ext cx="577312" cy="326256"/>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סיכום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מפת מושגים</a:t>
            </a:r>
          </a:p>
        </p:txBody>
      </p:sp>
      <p:sp>
        <p:nvSpPr>
          <p:cNvPr id="5" name="TextBox 4"/>
          <p:cNvSpPr txBox="1"/>
          <p:nvPr/>
        </p:nvSpPr>
        <p:spPr>
          <a:xfrm>
            <a:off x="4892548" y="3562350"/>
            <a:ext cx="2406904" cy="876300"/>
          </a:xfrm>
          <a:prstGeom prst="rect">
            <a:avLst/>
          </a:prstGeom>
          <a:noFill/>
        </p:spPr>
        <p:txBody>
          <a:bodyPr wrap="square" lIns="0" rIns="0" tIns="0" bIns="0" anchor="ctr"/>
          <a:lstStyle/>
          <a:p>
            <a:pPr algn="ctr" rtl="1">
              <a:lnSpc>
                <a:spcPts val="3105"/>
              </a:lnSpc>
            </a:pPr>
            <a:r>
              <a:rPr sz="2700" b="0" i="0" lang="he-IL">
                <a:solidFill>
                  <a:srgbClr val="FFFFFF"/>
                </a:solidFill>
                <a:latin typeface="Suez One"/>
                <a:cs typeface="Suez One"/>
                <a:ea typeface="Suez One"/>
              </a:rPr>
              <a:t>קריאת ירמיהו</a:t>
            </a:r>
          </a:p>
        </p:txBody>
      </p:sp>
      <p:sp>
        <p:nvSpPr>
          <p:cNvPr id="6" name="TextBox 5"/>
          <p:cNvSpPr txBox="1"/>
          <p:nvPr/>
        </p:nvSpPr>
        <p:spPr>
          <a:xfrm>
            <a:off x="8023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כותרת</a:t>
            </a:r>
          </a:p>
        </p:txBody>
      </p:sp>
      <p:sp>
        <p:nvSpPr>
          <p:cNvPr id="7" name="TextBox 6"/>
          <p:cNvSpPr txBox="1"/>
          <p:nvPr/>
        </p:nvSpPr>
        <p:spPr>
          <a:xfrm>
            <a:off x="911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הקריאה</a:t>
            </a:r>
          </a:p>
        </p:txBody>
      </p:sp>
      <p:sp>
        <p:nvSpPr>
          <p:cNvPr id="8" name="TextBox 7"/>
          <p:cNvSpPr txBox="1"/>
          <p:nvPr/>
        </p:nvSpPr>
        <p:spPr>
          <a:xfrm>
            <a:off x="8023415" y="3511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מקל שקד וסיר נפוח</a:t>
            </a:r>
          </a:p>
        </p:txBody>
      </p:sp>
      <p:sp>
        <p:nvSpPr>
          <p:cNvPr id="9" name="TextBox 8"/>
          <p:cNvSpPr txBox="1"/>
          <p:nvPr/>
        </p:nvSpPr>
        <p:spPr>
          <a:xfrm>
            <a:off x="911415" y="3511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חיזוק</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99712" y="289396"/>
            <a:ext cx="1909313" cy="36100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תרגול לקראת הבגרות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בסגנון בגרות</a:t>
            </a:r>
          </a:p>
        </p:txBody>
      </p:sp>
      <p:sp>
        <p:nvSpPr>
          <p:cNvPr id="5" name="TextBox 4"/>
          <p:cNvSpPr txBox="1"/>
          <p:nvPr/>
        </p:nvSpPr>
        <p:spPr>
          <a:xfrm>
            <a:off x="961707" y="1936750"/>
            <a:ext cx="10268585" cy="41275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(חורף תשפ"ד (שאלון 1261))</a:t>
            </a:r>
          </a:p>
          <a:p>
            <a:pPr algn="r" rtl="1">
              <a:lnSpc>
                <a:spcPts val="3000"/>
              </a:lnSpc>
            </a:pPr>
            <a:r>
              <a:rPr sz="2000" b="0" i="0" lang="he-IL">
                <a:solidFill>
                  <a:srgbClr val="111111"/>
                </a:solidFill>
                <a:latin typeface="Rubik"/>
                <a:cs typeface="Rubik"/>
                <a:ea typeface="Rubik"/>
              </a:rPr>
              <a:t>8. קראו ירמיה, פרק א', פסוקים ד'–י"ט.</a:t>
            </a:r>
          </a:p>
          <a:p>
            <a:pPr algn="r" rtl="1">
              <a:lnSpc>
                <a:spcPts val="3000"/>
              </a:lnSpc>
            </a:pPr>
            <a:r>
              <a:rPr sz="2000" b="0" i="0" lang="he-IL">
                <a:solidFill>
                  <a:srgbClr val="111111"/>
                </a:solidFill>
                <a:latin typeface="Rubik"/>
                <a:cs typeface="Rubik"/>
                <a:ea typeface="Rubik"/>
              </a:rPr>
              <a:t>א. קראו פסוקים ד'–ט'.</a:t>
            </a:r>
          </a:p>
          <a:p>
            <a:pPr algn="r" rtl="1">
              <a:lnSpc>
                <a:spcPts val="3000"/>
              </a:lnSpc>
            </a:pPr>
            <a:r>
              <a:rPr sz="2000" b="0" i="0" lang="he-IL">
                <a:solidFill>
                  <a:srgbClr val="111111"/>
                </a:solidFill>
                <a:latin typeface="Rubik"/>
                <a:cs typeface="Rubik"/>
                <a:ea typeface="Rubik"/>
              </a:rPr>
              <a:t>(1) על פי פסוק ה', הסבירו מה מיוחד בדרך הבחירה של ירמיהו לנביא. (4 נקודות)</a:t>
            </a:r>
          </a:p>
          <a:p>
            <a:pPr algn="r" rtl="1">
              <a:lnSpc>
                <a:spcPts val="3000"/>
              </a:lnSpc>
            </a:pPr>
            <a:r>
              <a:rPr sz="2000" b="0" i="0" lang="he-IL">
                <a:solidFill>
                  <a:srgbClr val="111111"/>
                </a:solidFill>
                <a:latin typeface="Rubik"/>
                <a:cs typeface="Rubik"/>
                <a:ea typeface="Rubik"/>
              </a:rPr>
              <a:t>(2) ירמיהו חשש מן התפקיד שהוטל עליו ונימק את החשש הזה בכמה נימוקים. ציינו אחד מנימוקיו של ירמיהו, והסבירו את המענה של ה' על נימוק זה. (6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א׳–ג׳ («כותרת»).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ירמיהו בן חלקיהו הוא מ״הכהנים אשר בענתות בארץ בנימין״. לפי טקסטולוגיה, הוא מבית כוהנים זוטרים שסולקו מבית המקדש. ענתות היא עיר קרובה לירושלים בנחלת בנימין.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י״א–ט״ז («מקל שקד וסיר נפוח»).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ה׳ שואל ״מה אתה ראה ירמיהו״ והוא עונה ״מקל שקד אני ראה״. ה׳ משבח אותו ״היטבת לראות״. המילה שקד קשורה ל״שקד אני על דברי לעשתו״: הוא ממהר לקיים את דבריו, כמו שהשקד הוא הפורח הראשון.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י״ז–י״ט («חיזוק»).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ה׳ מצווה על ירמיהו ״אתה תאזר מתניך וקמת ודברת אליהם״ ומזהיר ״אל תחת מפניהם פן אחתך לפניהם״. אם יפחד, האל לא יעזור לו.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מחוון – שאלת הבגרות</a:t>
            </a:r>
          </a:p>
        </p:txBody>
      </p:sp>
      <p:sp>
        <p:nvSpPr>
          <p:cNvPr id="5" name="TextBox 4"/>
          <p:cNvSpPr txBox="1"/>
          <p:nvPr/>
        </p:nvSpPr>
        <p:spPr>
          <a:xfrm>
            <a:off x="896302" y="1873250"/>
            <a:ext cx="10399395" cy="42545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שאלה 8</a:t>
            </a:r>
          </a:p>
          <a:p>
            <a:pPr algn="r" rtl="1">
              <a:lnSpc>
                <a:spcPts val="2850"/>
              </a:lnSpc>
            </a:pPr>
            <a:r>
              <a:rPr sz="1900" b="0" i="0" lang="he-IL">
                <a:solidFill>
                  <a:srgbClr val="111111"/>
                </a:solidFill>
                <a:latin typeface="Rubik"/>
                <a:cs typeface="Rubik"/>
                <a:ea typeface="Rubik"/>
              </a:rPr>
              <a:t>סעיף א'</a:t>
            </a:r>
          </a:p>
          <a:p>
            <a:pPr algn="r" rtl="1">
              <a:lnSpc>
                <a:spcPts val="2850"/>
              </a:lnSpc>
            </a:pPr>
            <a:r>
              <a:rPr sz="1900" b="0" i="0" lang="he-IL">
                <a:solidFill>
                  <a:srgbClr val="111111"/>
                </a:solidFill>
                <a:latin typeface="Rubik"/>
                <a:cs typeface="Rubik"/>
                <a:ea typeface="Rubik"/>
              </a:rPr>
              <a:t>(1) המיוחד בדרך הבחירה של ירמיהו לנביא: ה' בחר בירמיהו להיות לנביא עוד בטרם הוא נוצר ברחם אימו, עוד לפני שנולד.</a:t>
            </a:r>
          </a:p>
          <a:p>
            <a:pPr algn="r" rtl="1">
              <a:lnSpc>
                <a:spcPts val="2850"/>
              </a:lnSpc>
            </a:pPr>
            <a:r>
              <a:rPr sz="1900" b="0" i="0" lang="he-IL">
                <a:solidFill>
                  <a:srgbClr val="111111"/>
                </a:solidFill>
                <a:latin typeface="Rubik"/>
                <a:cs typeface="Rubik"/>
                <a:ea typeface="Rubik"/>
              </a:rPr>
              <a:t>(2) ירמיהו חשש מן התפקיד שהוטל עליו. הנימוקים (על התלמיד לציין נימוק אחד ולהסביר את מענה ה' על הנימוק):</a:t>
            </a:r>
          </a:p>
          <a:p>
            <a:pPr algn="r" rtl="1">
              <a:lnSpc>
                <a:spcPts val="2850"/>
              </a:lnSpc>
            </a:pPr>
            <a:r>
              <a:rPr sz="1900" b="0" i="0" lang="he-IL">
                <a:solidFill>
                  <a:srgbClr val="111111"/>
                </a:solidFill>
                <a:latin typeface="Rubik"/>
                <a:cs typeface="Rubik"/>
                <a:ea typeface="Rubik"/>
              </a:rPr>
              <a:t>ירמיהו טוען שאינו יודע לדבר, כלומר אין לו יכולת רטורית וביטוי הראויה לנביא. ה' עונה על כך שהוא יצוה עליו את אשר יצטרך לדבר. הוא שם את דבריו בפי ירמיהו, באמצעות נגיעה על פיו.</a:t>
            </a:r>
          </a:p>
          <a:p>
            <a:pPr algn="r" rtl="1">
              <a:lnSpc>
                <a:spcPts val="2850"/>
              </a:lnSpc>
            </a:pPr>
            <a:r>
              <a:rPr sz="1900" b="0" i="0" lang="he-IL">
                <a:solidFill>
                  <a:srgbClr val="111111"/>
                </a:solidFill>
                <a:latin typeface="Rubik"/>
                <a:cs typeface="Rubik"/>
                <a:ea typeface="Rubik"/>
              </a:rPr>
              <a:t>ירמיהו טוען שהוא נער, כלומר צעיר בשנים מכדי למלא את התפקיד, הוא חושש. ה' עונה על כך שלא יאמר שהוא נער ושאין לו מה לדאוג כי הוא איתו להצילו.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קריאת ירמיהו – שאלון 1261</dc:title>
  <dc:subject/>
  <dc:creator/>
  <cp:keywords/>
  <dc:description/>
  <cp:lastModifiedBy/>
  <cp:revision>1</cp:revision>
  <dcterms:created xsi:type="dcterms:W3CDTF">2013-01-27T09:14:16Z</dcterms:created>
  <dcterms:modified xsi:type="dcterms:W3CDTF">2013-01-27T09:15:58Z</dcterms:modified>
  <cp:category/>
</cp:coreProperties>
</file>