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ירמיה ב׳</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נאום תוכחה: האל ועמו</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«נאום תוכחה: האל ועמו» (ירמיה ב׳)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«ירמיה»</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ורד"ק</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הבל</a:t>
            </a:r>
          </a:p>
        </p:txBody>
      </p:sp>
      <p:sp>
        <p:nvSpPr>
          <p:cNvPr id="6" name="TextBox 5"/>
          <p:cNvSpPr txBox="1"/>
          <p:nvPr/>
        </p:nvSpPr>
        <p:spPr>
          <a:xfrm>
            <a:off x="6393624" y="2692400"/>
            <a:ext cx="4853051" cy="34036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העם שהלך אחרי ההבל, הוא העבודה הזרה, הפך להבל בעצמו.</a:t>
            </a:r>
          </a:p>
        </p:txBody>
      </p:sp>
      <p:sp>
        <p:nvSpPr>
          <p:cNvPr id="7" name="TextBox 6"/>
          <p:cNvSpPr txBox="1"/>
          <p:nvPr/>
        </p:nvSpPr>
        <p:spPr>
          <a:xfrm>
            <a:off x="970835" y="2092779"/>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ירמיהו</a:t>
            </a:r>
          </a:p>
        </p:txBody>
      </p:sp>
      <p:sp>
        <p:nvSpPr>
          <p:cNvPr id="8" name="TextBox 7"/>
          <p:cNvSpPr txBox="1"/>
          <p:nvPr/>
        </p:nvSpPr>
        <p:spPr>
          <a:xfrm>
            <a:off x="909339" y="2651493"/>
            <a:ext cx="4913494" cy="3485311"/>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ירמיהו שואל ״העבד ישראל אם יליד בית הוא מדוע היה לבז״.</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915786"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9041432"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ה׳ זוכר את אהבת הנעורים של ישראל במדבר.</a:t>
            </a:r>
          </a:p>
        </p:txBody>
      </p:sp>
      <p:sp>
        <p:nvSpPr>
          <p:cNvPr id="7" name="TextBox 6"/>
          <p:cNvSpPr txBox="1"/>
          <p:nvPr/>
        </p:nvSpPr>
        <p:spPr>
          <a:xfrm>
            <a:off x="7176414"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6332647" y="2660753"/>
            <a:ext cx="2259870"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הכהנים והנביאים עזבו את ה׳.</a:t>
            </a:r>
          </a:p>
        </p:txBody>
      </p:sp>
      <p:sp>
        <p:nvSpPr>
          <p:cNvPr id="9" name="TextBox 8"/>
          <p:cNvSpPr txBox="1"/>
          <p:nvPr/>
        </p:nvSpPr>
        <p:spPr>
          <a:xfrm>
            <a:off x="4468812"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3615451" y="2679700"/>
            <a:ext cx="2240121"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״שתים רעות עשה עמי: אותי עזבו...</a:t>
            </a:r>
          </a:p>
        </p:txBody>
      </p:sp>
      <p:sp>
        <p:nvSpPr>
          <p:cNvPr id="11" name="TextBox 10"/>
          <p:cNvSpPr txBox="1"/>
          <p:nvPr/>
        </p:nvSpPr>
        <p:spPr>
          <a:xfrm>
            <a:off x="1752861"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78507"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העם אומר ״לא אעבד״ אך קורא לה׳ בעת צרה.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548790" y="439393"/>
            <a:ext cx="3613068" cy="32780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553348" y="706053"/>
            <a:ext cx="3619688" cy="69605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מקום ההתרחשות</a:t>
            </a:r>
          </a:p>
        </p:txBody>
      </p:sp>
      <p:sp>
        <p:nvSpPr>
          <p:cNvPr id="5" name="TextBox 4"/>
          <p:cNvSpPr txBox="1"/>
          <p:nvPr/>
        </p:nvSpPr>
        <p:spPr>
          <a:xfrm>
            <a:off x="1865858" y="4872750"/>
            <a:ext cx="534689" cy="254000"/>
          </a:xfrm>
          <a:prstGeom prst="rect">
            <a:avLst/>
          </a:prstGeom>
          <a:noFill/>
        </p:spPr>
        <p:txBody>
          <a:bodyPr wrap="square" lIns="0" rIns="0" tIns="0" bIns="0" anchor="t"/>
          <a:lstStyle/>
          <a:p>
            <a:pPr algn="r" rtl="1">
              <a:lnSpc>
                <a:spcPts val="1800"/>
              </a:lnSpc>
            </a:pPr>
            <a:r>
              <a:rPr sz="1500" b="1" i="0" lang="he-IL">
                <a:solidFill>
                  <a:srgbClr val="2E2B26"/>
                </a:solidFill>
                <a:latin typeface="Assistant"/>
                <a:cs typeface="Assistant"/>
                <a:ea typeface="Assistant"/>
              </a:rPr>
              <a:t>מצרים</a:t>
            </a:r>
          </a:p>
        </p:txBody>
      </p:sp>
      <p:sp>
        <p:nvSpPr>
          <p:cNvPr id="6" name="TextBox 5"/>
          <p:cNvSpPr txBox="1"/>
          <p:nvPr/>
        </p:nvSpPr>
        <p:spPr>
          <a:xfrm>
            <a:off x="5014912" y="3294775"/>
            <a:ext cx="628650" cy="254000"/>
          </a:xfrm>
          <a:prstGeom prst="rect">
            <a:avLst/>
          </a:prstGeom>
          <a:noFill/>
        </p:spPr>
        <p:txBody>
          <a:bodyPr wrap="square" lIns="0" rIns="0" tIns="0" bIns="0" anchor="t"/>
          <a:lstStyle/>
          <a:p>
            <a:pPr algn="r" rtl="1">
              <a:lnSpc>
                <a:spcPts val="1800"/>
              </a:lnSpc>
            </a:pPr>
            <a:r>
              <a:rPr sz="1500" b="1" i="0" lang="he-IL">
                <a:solidFill>
                  <a:srgbClr val="2E2B26"/>
                </a:solidFill>
                <a:latin typeface="Assistant"/>
                <a:cs typeface="Assistant"/>
                <a:ea typeface="Assistant"/>
              </a:rPr>
              <a:t>ירושלים</a:t>
            </a:r>
          </a:p>
        </p:txBody>
      </p:sp>
      <p:sp>
        <p:nvSpPr>
          <p:cNvPr id="7" name="TextBox 6"/>
          <p:cNvSpPr txBox="1"/>
          <p:nvPr/>
        </p:nvSpPr>
        <p:spPr>
          <a:xfrm>
            <a:off x="4842470" y="2427107"/>
            <a:ext cx="562570" cy="254000"/>
          </a:xfrm>
          <a:prstGeom prst="rect">
            <a:avLst/>
          </a:prstGeom>
          <a:noFill/>
        </p:spPr>
        <p:txBody>
          <a:bodyPr wrap="square" lIns="0" rIns="0" tIns="0" bIns="0" anchor="t"/>
          <a:lstStyle/>
          <a:p>
            <a:pPr algn="r" rtl="1">
              <a:lnSpc>
                <a:spcPts val="1800"/>
              </a:lnSpc>
            </a:pPr>
            <a:r>
              <a:rPr sz="1500" b="1" i="0" lang="he-IL">
                <a:solidFill>
                  <a:srgbClr val="2E2B26"/>
                </a:solidFill>
                <a:latin typeface="Assistant"/>
                <a:cs typeface="Assistant"/>
                <a:ea typeface="Assistant"/>
              </a:rPr>
              <a:t>הכרמל</a:t>
            </a:r>
          </a:p>
        </p:txBody>
      </p:sp>
      <p:sp>
        <p:nvSpPr>
          <p:cNvPr id="8" name="TextBox 7"/>
          <p:cNvSpPr txBox="1"/>
          <p:nvPr/>
        </p:nvSpPr>
        <p:spPr>
          <a:xfrm>
            <a:off x="5887085" y="1841500"/>
            <a:ext cx="5624830" cy="4381500"/>
          </a:xfrm>
          <a:prstGeom prst="rect">
            <a:avLst/>
          </a:prstGeom>
          <a:noFill/>
        </p:spPr>
        <p:txBody>
          <a:bodyPr wrap="square" lIns="0" rIns="0" tIns="0" bIns="0" anchor="t"/>
          <a:lstStyle/>
          <a:p>
            <a:pPr algn="r" rtl="1">
              <a:lnSpc>
                <a:spcPts val="4160"/>
              </a:lnSpc>
            </a:pPr>
            <a:r>
              <a:rPr sz="2600" b="0" i="0" lang="he-IL">
                <a:solidFill>
                  <a:srgbClr val="2E2B26"/>
                </a:solidFill>
                <a:latin typeface="Assistant"/>
                <a:cs typeface="Assistant"/>
                <a:ea typeface="Assistant"/>
              </a:rPr>
              <a:t>📍 מצרים</a:t>
            </a:r>
          </a:p>
          <a:p>
            <a:pPr algn="r" rtl="1">
              <a:lnSpc>
                <a:spcPts val="4160"/>
              </a:lnSpc>
            </a:pPr>
            <a:r>
              <a:rPr sz="2600" b="0" i="0" lang="he-IL">
                <a:solidFill>
                  <a:srgbClr val="2E2B26"/>
                </a:solidFill>
                <a:latin typeface="Assistant"/>
                <a:cs typeface="Assistant"/>
                <a:ea typeface="Assistant"/>
              </a:rPr>
              <a:t>📍 ירושלים</a:t>
            </a:r>
          </a:p>
          <a:p>
            <a:pPr algn="r" rtl="1">
              <a:lnSpc>
                <a:spcPts val="4160"/>
              </a:lnSpc>
            </a:pPr>
            <a:r>
              <a:rPr sz="2600" b="0" i="0" lang="he-IL">
                <a:solidFill>
                  <a:srgbClr val="2E2B26"/>
                </a:solidFill>
                <a:latin typeface="Assistant"/>
                <a:cs typeface="Assistant"/>
                <a:ea typeface="Assistant"/>
              </a:rPr>
              <a:t>📍 הכרמל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611167" y="448527"/>
            <a:ext cx="2535071" cy="309537"/>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1/4</a:t>
            </a:r>
          </a:p>
        </p:txBody>
      </p:sp>
      <p:sp>
        <p:nvSpPr>
          <p:cNvPr id="4" name="TextBox 3"/>
          <p:cNvSpPr txBox="1"/>
          <p:nvPr/>
        </p:nvSpPr>
        <p:spPr>
          <a:xfrm>
            <a:off x="8615725" y="715187"/>
            <a:ext cx="2541691" cy="67778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ירמיה ב', א'</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וַיְהִי דְבַר־ה' אֵלַי לֵאמֹר</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ירמיהו אומר את הדברים ״באזני ירושלים״.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83380" y="447426"/>
            <a:ext cx="2664737" cy="31173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2/4</a:t>
            </a:r>
          </a:p>
        </p:txBody>
      </p:sp>
      <p:sp>
        <p:nvSpPr>
          <p:cNvPr id="4" name="TextBox 3"/>
          <p:cNvSpPr txBox="1"/>
          <p:nvPr/>
        </p:nvSpPr>
        <p:spPr>
          <a:xfrm>
            <a:off x="8487939" y="714086"/>
            <a:ext cx="2671357" cy="67998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ירמיה ב', י"ז</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הֲלוֹא־זֹאת תַּעֲשֶׂה־לָּךְ עָזְבֵךְ אֶת</a:t>
            </a:r>
            <a:r>
              <a:rPr sz="4100" b="0" i="0" lang="he-IL">
                <a:solidFill>
                  <a:srgbClr val="2E2B26"/>
                </a:solidFill>
                <a:latin typeface="Frank Ruhl Libre"/>
                <a:cs typeface="Frank Ruhl Libre"/>
                <a:ea typeface="Frank Ruhl Libre"/>
              </a:rPr>
              <a:t>־ה' אֱלֹהַיִךְ בְּעֵת מוֹלִכֵךְ בַּדָּרֶךְ</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ירמיהו שואל ״העבד ישראל אם יליד בית הוא מדוע היה לבז״.</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63050" y="445532"/>
            <a:ext cx="2888306" cy="315528"/>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3/4</a:t>
            </a:r>
          </a:p>
        </p:txBody>
      </p:sp>
      <p:sp>
        <p:nvSpPr>
          <p:cNvPr id="4" name="TextBox 3"/>
          <p:cNvSpPr txBox="1"/>
          <p:nvPr/>
        </p:nvSpPr>
        <p:spPr>
          <a:xfrm>
            <a:off x="8267608" y="712192"/>
            <a:ext cx="2894927" cy="68376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ירמיה ב', כ"ט</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לָמָּה תָרִיבוּ אֵלָי כֻּלְּכֶם פְּשַׁעְתֶּם בִּי</a:t>
            </a:r>
            <a:r>
              <a:rPr sz="4100" b="0" i="0" lang="he-IL">
                <a:solidFill>
                  <a:srgbClr val="2E2B26"/>
                </a:solidFill>
                <a:latin typeface="Frank Ruhl Libre"/>
                <a:cs typeface="Frank Ruhl Libre"/>
                <a:ea typeface="Frank Ruhl Libre"/>
              </a:rPr>
              <a:t> נְאֻם־ה'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 פותח בתביעה משפטית: ״למה תריבו אלי כלכם פשעתם בי״.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664638" y="448989"/>
            <a:ext cx="2480814" cy="3086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4/4</a:t>
            </a:r>
          </a:p>
        </p:txBody>
      </p:sp>
      <p:sp>
        <p:nvSpPr>
          <p:cNvPr id="4" name="TextBox 3"/>
          <p:cNvSpPr txBox="1"/>
          <p:nvPr/>
        </p:nvSpPr>
        <p:spPr>
          <a:xfrm>
            <a:off x="8669197" y="715646"/>
            <a:ext cx="2487434" cy="6768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ירמיה ב', ב'</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הָלֹךְ וְקָרָאתָ בְאָזְנֵי יְרוּשָׁלַ͏ִם לֵאמֹר כֹּה אָמַר ה' </a:t>
            </a:r>
            <a:r>
              <a:rPr sz="4100" b="1" i="0" lang="he-IL">
                <a:solidFill>
                  <a:srgbClr val="2E2B26"/>
                </a:solidFill>
                <a:latin typeface="Frank Ruhl Libre"/>
                <a:cs typeface="Frank Ruhl Libre"/>
                <a:ea typeface="Frank Ruhl Libre"/>
              </a:rPr>
              <a:t>זָכַרְתִּי לָךְ חֶסֶד נְעוּרַיִךְ אַהֲבַת כְּלוּלֹתָיִךְ לֶכְתֵּךְ</a:t>
            </a:r>
            <a:r>
              <a:rPr sz="4100" b="0" i="0" lang="he-IL">
                <a:solidFill>
                  <a:srgbClr val="2E2B26"/>
                </a:solidFill>
                <a:latin typeface="Frank Ruhl Libre"/>
                <a:cs typeface="Frank Ruhl Libre"/>
                <a:ea typeface="Frank Ruhl Libre"/>
              </a:rPr>
              <a:t> אַחֲרַי בַּמִּדְבָּר בְּאֶרֶץ לֹא זְרוּעָה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ירמיהו אומר את הדברים ״באזני ירושלים״.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תריבו</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ענין תרעומות ותלונה.</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893004"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נבואה</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דברי נביא.</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תיאופניה</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התגלות האל-(=תיאופניה)- התגלות האל לאדם.</a:t>
            </a:r>
          </a:p>
        </p:txBody>
      </p:sp>
      <p:sp>
        <p:nvSpPr>
          <p:cNvPr id="13" name="TextBox 12"/>
          <p:cNvSpPr txBox="1"/>
          <p:nvPr/>
        </p:nvSpPr>
        <p:spPr>
          <a:xfrm>
            <a:off x="4533228"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קורבנות</a:t>
            </a:r>
          </a:p>
        </p:txBody>
      </p:sp>
      <p:sp>
        <p:nvSpPr>
          <p:cNvPr id="14" name="TextBox 13"/>
          <p:cNvSpPr txBox="1"/>
          <p:nvPr/>
        </p:nvSpPr>
        <p:spPr>
          <a:xfrm>
            <a:off x="4510516"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מתנה מן החי או מן הצומח שמביא אדם למקדש לכבוד האל.</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ירמיה ב', י"ז</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הֲלֹא זֹאת תַּעֲשֶׂה לָּךְ</a:t>
            </a:r>
            <a:r>
              <a:rPr sz="3000" b="0" i="0" lang="he-IL">
                <a:solidFill>
                  <a:srgbClr val="2E2B26"/>
                </a:solidFill>
                <a:latin typeface="Noto Serif Hebrew"/>
                <a:cs typeface="Noto Serif Hebrew"/>
                <a:ea typeface="Noto Serif Hebrew"/>
              </a:rPr>
              <a:t>. הֲלֹא אֶת הָרָעָה וְאֶת הַפּוּרְעָנוּת הַזֹּאת תִּגְרֹם לָךְ הָאַשְׁמָה וְהֶעָוֹן אֲשֶׁר עָזַבְתְּ אֶת ה׳ אֱלֹהַיִךְ:</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«הֲלֹא זֹאת תַּעֲשֶׂה לָּךְ»?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988824" y="460449"/>
            <a:ext cx="1146000" cy="2856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993479" y="727106"/>
            <a:ext cx="1152428" cy="65393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רד"ק</a:t>
            </a:r>
          </a:p>
        </p:txBody>
      </p:sp>
      <p:sp>
        <p:nvSpPr>
          <p:cNvPr id="5" name="TextBox 4"/>
          <p:cNvSpPr txBox="1"/>
          <p:nvPr/>
        </p:nvSpPr>
        <p:spPr>
          <a:xfrm>
            <a:off x="1059815" y="2419548"/>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רד"ק על ירמיה ב', כ"ט</a:t>
            </a:r>
          </a:p>
        </p:txBody>
      </p:sp>
      <p:sp>
        <p:nvSpPr>
          <p:cNvPr id="6" name="TextBox 5"/>
          <p:cNvSpPr txBox="1"/>
          <p:nvPr/>
        </p:nvSpPr>
        <p:spPr>
          <a:xfrm>
            <a:off x="1059815" y="2851348"/>
            <a:ext cx="10072370" cy="1650503"/>
          </a:xfrm>
          <a:prstGeom prst="rect">
            <a:avLst/>
          </a:prstGeom>
          <a:noFill/>
        </p:spPr>
        <p:txBody>
          <a:bodyPr wrap="square" lIns="0" rIns="0" tIns="0" bIns="0" anchor="t"/>
          <a:lstStyle/>
          <a:p>
            <a:pPr algn="r" rtl="1">
              <a:lnSpc>
                <a:spcPts val="4332"/>
              </a:lnSpc>
            </a:pPr>
            <a:r>
              <a:rPr sz="2700" b="1" i="0" lang="he-IL">
                <a:solidFill>
                  <a:srgbClr val="3D405B"/>
                </a:solidFill>
                <a:latin typeface="Noto Serif Hebrew"/>
                <a:cs typeface="Noto Serif Hebrew"/>
                <a:ea typeface="Noto Serif Hebrew"/>
              </a:rPr>
              <a:t>למה תריבו</a:t>
            </a:r>
            <a:r>
              <a:rPr sz="2700" b="0" i="0" lang="he-IL">
                <a:solidFill>
                  <a:srgbClr val="2E2B26"/>
                </a:solidFill>
                <a:latin typeface="Noto Serif Hebrew"/>
                <a:cs typeface="Noto Serif Hebrew"/>
                <a:ea typeface="Noto Serif Hebrew"/>
              </a:rPr>
              <a:t>. ענין מריבה ותלונה אמר כשיבא האויב עליכם אתם מריבים אלי ואומרים למה עזבנו ה' ויתננו ביד אויבינו ולמה זה אתם מריבים אלי והלא כלכם פשעתם בי ופירוש כלכם גדוליכם וקטניכם ...</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א׳–י״ג («אהבת נעורים ועזיבה»).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י״ד–כ״ח («חטא ישראל»).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כ״ט–ל״ז («התביעה והעמידה»).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מה לדעתכם המסר המרכזי של ירמיה ב׳?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8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נאום תוכחה: האל ועמו</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אהבת נעורים ועזיבה</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חטא ישראל</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התביעה והעמידה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(חורף תשפ"ו (שאלון 1261))</a:t>
            </a:r>
          </a:p>
          <a:p>
            <a:pPr algn="r" rtl="1">
              <a:lnSpc>
                <a:spcPts val="3000"/>
              </a:lnSpc>
            </a:pPr>
            <a:r>
              <a:rPr sz="2000" b="0" i="0" lang="he-IL">
                <a:solidFill>
                  <a:srgbClr val="2E2B26"/>
                </a:solidFill>
                <a:latin typeface="Assistant"/>
                <a:cs typeface="Assistant"/>
                <a:ea typeface="Assistant"/>
              </a:rPr>
              <a:t>נביא ונבואה</a:t>
            </a:r>
          </a:p>
          <a:p>
            <a:pPr algn="r" rtl="1">
              <a:lnSpc>
                <a:spcPts val="3000"/>
              </a:lnSpc>
            </a:pPr>
            <a:r>
              <a:rPr sz="2000" b="0" i="0" lang="he-IL">
                <a:solidFill>
                  <a:srgbClr val="2E2B26"/>
                </a:solidFill>
                <a:latin typeface="Assistant"/>
                <a:cs typeface="Assistant"/>
                <a:ea typeface="Assistant"/>
              </a:rPr>
              <a:t>7. קראו ירמיה, פרק ב', פסוקים א'–כ"ח.</a:t>
            </a:r>
          </a:p>
          <a:p>
            <a:pPr algn="r" rtl="1">
              <a:lnSpc>
                <a:spcPts val="3000"/>
              </a:lnSpc>
            </a:pPr>
            <a:r>
              <a:rPr sz="2000" b="0" i="0" lang="he-IL">
                <a:solidFill>
                  <a:srgbClr val="2E2B26"/>
                </a:solidFill>
                <a:latin typeface="Assistant"/>
                <a:cs typeface="Assistant"/>
                <a:ea typeface="Assistant"/>
              </a:rPr>
              <a:t>ענו על סעיף א – חובה.</a:t>
            </a:r>
          </a:p>
          <a:p>
            <a:pPr algn="r" rtl="1">
              <a:lnSpc>
                <a:spcPts val="3000"/>
              </a:lnSpc>
            </a:pPr>
            <a:r>
              <a:rPr sz="2000" b="0" i="0" lang="he-IL">
                <a:solidFill>
                  <a:srgbClr val="2E2B26"/>
                </a:solidFill>
                <a:latin typeface="Assistant"/>
                <a:cs typeface="Assistant"/>
                <a:ea typeface="Assistant"/>
              </a:rPr>
              <a:t>א. קראו פסוקים א'–ג' ופסוק כ"ה.</a:t>
            </a:r>
          </a:p>
          <a:p>
            <a:pPr algn="r" rtl="1">
              <a:lnSpc>
                <a:spcPts val="3000"/>
              </a:lnSpc>
            </a:pPr>
            <a:r>
              <a:rPr sz="2000" b="0" i="0" lang="he-IL">
                <a:solidFill>
                  <a:srgbClr val="2E2B26"/>
                </a:solidFill>
                <a:latin typeface="Assistant"/>
                <a:cs typeface="Assistant"/>
                <a:ea typeface="Assistant"/>
              </a:rPr>
              <a:t>הסבירו באמצעות השורש החוזר ה-ל-ך את החסד שעשה העם עם אלוהיו בעבר ואת הביקורת של ירמיהו על העם בפסוק כ"ה. (8 נקודות)</a:t>
            </a:r>
          </a:p>
          <a:p>
            <a:pPr algn="r" rtl="1">
              <a:lnSpc>
                <a:spcPts val="3000"/>
              </a:lnSpc>
            </a:pPr>
            <a:r>
              <a:rPr sz="2000" b="0" i="0" lang="he-IL">
                <a:solidFill>
                  <a:srgbClr val="2E2B26"/>
                </a:solidFill>
                <a:latin typeface="Assistant"/>
                <a:cs typeface="Assistant"/>
                <a:ea typeface="Assistant"/>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א׳–י״ג («אהבת נעורים ועזיבה»).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ירמיהו אומר את הדברים ״באזני ירושלים״. הוא משווה את יחסי ה׳ ועם ישראל ליחסי חתן וכלה: ״זכרתי לך חסד נעוריך אהבת כלולתיך לכתך אחרי במדבר בארץ לא זרועה״. לפי טקסטולוגיה, תקופת המדבר מוצגת כתקופה אידיאלית.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י״ד–כ״ח («חטא ישראל»).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ירמיהו שואל ״העבד ישראל אם יליד בית הוא מדוע היה לבז״. ישראל לא עבד אלא בן, ולכן אין סיבה שיהיה שלל. התשובה: ״הלוא זאת תעשה לך עזבך את ה׳ אלהיך״.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כ״ט–ל״ז («התביעה והעמידה»).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 פותח בתביעה משפטית: ״למה תריבו אלי כלכם פשעתם בי״. ה׳ מכה את בניהם ללא תועלת והם לא לקחו מוסר. חרבכם אכלה נביאיכם כאריה משחית.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495275" y="430336"/>
            <a:ext cx="4682072" cy="3459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6499833" y="696999"/>
            <a:ext cx="4688692" cy="7141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שאלה 7</a:t>
            </a:r>
          </a:p>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באמצעות השורש ה-ל-ך:</a:t>
            </a:r>
          </a:p>
          <a:p>
            <a:pPr algn="r" rtl="1">
              <a:lnSpc>
                <a:spcPts val="2850"/>
              </a:lnSpc>
            </a:pPr>
            <a:r>
              <a:rPr sz="1900" b="0" i="0" lang="he-IL">
                <a:solidFill>
                  <a:srgbClr val="2E2B26"/>
                </a:solidFill>
                <a:latin typeface="Assistant"/>
                <a:cs typeface="Assistant"/>
                <a:ea typeface="Assistant"/>
              </a:rPr>
              <a:t>החסד שעשה העם עם אלוהיו בעבר – הוא לכתו אחרי ה', גם במדבר, גם במקום מפחיד, מתוך אמונה באל.</a:t>
            </a:r>
          </a:p>
          <a:p>
            <a:pPr algn="r" rtl="1">
              <a:lnSpc>
                <a:spcPts val="2850"/>
              </a:lnSpc>
            </a:pPr>
            <a:r>
              <a:rPr sz="1900" b="0" i="0" lang="he-IL">
                <a:solidFill>
                  <a:srgbClr val="2E2B26"/>
                </a:solidFill>
                <a:latin typeface="Assistant"/>
                <a:cs typeface="Assistant"/>
                <a:ea typeface="Assistant"/>
              </a:rPr>
              <a:t>הביקורת של ירמיהו על העם – שהוא הולך אחרי אלוהים אחרים ונוטש את אלוהיו.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נאום תוכחה: האל ועמו – שאלון 1261</dc:title>
  <dc:subject/>
  <dc:creator/>
  <cp:keywords/>
  <dc:description/>
  <cp:lastModifiedBy/>
  <cp:revision>1</cp:revision>
  <dcterms:created xsi:type="dcterms:W3CDTF">2013-01-27T09:14:16Z</dcterms:created>
  <dcterms:modified xsi:type="dcterms:W3CDTF">2013-01-27T09:15:58Z</dcterms:modified>
  <cp:category/>
</cp:coreProperties>
</file>