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629275" y="1397000"/>
            <a:ext cx="5886450" cy="444500"/>
          </a:xfrm>
          <a:prstGeom prst="rect">
            <a:avLst/>
          </a:prstGeom>
          <a:noFill/>
        </p:spPr>
        <p:txBody>
          <a:bodyPr wrap="square" lIns="0" rIns="0" tIns="0" bIns="0" anchor="t"/>
          <a:lstStyle/>
          <a:p>
            <a:pPr algn="r" rtl="1">
              <a:lnSpc>
                <a:spcPts val="3500"/>
              </a:lnSpc>
            </a:pPr>
            <a:r>
              <a:rPr sz="2400" b="1" i="0" lang="he-IL">
                <a:solidFill>
                  <a:srgbClr val="8C2B1E"/>
                </a:solidFill>
                <a:latin typeface="Frank Ruhl Libre"/>
                <a:cs typeface="Frank Ruhl Libre"/>
                <a:ea typeface="Frank Ruhl Libre"/>
              </a:rPr>
              <a:t>ירמיה כ׳</a:t>
            </a:r>
          </a:p>
        </p:txBody>
      </p:sp>
      <p:sp>
        <p:nvSpPr>
          <p:cNvPr id="4" name="TextBox 3"/>
          <p:cNvSpPr txBox="1"/>
          <p:nvPr/>
        </p:nvSpPr>
        <p:spPr>
          <a:xfrm>
            <a:off x="5629275" y="1841500"/>
            <a:ext cx="5886450" cy="2667000"/>
          </a:xfrm>
          <a:prstGeom prst="rect">
            <a:avLst/>
          </a:prstGeom>
          <a:noFill/>
        </p:spPr>
        <p:txBody>
          <a:bodyPr wrap="square" lIns="0" rIns="0" tIns="0" bIns="0" anchor="ctr"/>
          <a:lstStyle/>
          <a:p>
            <a:pPr algn="r" rtl="1">
              <a:lnSpc>
                <a:spcPts val="7559"/>
              </a:lnSpc>
            </a:pPr>
            <a:r>
              <a:rPr sz="7000" b="1" i="0" lang="he-IL">
                <a:solidFill>
                  <a:srgbClr val="3B2A1A"/>
                </a:solidFill>
                <a:latin typeface="Frank Ruhl Libre"/>
                <a:cs typeface="Frank Ruhl Libre"/>
                <a:ea typeface="Frank Ruhl Libre"/>
              </a:rPr>
              <a:t>ירמיהו ופשחור</a:t>
            </a:r>
          </a:p>
        </p:txBody>
      </p:sp>
      <p:sp>
        <p:nvSpPr>
          <p:cNvPr id="5" name="TextBox 4"/>
          <p:cNvSpPr txBox="1"/>
          <p:nvPr/>
        </p:nvSpPr>
        <p:spPr>
          <a:xfrm>
            <a:off x="9256477" y="4508500"/>
            <a:ext cx="2012327" cy="406400"/>
          </a:xfrm>
          <a:prstGeom prst="rect">
            <a:avLst/>
          </a:prstGeom>
          <a:noFill/>
        </p:spPr>
        <p:txBody>
          <a:bodyPr wrap="square" lIns="0" rIns="0" tIns="0" bIns="0" anchor="t"/>
          <a:lstStyle/>
          <a:p>
            <a:pPr algn="r" rtl="1">
              <a:lnSpc>
                <a:spcPts val="3200"/>
              </a:lnSpc>
            </a:pPr>
            <a:r>
              <a:rPr sz="2100" b="1" i="0" lang="he-IL">
                <a:solidFill>
                  <a:srgbClr val="F6EAD0"/>
                </a:solidFill>
                <a:latin typeface="Frank Ruhl Libre"/>
                <a:cs typeface="Frank Ruhl Libre"/>
                <a:ea typeface="Frank Ruhl Libre"/>
              </a:rPr>
              <a:t>שאלון 1261 · ירמיה</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46482" y="508000"/>
            <a:ext cx="54381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פתיחה</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1</a:t>
            </a:r>
          </a:p>
        </p:txBody>
      </p:sp>
      <p:sp>
        <p:nvSpPr>
          <p:cNvPr id="6" name="TextBox 5"/>
          <p:cNvSpPr txBox="1"/>
          <p:nvPr/>
        </p:nvSpPr>
        <p:spPr>
          <a:xfrm>
            <a:off x="4611941" y="17462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נכיר את הסיפור «ירמיהו ופשחור» (ירמיה כ׳)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2</a:t>
            </a:r>
          </a:p>
        </p:txBody>
      </p:sp>
      <p:sp>
        <p:nvSpPr>
          <p:cNvPr id="8" name="TextBox 7"/>
          <p:cNvSpPr txBox="1"/>
          <p:nvPr/>
        </p:nvSpPr>
        <p:spPr>
          <a:xfrm>
            <a:off x="4611941" y="29146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נבחן כיצד הסיפור מבטא את התמה «ירמיה»</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3</a:t>
            </a:r>
          </a:p>
        </p:txBody>
      </p:sp>
      <p:sp>
        <p:nvSpPr>
          <p:cNvPr id="10" name="TextBox 9"/>
          <p:cNvSpPr txBox="1"/>
          <p:nvPr/>
        </p:nvSpPr>
        <p:spPr>
          <a:xfrm>
            <a:off x="4611941" y="40830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נקרא פסוקי מפתח ונעמיק בפירוש רש"י ורד"ק</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4</a:t>
            </a:r>
          </a:p>
        </p:txBody>
      </p:sp>
      <p:sp>
        <p:nvSpPr>
          <p:cNvPr id="12" name="TextBox 11"/>
          <p:cNvSpPr txBox="1"/>
          <p:nvPr/>
        </p:nvSpPr>
        <p:spPr>
          <a:xfrm>
            <a:off x="4611941" y="52514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938966" y="508000"/>
            <a:ext cx="35133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רקע</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הדמויות בסיפור</a:t>
            </a:r>
          </a:p>
        </p:txBody>
      </p:sp>
      <p:sp>
        <p:nvSpPr>
          <p:cNvPr id="5" name="TextBox 4"/>
          <p:cNvSpPr txBox="1"/>
          <p:nvPr/>
        </p:nvSpPr>
        <p:spPr>
          <a:xfrm>
            <a:off x="8250047" y="1917700"/>
            <a:ext cx="2956306"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ירמיהו</a:t>
            </a:r>
          </a:p>
        </p:txBody>
      </p:sp>
      <p:sp>
        <p:nvSpPr>
          <p:cNvPr id="6" name="TextBox 5"/>
          <p:cNvSpPr txBox="1"/>
          <p:nvPr/>
        </p:nvSpPr>
        <p:spPr>
          <a:xfrm>
            <a:off x="8250047" y="2476500"/>
            <a:ext cx="2956306" cy="36068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ירמיהו מתלונן: ״פתיתני ה׳ ואפת״, אבל הדבר ״כאש בוערת עצור בעצמותי״.</a:t>
            </a:r>
          </a:p>
        </p:txBody>
      </p:sp>
      <p:sp>
        <p:nvSpPr>
          <p:cNvPr id="7" name="TextBox 6"/>
          <p:cNvSpPr txBox="1"/>
          <p:nvPr/>
        </p:nvSpPr>
        <p:spPr>
          <a:xfrm>
            <a:off x="4617847" y="1917700"/>
            <a:ext cx="2956306"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פשחור</a:t>
            </a:r>
          </a:p>
        </p:txBody>
      </p:sp>
      <p:sp>
        <p:nvSpPr>
          <p:cNvPr id="8" name="TextBox 7"/>
          <p:cNvSpPr txBox="1"/>
          <p:nvPr/>
        </p:nvSpPr>
        <p:spPr>
          <a:xfrm>
            <a:off x="4617847" y="2476500"/>
            <a:ext cx="2956306" cy="36068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הוא מנבא שפשחור וכל ביתו ילכו בגלות לבבל, וימותו שם.</a:t>
            </a:r>
          </a:p>
        </p:txBody>
      </p:sp>
      <p:sp>
        <p:nvSpPr>
          <p:cNvPr id="9" name="TextBox 8"/>
          <p:cNvSpPr txBox="1"/>
          <p:nvPr/>
        </p:nvSpPr>
        <p:spPr>
          <a:xfrm>
            <a:off x="985647" y="1917700"/>
            <a:ext cx="2956306"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משה</a:t>
            </a:r>
          </a:p>
        </p:txBody>
      </p:sp>
      <p:sp>
        <p:nvSpPr>
          <p:cNvPr id="10" name="TextBox 9"/>
          <p:cNvSpPr txBox="1"/>
          <p:nvPr/>
        </p:nvSpPr>
        <p:spPr>
          <a:xfrm>
            <a:off x="985647" y="2476500"/>
            <a:ext cx="2956306" cy="36068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לפי טקסטולוגיה, הקללה דומה לקללת איוב בפרק ג׳ וגם למצבים של משה, אליהו ויונה שביקשו מוות כדי להיפטר…</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938966" y="508000"/>
            <a:ext cx="35133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רקע</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רצף האירועים</a:t>
            </a:r>
          </a:p>
        </p:txBody>
      </p:sp>
      <p:sp>
        <p:nvSpPr>
          <p:cNvPr id="5" name="TextBox 4"/>
          <p:cNvSpPr txBox="1"/>
          <p:nvPr/>
        </p:nvSpPr>
        <p:spPr>
          <a:xfrm>
            <a:off x="9910762"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1</a:t>
            </a:r>
          </a:p>
        </p:txBody>
      </p:sp>
      <p:sp>
        <p:nvSpPr>
          <p:cNvPr id="6" name="TextBox 5"/>
          <p:cNvSpPr txBox="1"/>
          <p:nvPr/>
        </p:nvSpPr>
        <p:spPr>
          <a:xfrm>
            <a:off x="9070482"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פשחור מכה את ירמיהו ומשים אותו במהפכת.</a:t>
            </a:r>
          </a:p>
        </p:txBody>
      </p:sp>
      <p:sp>
        <p:nvSpPr>
          <p:cNvPr id="7" name="TextBox 6"/>
          <p:cNvSpPr txBox="1"/>
          <p:nvPr/>
        </p:nvSpPr>
        <p:spPr>
          <a:xfrm>
            <a:off x="7189787"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2</a:t>
            </a:r>
          </a:p>
        </p:txBody>
      </p:sp>
      <p:sp>
        <p:nvSpPr>
          <p:cNvPr id="8" name="TextBox 7"/>
          <p:cNvSpPr txBox="1"/>
          <p:nvPr/>
        </p:nvSpPr>
        <p:spPr>
          <a:xfrm>
            <a:off x="6349507"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ירמיהו: ה׳ לא פשחור קרא שמך כי אם מגור מסביב.</a:t>
            </a:r>
          </a:p>
        </p:txBody>
      </p:sp>
      <p:sp>
        <p:nvSpPr>
          <p:cNvPr id="9" name="TextBox 8"/>
          <p:cNvSpPr txBox="1"/>
          <p:nvPr/>
        </p:nvSpPr>
        <p:spPr>
          <a:xfrm>
            <a:off x="4468812"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3</a:t>
            </a:r>
          </a:p>
        </p:txBody>
      </p:sp>
      <p:sp>
        <p:nvSpPr>
          <p:cNvPr id="10" name="TextBox 9"/>
          <p:cNvSpPr txBox="1"/>
          <p:nvPr/>
        </p:nvSpPr>
        <p:spPr>
          <a:xfrm>
            <a:off x="3628532"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ירמיהו מתלונן: ״פתיתני ה׳ ואפת״, אבל הדבר ״כאש בוערת עצור בעצמותי״.</a:t>
            </a:r>
          </a:p>
        </p:txBody>
      </p:sp>
      <p:sp>
        <p:nvSpPr>
          <p:cNvPr id="11" name="TextBox 10"/>
          <p:cNvSpPr txBox="1"/>
          <p:nvPr/>
        </p:nvSpPr>
        <p:spPr>
          <a:xfrm>
            <a:off x="1747837"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4</a:t>
            </a:r>
          </a:p>
        </p:txBody>
      </p:sp>
      <p:sp>
        <p:nvSpPr>
          <p:cNvPr id="12" name="TextBox 11"/>
          <p:cNvSpPr txBox="1"/>
          <p:nvPr/>
        </p:nvSpPr>
        <p:spPr>
          <a:xfrm>
            <a:off x="907557"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ירמיהו מקלל את יום הולדתו.</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63000" y="508000"/>
            <a:ext cx="172729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1/4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ירמיה כ', א'</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וַיִּשְׁמַע פַּשְׁחוּר בֶּן־אִמֵּר הַכֹּהֵן וְהוּא־</a:t>
            </a:r>
            <a:r>
              <a:rPr sz="4100" b="1" i="0" lang="he-IL">
                <a:solidFill>
                  <a:srgbClr val="7A1D10"/>
                </a:solidFill>
                <a:latin typeface="Frank Ruhl Libre"/>
                <a:cs typeface="Frank Ruhl Libre"/>
                <a:ea typeface="Frank Ruhl Libre"/>
              </a:rPr>
              <a:t>פָקִיד נָגִיד בְּבֵית</a:t>
            </a:r>
            <a:r>
              <a:rPr sz="4100" b="0" i="0" lang="he-IL">
                <a:solidFill>
                  <a:srgbClr val="3B2A1A"/>
                </a:solidFill>
                <a:latin typeface="Frank Ruhl Libre"/>
                <a:cs typeface="Frank Ruhl Libre"/>
                <a:ea typeface="Frank Ruhl Libre"/>
              </a:rPr>
              <a:t> ה' אֶת־יִרְמְיָהוּ נִבָּא אֶת־הַדְּבָרִים הָאֵלֶּה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פשחור בן אמר הכהן הוא ״פקיד נגיד בבית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6927" y="508000"/>
            <a:ext cx="174337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2/4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ירמיה כ', ז'</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פִּתִּיתַנִי ה' </a:t>
            </a:r>
            <a:r>
              <a:rPr sz="4100" b="1" i="0" lang="he-IL">
                <a:solidFill>
                  <a:srgbClr val="7A1D10"/>
                </a:solidFill>
                <a:latin typeface="Frank Ruhl Libre"/>
                <a:cs typeface="Frank Ruhl Libre"/>
                <a:ea typeface="Frank Ruhl Libre"/>
              </a:rPr>
              <a:t>וָאֶפָּת חֲזַקְתַּנִי וַתּוּכָל הָיִיתִי לִשְׂחוֹק כָּל־הַיּוֹם</a:t>
            </a:r>
            <a:r>
              <a:rPr sz="4100" b="0" i="0" lang="he-IL">
                <a:solidFill>
                  <a:srgbClr val="3B2A1A"/>
                </a:solidFill>
                <a:latin typeface="Frank Ruhl Libre"/>
                <a:cs typeface="Frank Ruhl Libre"/>
                <a:ea typeface="Frank Ruhl Libre"/>
              </a:rPr>
              <a:t> כֻּלֹּה לֹעֵג לִי</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אחרי ההשפלה ירמיהו מוציא קול כאב: ״פתיתני ה׳ ואפת חזקתני ותוכל הייתי לשחוק כל היום כלה לעג לי״.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9110" y="508000"/>
            <a:ext cx="174118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3/4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ירמיה כ', ט"ז</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וְהָיָה הָאִישׁ הַהוּא </a:t>
            </a:r>
            <a:r>
              <a:rPr sz="4100" b="1" i="0" lang="he-IL">
                <a:solidFill>
                  <a:srgbClr val="7A1D10"/>
                </a:solidFill>
                <a:latin typeface="Frank Ruhl Libre"/>
                <a:cs typeface="Frank Ruhl Libre"/>
                <a:ea typeface="Frank Ruhl Libre"/>
              </a:rPr>
              <a:t>כֶּעָרִים אֲשֶׁר־הָפַךְ</a:t>
            </a:r>
            <a:r>
              <a:rPr sz="4100" b="0" i="0" lang="he-IL">
                <a:solidFill>
                  <a:srgbClr val="3B2A1A"/>
                </a:solidFill>
                <a:latin typeface="Frank Ruhl Libre"/>
                <a:cs typeface="Frank Ruhl Libre"/>
                <a:ea typeface="Frank Ruhl Libre"/>
              </a:rPr>
              <a:t> ה' וְלֹא נִחָם וְשָׁמַע זְעָקָה בַּבֹּקֶר וּתְרוּעָה בְּעֵת צָהֳרָיִם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המפנה חד: ״ארור היום אשר ילדתי בו יום אשר ילדתני אמי אל יהי ברוך״.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9110" y="508000"/>
            <a:ext cx="174118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4/4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ירמיה כ', ה'</a:t>
            </a:r>
          </a:p>
        </p:txBody>
      </p:sp>
      <p:sp>
        <p:nvSpPr>
          <p:cNvPr id="5" name="TextBox 4"/>
          <p:cNvSpPr txBox="1"/>
          <p:nvPr/>
        </p:nvSpPr>
        <p:spPr>
          <a:xfrm>
            <a:off x="1452245" y="2125662"/>
            <a:ext cx="9287510" cy="2733675"/>
          </a:xfrm>
          <a:prstGeom prst="rect">
            <a:avLst/>
          </a:prstGeom>
          <a:noFill/>
        </p:spPr>
        <p:txBody>
          <a:bodyPr wrap="square" lIns="0" rIns="0" tIns="0" bIns="0" anchor="t"/>
          <a:lstStyle/>
          <a:p>
            <a:pPr algn="ctr" rtl="1">
              <a:lnSpc>
                <a:spcPts val="7175"/>
              </a:lnSpc>
            </a:pPr>
            <a:r>
              <a:rPr sz="4100" b="1" i="0" lang="he-IL">
                <a:solidFill>
                  <a:srgbClr val="7A1D10"/>
                </a:solidFill>
                <a:latin typeface="Frank Ruhl Libre"/>
                <a:cs typeface="Frank Ruhl Libre"/>
                <a:ea typeface="Frank Ruhl Libre"/>
              </a:rPr>
              <a:t>וְנָתַתִּי אֶת־כָּל־חֹסֶן הָעִיר הַזֹּאת</a:t>
            </a:r>
            <a:r>
              <a:rPr sz="4100" b="0" i="0" lang="he-IL">
                <a:solidFill>
                  <a:srgbClr val="3B2A1A"/>
                </a:solidFill>
                <a:latin typeface="Frank Ruhl Libre"/>
                <a:cs typeface="Frank Ruhl Libre"/>
                <a:ea typeface="Frank Ruhl Libre"/>
              </a:rPr>
              <a:t> וְאֶת־כָּל־יְגִיעָהּ וְאֶת־כָּל־יְקָרָהּ וְאֵת כָּל־אוֹצְרוֹת מַלְכֵי יְהוּדָה אֶתֵּן בְּיַד אֹיְבֵיהֶם וּבְזָזוּם וּלְקָחוּם וֶהֱבִיאוּם בָּבֶלָה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הוא מנבא שפשחור וכל ביתו ילכו בגלות לבבל, וימותו שם.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22098" y="508000"/>
            <a:ext cx="1168201"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מילים ומושגים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ביאורי מילים</a:t>
            </a:r>
          </a:p>
        </p:txBody>
      </p:sp>
      <p:sp>
        <p:nvSpPr>
          <p:cNvPr id="5" name="TextBox 4"/>
          <p:cNvSpPr txBox="1"/>
          <p:nvPr/>
        </p:nvSpPr>
        <p:spPr>
          <a:xfrm>
            <a:off x="8158860"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פתיתני</a:t>
            </a:r>
          </a:p>
        </p:txBody>
      </p:sp>
      <p:sp>
        <p:nvSpPr>
          <p:cNvPr id="6" name="TextBox 5"/>
          <p:cNvSpPr txBox="1"/>
          <p:nvPr/>
        </p:nvSpPr>
        <p:spPr>
          <a:xfrm>
            <a:off x="8158860"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מלשון פתוי והסתה.</a:t>
            </a:r>
          </a:p>
        </p:txBody>
      </p:sp>
      <p:sp>
        <p:nvSpPr>
          <p:cNvPr id="7" name="TextBox 6"/>
          <p:cNvSpPr txBox="1"/>
          <p:nvPr/>
        </p:nvSpPr>
        <p:spPr>
          <a:xfrm>
            <a:off x="4539361"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ותוכל</a:t>
            </a:r>
          </a:p>
        </p:txBody>
      </p:sp>
      <p:sp>
        <p:nvSpPr>
          <p:cNvPr id="8" name="TextBox 7"/>
          <p:cNvSpPr txBox="1"/>
          <p:nvPr/>
        </p:nvSpPr>
        <p:spPr>
          <a:xfrm>
            <a:off x="4539361"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מל׳ יכולת.</a:t>
            </a:r>
          </a:p>
        </p:txBody>
      </p:sp>
      <p:sp>
        <p:nvSpPr>
          <p:cNvPr id="9" name="TextBox 8"/>
          <p:cNvSpPr txBox="1"/>
          <p:nvPr/>
        </p:nvSpPr>
        <p:spPr>
          <a:xfrm>
            <a:off x="919861"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נחם</a:t>
            </a:r>
          </a:p>
        </p:txBody>
      </p:sp>
      <p:sp>
        <p:nvSpPr>
          <p:cNvPr id="10" name="TextBox 9"/>
          <p:cNvSpPr txBox="1"/>
          <p:nvPr/>
        </p:nvSpPr>
        <p:spPr>
          <a:xfrm>
            <a:off x="919861"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ענין הפוך מחשבה.</a:t>
            </a:r>
          </a:p>
        </p:txBody>
      </p:sp>
      <p:sp>
        <p:nvSpPr>
          <p:cNvPr id="11" name="TextBox 10"/>
          <p:cNvSpPr txBox="1"/>
          <p:nvPr/>
        </p:nvSpPr>
        <p:spPr>
          <a:xfrm>
            <a:off x="8158860"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ותרועה</a:t>
            </a:r>
          </a:p>
        </p:txBody>
      </p:sp>
      <p:sp>
        <p:nvSpPr>
          <p:cNvPr id="12" name="TextBox 11"/>
          <p:cNvSpPr txBox="1"/>
          <p:nvPr/>
        </p:nvSpPr>
        <p:spPr>
          <a:xfrm>
            <a:off x="8158860"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ענין זעקת יללה כמו נפשו ירעה לו (ישעיהו ט״ו:ד׳).</a:t>
            </a:r>
          </a:p>
        </p:txBody>
      </p:sp>
      <p:sp>
        <p:nvSpPr>
          <p:cNvPr id="13" name="TextBox 12"/>
          <p:cNvSpPr txBox="1"/>
          <p:nvPr/>
        </p:nvSpPr>
        <p:spPr>
          <a:xfrm>
            <a:off x="4539361"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חוסן</a:t>
            </a:r>
          </a:p>
        </p:txBody>
      </p:sp>
      <p:sp>
        <p:nvSpPr>
          <p:cNvPr id="14" name="TextBox 13"/>
          <p:cNvSpPr txBox="1"/>
          <p:nvPr/>
        </p:nvSpPr>
        <p:spPr>
          <a:xfrm>
            <a:off x="4539361"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ענין חוזק ועל העושר יאמר שהוא החוזק וכן חוסן ויקר יקחו (יחזקאל כ״ב:כ״ה).</a:t>
            </a:r>
          </a:p>
        </p:txBody>
      </p:sp>
      <p:sp>
        <p:nvSpPr>
          <p:cNvPr id="15" name="TextBox 14"/>
          <p:cNvSpPr txBox="1"/>
          <p:nvPr/>
        </p:nvSpPr>
        <p:spPr>
          <a:xfrm>
            <a:off x="919861"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יגיעה</a:t>
            </a:r>
          </a:p>
        </p:txBody>
      </p:sp>
      <p:sp>
        <p:nvSpPr>
          <p:cNvPr id="16" name="TextBox 15"/>
          <p:cNvSpPr txBox="1"/>
          <p:nvPr/>
        </p:nvSpPr>
        <p:spPr>
          <a:xfrm>
            <a:off x="919861"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גם הוא יאמר על העושר הבא ביגיעה ועמל.</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63832" y="508000"/>
            <a:ext cx="62646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פרשנים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רש"י</a:t>
            </a:r>
          </a:p>
        </p:txBody>
      </p:sp>
      <p:sp>
        <p:nvSpPr>
          <p:cNvPr id="5" name="TextBox 4"/>
          <p:cNvSpPr txBox="1"/>
          <p:nvPr/>
        </p:nvSpPr>
        <p:spPr>
          <a:xfrm>
            <a:off x="1072896" y="2723554"/>
            <a:ext cx="10046208" cy="304800"/>
          </a:xfrm>
          <a:prstGeom prst="rect">
            <a:avLst/>
          </a:prstGeom>
          <a:noFill/>
        </p:spPr>
        <p:txBody>
          <a:bodyPr wrap="square" lIns="0" rIns="0" tIns="0" bIns="0" anchor="t"/>
          <a:lstStyle/>
          <a:p>
            <a:pPr algn="r" rtl="1">
              <a:lnSpc>
                <a:spcPts val="2400"/>
              </a:lnSpc>
            </a:pPr>
            <a:r>
              <a:rPr sz="1700" b="1" i="0" lang="he-IL">
                <a:solidFill>
                  <a:srgbClr val="8C2B1E"/>
                </a:solidFill>
                <a:latin typeface="Frank Ruhl Libre"/>
                <a:cs typeface="Frank Ruhl Libre"/>
                <a:ea typeface="Frank Ruhl Libre"/>
              </a:rPr>
              <a:t>רש"י על ירמיה כ', ז'</a:t>
            </a:r>
          </a:p>
        </p:txBody>
      </p:sp>
      <p:sp>
        <p:nvSpPr>
          <p:cNvPr id="6" name="TextBox 5"/>
          <p:cNvSpPr txBox="1"/>
          <p:nvPr/>
        </p:nvSpPr>
        <p:spPr>
          <a:xfrm>
            <a:off x="1072896" y="3155354"/>
            <a:ext cx="10046208" cy="534590"/>
          </a:xfrm>
          <a:prstGeom prst="rect">
            <a:avLst/>
          </a:prstGeom>
          <a:noFill/>
        </p:spPr>
        <p:txBody>
          <a:bodyPr wrap="square" lIns="0" rIns="0" tIns="0" bIns="0" anchor="t"/>
          <a:lstStyle/>
          <a:p>
            <a:pPr algn="r" rtl="1">
              <a:lnSpc>
                <a:spcPts val="4160"/>
              </a:lnSpc>
            </a:pPr>
            <a:r>
              <a:rPr sz="2600" b="1" i="0" lang="he-IL">
                <a:solidFill>
                  <a:srgbClr val="3B2A1A"/>
                </a:solidFill>
                <a:latin typeface="Frank Ruhl Libre"/>
                <a:cs typeface="Frank Ruhl Libre"/>
                <a:ea typeface="Frank Ruhl Libre"/>
              </a:rPr>
              <a:t>חֲזַקְתַּנִי</a:t>
            </a:r>
            <a:r>
              <a:rPr sz="2600" b="0" i="0" lang="he-IL">
                <a:solidFill>
                  <a:srgbClr val="3B2A1A"/>
                </a:solidFill>
                <a:latin typeface="Noto Rashi Hebrew"/>
                <a:cs typeface="Noto Rashi Hebrew"/>
                <a:ea typeface="Noto Rashi Hebrew"/>
              </a:rPr>
              <a:t>. הִכְבַּדְתָּ עָלַי יָדְךָ הַחֲזָקָה, לָלֶכֶת עַל כָּרְחִי:</a:t>
            </a:r>
          </a:p>
        </p:txBody>
      </p:sp>
      <p:sp>
        <p:nvSpPr>
          <p:cNvPr id="7" name="TextBox 6"/>
          <p:cNvSpPr txBox="1"/>
          <p:nvPr/>
        </p:nvSpPr>
        <p:spPr>
          <a:xfrm>
            <a:off x="929957" y="5207000"/>
            <a:ext cx="10268585" cy="1079500"/>
          </a:xfrm>
          <a:prstGeom prst="rect">
            <a:avLst/>
          </a:prstGeom>
          <a:noFill/>
        </p:spPr>
        <p:txBody>
          <a:bodyPr wrap="square" lIns="0" rIns="0" tIns="0" bIns="0" anchor="ctr"/>
          <a:lstStyle/>
          <a:p>
            <a:pPr algn="r" rtl="1">
              <a:lnSpc>
                <a:spcPts val="2860"/>
              </a:lnSpc>
            </a:pPr>
            <a:r>
              <a:rPr sz="2200" b="0" i="0" lang="he-IL">
                <a:solidFill>
                  <a:srgbClr val="3B2A1A"/>
                </a:solidFill>
                <a:latin typeface="David Libre"/>
                <a:cs typeface="David Libre"/>
                <a:ea typeface="David Libre"/>
              </a:rPr>
              <a:t>מה מסביר רש"י על «חֲזַקְתַּנִי»?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63832" y="508000"/>
            <a:ext cx="62646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פרשנים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רד"ק</a:t>
            </a:r>
          </a:p>
        </p:txBody>
      </p:sp>
      <p:sp>
        <p:nvSpPr>
          <p:cNvPr id="5" name="TextBox 4"/>
          <p:cNvSpPr txBox="1"/>
          <p:nvPr/>
        </p:nvSpPr>
        <p:spPr>
          <a:xfrm>
            <a:off x="1072896" y="2723554"/>
            <a:ext cx="10046208" cy="304800"/>
          </a:xfrm>
          <a:prstGeom prst="rect">
            <a:avLst/>
          </a:prstGeom>
          <a:noFill/>
        </p:spPr>
        <p:txBody>
          <a:bodyPr wrap="square" lIns="0" rIns="0" tIns="0" bIns="0" anchor="t"/>
          <a:lstStyle/>
          <a:p>
            <a:pPr algn="r" rtl="1">
              <a:lnSpc>
                <a:spcPts val="2400"/>
              </a:lnSpc>
            </a:pPr>
            <a:r>
              <a:rPr sz="1700" b="1" i="0" lang="he-IL">
                <a:solidFill>
                  <a:srgbClr val="8C2B1E"/>
                </a:solidFill>
                <a:latin typeface="Frank Ruhl Libre"/>
                <a:cs typeface="Frank Ruhl Libre"/>
                <a:ea typeface="Frank Ruhl Libre"/>
              </a:rPr>
              <a:t>רד"ק על ירמיה כ', א'</a:t>
            </a:r>
          </a:p>
        </p:txBody>
      </p:sp>
      <p:sp>
        <p:nvSpPr>
          <p:cNvPr id="6" name="TextBox 5"/>
          <p:cNvSpPr txBox="1"/>
          <p:nvPr/>
        </p:nvSpPr>
        <p:spPr>
          <a:xfrm>
            <a:off x="1072896" y="3155354"/>
            <a:ext cx="10046208" cy="534590"/>
          </a:xfrm>
          <a:prstGeom prst="rect">
            <a:avLst/>
          </a:prstGeom>
          <a:noFill/>
        </p:spPr>
        <p:txBody>
          <a:bodyPr wrap="square" lIns="0" rIns="0" tIns="0" bIns="0" anchor="t"/>
          <a:lstStyle/>
          <a:p>
            <a:pPr algn="r" rtl="1">
              <a:lnSpc>
                <a:spcPts val="4160"/>
              </a:lnSpc>
            </a:pPr>
            <a:r>
              <a:rPr sz="2600" b="1" i="0" lang="he-IL">
                <a:solidFill>
                  <a:srgbClr val="3B2A1A"/>
                </a:solidFill>
                <a:latin typeface="Frank Ruhl Libre"/>
                <a:cs typeface="Frank Ruhl Libre"/>
                <a:ea typeface="Frank Ruhl Libre"/>
              </a:rPr>
              <a:t>פקיד</a:t>
            </a:r>
            <a:r>
              <a:rPr sz="2600" b="0" i="0" lang="he-IL">
                <a:solidFill>
                  <a:srgbClr val="3B2A1A"/>
                </a:solidFill>
                <a:latin typeface="Noto Rashi Hebrew"/>
                <a:cs typeface="Noto Rashi Hebrew"/>
                <a:ea typeface="Noto Rashi Hebrew"/>
              </a:rPr>
              <a:t>. נגיד הפקיד הגדול שהוא נגיד על כלם ותרגם יונתן ממנא סגן כהניא:</a:t>
            </a:r>
          </a:p>
        </p:txBody>
      </p:sp>
      <p:sp>
        <p:nvSpPr>
          <p:cNvPr id="7" name="TextBox 6"/>
          <p:cNvSpPr txBox="1"/>
          <p:nvPr/>
        </p:nvSpPr>
        <p:spPr>
          <a:xfrm>
            <a:off x="929957" y="5207000"/>
            <a:ext cx="10268585" cy="1079500"/>
          </a:xfrm>
          <a:prstGeom prst="rect">
            <a:avLst/>
          </a:prstGeom>
          <a:noFill/>
        </p:spPr>
        <p:txBody>
          <a:bodyPr wrap="square" lIns="0" rIns="0" tIns="0" bIns="0" anchor="ctr"/>
          <a:lstStyle/>
          <a:p>
            <a:pPr algn="r" rtl="1">
              <a:lnSpc>
                <a:spcPts val="2860"/>
              </a:lnSpc>
            </a:pPr>
            <a:r>
              <a:rPr sz="2200" b="0" i="0" lang="he-IL">
                <a:solidFill>
                  <a:srgbClr val="3B2A1A"/>
                </a:solidFill>
                <a:latin typeface="David Libre"/>
                <a:cs typeface="David Libre"/>
                <a:ea typeface="David Libre"/>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57202" y="508000"/>
            <a:ext cx="2138845"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1/3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א׳–ו׳ («פשחור»).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40888" y="508000"/>
            <a:ext cx="2155401"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2/3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ז׳–י״ג («תלונת ירמיהו»).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43103" y="508000"/>
            <a:ext cx="215315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3/3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י״ד–י״ח («קללת יום הלידה»).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1086" y="508000"/>
            <a:ext cx="84921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דיון בכיתה</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מה דעתכם?</a:t>
            </a:r>
          </a:p>
        </p:txBody>
      </p:sp>
      <p:sp>
        <p:nvSpPr>
          <p:cNvPr id="5" name="TextBox 4"/>
          <p:cNvSpPr txBox="1"/>
          <p:nvPr/>
        </p:nvSpPr>
        <p:spPr>
          <a:xfrm>
            <a:off x="4926012" y="1841500"/>
            <a:ext cx="6213475" cy="1524000"/>
          </a:xfrm>
          <a:prstGeom prst="rect">
            <a:avLst/>
          </a:prstGeom>
          <a:noFill/>
        </p:spPr>
        <p:txBody>
          <a:bodyPr wrap="square" lIns="0" rIns="0" tIns="0" bIns="0" anchor="ctr"/>
          <a:lstStyle/>
          <a:p>
            <a:pPr algn="r" rtl="1">
              <a:lnSpc>
                <a:spcPts val="3105"/>
              </a:lnSpc>
            </a:pPr>
            <a:r>
              <a:rPr sz="2300" b="0" i="0" lang="he-IL">
                <a:solidFill>
                  <a:srgbClr val="3B2A1A"/>
                </a:solidFill>
                <a:latin typeface="David Libre"/>
                <a:cs typeface="David Libre"/>
                <a:ea typeface="David Libre"/>
              </a:rPr>
              <a:t>לדעתך, האם הקללה הזאת מוצדקת?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99960" y="508000"/>
            <a:ext cx="49033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סיכום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6EAD0"/>
                </a:solidFill>
                <a:latin typeface="Frank Ruhl Libre"/>
                <a:cs typeface="Frank Ruhl Libre"/>
                <a:ea typeface="Frank Ruhl Libre"/>
              </a:rPr>
              <a:t>ירמיהו ופשחור</a:t>
            </a:r>
          </a:p>
        </p:txBody>
      </p:sp>
      <p:sp>
        <p:nvSpPr>
          <p:cNvPr id="6" name="TextBox 5"/>
          <p:cNvSpPr txBox="1"/>
          <p:nvPr/>
        </p:nvSpPr>
        <p:spPr>
          <a:xfrm>
            <a:off x="8003794" y="1841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פשחור</a:t>
            </a:r>
          </a:p>
        </p:txBody>
      </p:sp>
      <p:sp>
        <p:nvSpPr>
          <p:cNvPr id="7" name="TextBox 6"/>
          <p:cNvSpPr txBox="1"/>
          <p:nvPr/>
        </p:nvSpPr>
        <p:spPr>
          <a:xfrm>
            <a:off x="891794" y="1841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תלונת ירמיהו</a:t>
            </a:r>
          </a:p>
        </p:txBody>
      </p:sp>
      <p:sp>
        <p:nvSpPr>
          <p:cNvPr id="8" name="TextBox 7"/>
          <p:cNvSpPr txBox="1"/>
          <p:nvPr/>
        </p:nvSpPr>
        <p:spPr>
          <a:xfrm>
            <a:off x="8003794" y="3492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קללת יום הלידה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605267" y="508000"/>
            <a:ext cx="168503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תרגול לקראת הבגרות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B2A1A"/>
                </a:solidFill>
                <a:latin typeface="David Libre"/>
                <a:cs typeface="David Libre"/>
                <a:ea typeface="David Libre"/>
              </a:rPr>
              <a:t>(קיץ תשע"ט (שאלון 1281))</a:t>
            </a:r>
          </a:p>
          <a:p>
            <a:pPr algn="r" rtl="1">
              <a:lnSpc>
                <a:spcPts val="3000"/>
              </a:lnSpc>
            </a:pPr>
            <a:r>
              <a:rPr sz="2000" b="0" i="0" lang="he-IL">
                <a:solidFill>
                  <a:srgbClr val="3B2A1A"/>
                </a:solidFill>
                <a:latin typeface="David Libre"/>
                <a:cs typeface="David Libre"/>
                <a:ea typeface="David Libre"/>
              </a:rPr>
              <a:t>6. קרא ירמיה, כ', 1-6.</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א׳–ו׳ («פשחור»).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פשחור בן אמר הכהן הוא ״פקיד נגיד בבית ה׳״. לפי טקסטולוגיה, תפקידו היה לשמור על הסדר במקדש ולהוציא משם משוגעים ואנשים החשודים כנביאי שקר. הוא שומע את נבואות ירמיהו וויכה פשחור את ירמיהו הנביא ויתנהו על המהפכת.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ז׳–י״ג («תלונת ירמיהו»).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אחרי ההשפלה ירמיהו מוציא קול כאב: ״פתיתני ה׳ ואפת חזקתני ותוכל הייתי לשחוק כל היום כלה לעג לי״. יש כאן הכרזה שה׳ פיתה אותו וגבר עליו. לפי טקסטולוגיה, ירמיהו אדם רגיש שסובל מהשליחות.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י״ד–י״ח («קללת יום הלידה»).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המפנה חד: ״ארור היום אשר ילדתי בו יום אשר ילדתני אמי אל יהי ברוך״. לפי טקסטולוגיה, הקללה דומה לקללת איוב בפרק ג׳ וגם למצבים של משה, אליהו ויונה שביקשו מוות כדי להיפטר מהשליחות.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שאלה 6</a:t>
            </a:r>
          </a:p>
          <a:p>
            <a:pPr algn="r" rtl="1">
              <a:lnSpc>
                <a:spcPts val="2850"/>
              </a:lnSpc>
            </a:pPr>
            <a:r>
              <a:rPr sz="1900" b="0" i="0" lang="he-IL">
                <a:solidFill>
                  <a:srgbClr val="3B2A1A"/>
                </a:solidFill>
                <a:latin typeface="David Libre"/>
                <a:cs typeface="David Libre"/>
                <a:ea typeface="David Libre"/>
              </a:rPr>
              <a:t>סעיף א'</a:t>
            </a:r>
          </a:p>
          <a:p>
            <a:pPr algn="r" rtl="1">
              <a:lnSpc>
                <a:spcPts val="2850"/>
              </a:lnSpc>
            </a:pPr>
            <a:r>
              <a:rPr sz="1900" b="0" i="0" lang="he-IL">
                <a:solidFill>
                  <a:srgbClr val="3B2A1A"/>
                </a:solidFill>
                <a:latin typeface="David Libre"/>
                <a:cs typeface="David Libre"/>
                <a:ea typeface="David Libre"/>
              </a:rPr>
              <a:t>סיבה אפשרית למעצר: פשחור לא אהב והתנגד לדברי הנבואה של ירמיה, על החורבן הצפוי לממלכת יהודה בגלל חטאיה. לראיה: "וישמע פשחור בן אמר הכהן... את ירמיהו נבא את הדברים האלה".</a:t>
            </a:r>
          </a:p>
          <a:p>
            <a:pPr algn="r" rtl="1">
              <a:lnSpc>
                <a:spcPts val="2850"/>
              </a:lnSpc>
            </a:pPr>
            <a:r>
              <a:rPr sz="1900" b="0" i="0" lang="he-IL">
                <a:solidFill>
                  <a:srgbClr val="3B2A1A"/>
                </a:solidFill>
                <a:latin typeface="David Libre"/>
                <a:cs typeface="David Libre"/>
                <a:ea typeface="David Libre"/>
              </a:rPr>
              <a:t>או: פשחור היה שומר הסדר בבית המקדש, וירמיה ניבא על החורבן הצפוי של ממלכת יהודה כולל את הרס בית המקדש, דבר שיכול היה לגרום למהומות בבית המקדש. לכן בשל רצונו לשמור על הסדר, כלא את ירמיה. לראיה: "וישמע פשחור בן אמר הכהן והוא פקיד נגיד בבית 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סעיף ב'</a:t>
            </a:r>
          </a:p>
          <a:p>
            <a:pPr algn="r" rtl="1">
              <a:lnSpc>
                <a:spcPts val="2850"/>
              </a:lnSpc>
            </a:pPr>
            <a:r>
              <a:rPr sz="1900" b="0" i="0" lang="he-IL">
                <a:solidFill>
                  <a:srgbClr val="3B2A1A"/>
                </a:solidFill>
                <a:latin typeface="David Libre"/>
                <a:cs typeface="David Libre"/>
                <a:ea typeface="David Libre"/>
              </a:rPr>
              <a:t>ירמיהו נאמן לאמת שלו על אף המחיר הכבד שהוא משלם על כך: למרות שהושלך למעצר בגלל נבואת החורבן שלו, ירמיהו דבק בדבריו, באמת שלו, וגם לאחר הוצאתו מהמעצר הוא חוזר על דברי נבואתו הקשים: "ואת כל יהודה אתן ביד מלך בבל והגלם בבלה....".</a:t>
            </a:r>
          </a:p>
          <a:p>
            <a:pPr algn="r" rtl="1">
              <a:lnSpc>
                <a:spcPts val="2850"/>
              </a:lnSpc>
            </a:pPr>
            <a:r>
              <a:rPr sz="1900" b="0" i="0" lang="he-IL">
                <a:solidFill>
                  <a:srgbClr val="3B2A1A"/>
                </a:solidFill>
                <a:latin typeface="David Libre"/>
                <a:cs typeface="David Libre"/>
                <a:ea typeface="David Libre"/>
              </a:rPr>
              <a:t>או: ירמיהו אינו חושש מלנבא דברים קשים על פשחור, על אף הסכנה שבהשלכתו בשנית למעצר: "ויהי ממחרת ויצא פשחור את ירמיהו מן המהפכת ויאמר אליו ירמיהו לא פשחור קרא ה' שמך כי אם מגור מסביב. כי כה אמר ה' הנני נתנך למגור לך ולכל אהביך...".</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ירמיהו ופשחור – שאלון 1261</dc:title>
  <dc:subject/>
  <dc:creator/>
  <cp:keywords/>
  <dc:description/>
  <cp:lastModifiedBy/>
  <cp:revision>1</cp:revision>
  <dcterms:created xsi:type="dcterms:W3CDTF">2013-01-27T09:14:16Z</dcterms:created>
  <dcterms:modified xsi:type="dcterms:W3CDTF">2013-01-27T09:15:58Z</dcterms:modified>
  <cp:category/>
</cp:coreProperties>
</file>