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4921250" y="1587500"/>
            <a:ext cx="6540500" cy="444500"/>
          </a:xfrm>
          <a:prstGeom prst="rect">
            <a:avLst/>
          </a:prstGeom>
          <a:noFill/>
        </p:spPr>
        <p:txBody>
          <a:bodyPr wrap="square" lIns="0" rIns="0" tIns="0" bIns="0" anchor="t"/>
          <a:lstStyle/>
          <a:p>
            <a:pPr algn="r" rtl="1">
              <a:lnSpc>
                <a:spcPts val="3500"/>
              </a:lnSpc>
            </a:pPr>
            <a:r>
              <a:rPr sz="2400" b="0" i="0" lang="he-IL">
                <a:solidFill>
                  <a:srgbClr val="F5A524"/>
                </a:solidFill>
                <a:latin typeface="Secular One"/>
                <a:cs typeface="Secular One"/>
                <a:ea typeface="Secular One"/>
              </a:rPr>
              <a:t>ירמיה כ״ו</a:t>
            </a:r>
          </a:p>
        </p:txBody>
      </p:sp>
      <p:sp>
        <p:nvSpPr>
          <p:cNvPr id="4" name="TextBox 3"/>
          <p:cNvSpPr txBox="1"/>
          <p:nvPr/>
        </p:nvSpPr>
        <p:spPr>
          <a:xfrm>
            <a:off x="4921250" y="2032000"/>
            <a:ext cx="6540500" cy="2413000"/>
          </a:xfrm>
          <a:prstGeom prst="rect">
            <a:avLst/>
          </a:prstGeom>
          <a:noFill/>
        </p:spPr>
        <p:txBody>
          <a:bodyPr wrap="square" lIns="0" rIns="0" tIns="0" bIns="0" anchor="ctr"/>
          <a:lstStyle/>
          <a:p>
            <a:pPr algn="r" rtl="1">
              <a:lnSpc>
                <a:spcPts val="8100"/>
              </a:lnSpc>
            </a:pPr>
            <a:r>
              <a:rPr sz="7500" b="0" i="0" lang="he-IL">
                <a:solidFill>
                  <a:srgbClr val="F2EFE8"/>
                </a:solidFill>
                <a:latin typeface="Secular One"/>
                <a:cs typeface="Secular One"/>
                <a:ea typeface="Secular One"/>
              </a:rPr>
              <a:t>משפט ירמיהו</a:t>
            </a:r>
          </a:p>
        </p:txBody>
      </p:sp>
      <p:sp>
        <p:nvSpPr>
          <p:cNvPr id="5" name="TextBox 4"/>
          <p:cNvSpPr txBox="1"/>
          <p:nvPr/>
        </p:nvSpPr>
        <p:spPr>
          <a:xfrm>
            <a:off x="4921250" y="4445000"/>
            <a:ext cx="6540500" cy="406400"/>
          </a:xfrm>
          <a:prstGeom prst="rect">
            <a:avLst/>
          </a:prstGeom>
          <a:noFill/>
        </p:spPr>
        <p:txBody>
          <a:bodyPr wrap="square" lIns="0" rIns="0" tIns="0" bIns="0" anchor="t"/>
          <a:lstStyle/>
          <a:p>
            <a:pPr algn="r" rtl="1">
              <a:lnSpc>
                <a:spcPts val="3200"/>
              </a:lnSpc>
            </a:pPr>
            <a:r>
              <a:rPr sz="2200" b="0" i="0" lang="he-IL">
                <a:solidFill>
                  <a:srgbClr val="DDDDDD"/>
                </a:solidFill>
                <a:latin typeface="Assistant"/>
                <a:cs typeface="Assistant"/>
                <a:ea typeface="Assistant"/>
              </a:rPr>
              <a:t>שאלון 1261 · ירמיה</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מטרות השיעור</a:t>
            </a:r>
          </a:p>
        </p:txBody>
      </p:sp>
      <p:sp>
        <p:nvSpPr>
          <p:cNvPr id="5" name="TextBox 4"/>
          <p:cNvSpPr txBox="1"/>
          <p:nvPr/>
        </p:nvSpPr>
        <p:spPr>
          <a:xfrm>
            <a:off x="10706100" y="2022475"/>
            <a:ext cx="749300" cy="698500"/>
          </a:xfrm>
          <a:prstGeom prst="rect">
            <a:avLst/>
          </a:prstGeom>
          <a:noFill/>
        </p:spPr>
        <p:txBody>
          <a:bodyPr wrap="square" lIns="0" rIns="0" tIns="0" bIns="0" anchor="t"/>
          <a:lstStyle/>
          <a:p>
            <a:pPr algn="ctr" rtl="1">
              <a:lnSpc>
                <a:spcPts val="5500"/>
              </a:lnSpc>
            </a:pPr>
            <a:r>
              <a:rPr sz="5500" b="0" i="0" lang="he-IL">
                <a:solidFill>
                  <a:srgbClr val="000000"/>
                </a:solidFill>
                <a:latin typeface="Secular One"/>
                <a:cs typeface="Secular One"/>
                <a:ea typeface="Secular One"/>
              </a:rPr>
              <a:t>1</a:t>
            </a:r>
          </a:p>
        </p:txBody>
      </p:sp>
      <p:sp>
        <p:nvSpPr>
          <p:cNvPr id="6" name="TextBox 5"/>
          <p:cNvSpPr txBox="1"/>
          <p:nvPr/>
        </p:nvSpPr>
        <p:spPr>
          <a:xfrm>
            <a:off x="4611941" y="1927225"/>
            <a:ext cx="5978017" cy="889000"/>
          </a:xfrm>
          <a:prstGeom prst="rect">
            <a:avLst/>
          </a:prstGeom>
          <a:noFill/>
        </p:spPr>
        <p:txBody>
          <a:bodyPr wrap="square" lIns="0" rIns="0" tIns="0" bIns="0" anchor="ctr"/>
          <a:lstStyle/>
          <a:p>
            <a:pPr algn="r" rtl="1">
              <a:lnSpc>
                <a:spcPts val="3250"/>
              </a:lnSpc>
            </a:pPr>
            <a:r>
              <a:rPr sz="2600" b="0" i="0" lang="he-IL">
                <a:solidFill>
                  <a:srgbClr val="F2EFE8"/>
                </a:solidFill>
                <a:latin typeface="Assistant"/>
                <a:cs typeface="Assistant"/>
                <a:ea typeface="Assistant"/>
              </a:rPr>
              <a:t>נכיר את הסיפור «משפט ירמיהו» (ירמיה כ״ו) ואת הדמויות בו</a:t>
            </a:r>
          </a:p>
        </p:txBody>
      </p:sp>
      <p:sp>
        <p:nvSpPr>
          <p:cNvPr id="7" name="TextBox 6"/>
          <p:cNvSpPr txBox="1"/>
          <p:nvPr/>
        </p:nvSpPr>
        <p:spPr>
          <a:xfrm>
            <a:off x="10706100" y="3171825"/>
            <a:ext cx="749300" cy="698500"/>
          </a:xfrm>
          <a:prstGeom prst="rect">
            <a:avLst/>
          </a:prstGeom>
          <a:noFill/>
        </p:spPr>
        <p:txBody>
          <a:bodyPr wrap="square" lIns="0" rIns="0" tIns="0" bIns="0" anchor="t"/>
          <a:lstStyle/>
          <a:p>
            <a:pPr algn="ctr" rtl="1">
              <a:lnSpc>
                <a:spcPts val="5500"/>
              </a:lnSpc>
            </a:pPr>
            <a:r>
              <a:rPr sz="5500" b="0" i="0" lang="he-IL">
                <a:solidFill>
                  <a:srgbClr val="000000"/>
                </a:solidFill>
                <a:latin typeface="Secular One"/>
                <a:cs typeface="Secular One"/>
                <a:ea typeface="Secular One"/>
              </a:rPr>
              <a:t>2</a:t>
            </a:r>
          </a:p>
        </p:txBody>
      </p:sp>
      <p:sp>
        <p:nvSpPr>
          <p:cNvPr id="8" name="TextBox 7"/>
          <p:cNvSpPr txBox="1"/>
          <p:nvPr/>
        </p:nvSpPr>
        <p:spPr>
          <a:xfrm>
            <a:off x="4611941" y="3076575"/>
            <a:ext cx="5978017" cy="889000"/>
          </a:xfrm>
          <a:prstGeom prst="rect">
            <a:avLst/>
          </a:prstGeom>
          <a:noFill/>
        </p:spPr>
        <p:txBody>
          <a:bodyPr wrap="square" lIns="0" rIns="0" tIns="0" bIns="0" anchor="ctr"/>
          <a:lstStyle/>
          <a:p>
            <a:pPr algn="r" rtl="1">
              <a:lnSpc>
                <a:spcPts val="3250"/>
              </a:lnSpc>
            </a:pPr>
            <a:r>
              <a:rPr sz="2600" b="0" i="0" lang="he-IL">
                <a:solidFill>
                  <a:srgbClr val="F2EFE8"/>
                </a:solidFill>
                <a:latin typeface="Assistant"/>
                <a:cs typeface="Assistant"/>
                <a:ea typeface="Assistant"/>
              </a:rPr>
              <a:t>נבחן כיצד הסיפור מבטא את התמה «ירמיה»</a:t>
            </a:r>
          </a:p>
        </p:txBody>
      </p:sp>
      <p:sp>
        <p:nvSpPr>
          <p:cNvPr id="9" name="TextBox 8"/>
          <p:cNvSpPr txBox="1"/>
          <p:nvPr/>
        </p:nvSpPr>
        <p:spPr>
          <a:xfrm>
            <a:off x="10706100" y="4321175"/>
            <a:ext cx="749300" cy="698500"/>
          </a:xfrm>
          <a:prstGeom prst="rect">
            <a:avLst/>
          </a:prstGeom>
          <a:noFill/>
        </p:spPr>
        <p:txBody>
          <a:bodyPr wrap="square" lIns="0" rIns="0" tIns="0" bIns="0" anchor="t"/>
          <a:lstStyle/>
          <a:p>
            <a:pPr algn="ctr" rtl="1">
              <a:lnSpc>
                <a:spcPts val="5500"/>
              </a:lnSpc>
            </a:pPr>
            <a:r>
              <a:rPr sz="5500" b="0" i="0" lang="he-IL">
                <a:solidFill>
                  <a:srgbClr val="000000"/>
                </a:solidFill>
                <a:latin typeface="Secular One"/>
                <a:cs typeface="Secular One"/>
                <a:ea typeface="Secular One"/>
              </a:rPr>
              <a:t>3</a:t>
            </a:r>
          </a:p>
        </p:txBody>
      </p:sp>
      <p:sp>
        <p:nvSpPr>
          <p:cNvPr id="10" name="TextBox 9"/>
          <p:cNvSpPr txBox="1"/>
          <p:nvPr/>
        </p:nvSpPr>
        <p:spPr>
          <a:xfrm>
            <a:off x="4611941" y="4225925"/>
            <a:ext cx="5978017" cy="889000"/>
          </a:xfrm>
          <a:prstGeom prst="rect">
            <a:avLst/>
          </a:prstGeom>
          <a:noFill/>
        </p:spPr>
        <p:txBody>
          <a:bodyPr wrap="square" lIns="0" rIns="0" tIns="0" bIns="0" anchor="ctr"/>
          <a:lstStyle/>
          <a:p>
            <a:pPr algn="r" rtl="1">
              <a:lnSpc>
                <a:spcPts val="3250"/>
              </a:lnSpc>
            </a:pPr>
            <a:r>
              <a:rPr sz="2600" b="0" i="0" lang="he-IL">
                <a:solidFill>
                  <a:srgbClr val="F2EFE8"/>
                </a:solidFill>
                <a:latin typeface="Assistant"/>
                <a:cs typeface="Assistant"/>
                <a:ea typeface="Assistant"/>
              </a:rPr>
              <a:t>נקרא פסוקי מפתח ונעמיק בפירוש רש"י ורד"ק</a:t>
            </a:r>
          </a:p>
        </p:txBody>
      </p:sp>
      <p:sp>
        <p:nvSpPr>
          <p:cNvPr id="11" name="TextBox 10"/>
          <p:cNvSpPr txBox="1"/>
          <p:nvPr/>
        </p:nvSpPr>
        <p:spPr>
          <a:xfrm>
            <a:off x="10706100" y="5470525"/>
            <a:ext cx="749300" cy="698500"/>
          </a:xfrm>
          <a:prstGeom prst="rect">
            <a:avLst/>
          </a:prstGeom>
          <a:noFill/>
        </p:spPr>
        <p:txBody>
          <a:bodyPr wrap="square" lIns="0" rIns="0" tIns="0" bIns="0" anchor="t"/>
          <a:lstStyle/>
          <a:p>
            <a:pPr algn="ctr" rtl="1">
              <a:lnSpc>
                <a:spcPts val="5500"/>
              </a:lnSpc>
            </a:pPr>
            <a:r>
              <a:rPr sz="5500" b="0" i="0" lang="he-IL">
                <a:solidFill>
                  <a:srgbClr val="000000"/>
                </a:solidFill>
                <a:latin typeface="Secular One"/>
                <a:cs typeface="Secular One"/>
                <a:ea typeface="Secular One"/>
              </a:rPr>
              <a:t>4</a:t>
            </a:r>
          </a:p>
        </p:txBody>
      </p:sp>
      <p:sp>
        <p:nvSpPr>
          <p:cNvPr id="12" name="TextBox 11"/>
          <p:cNvSpPr txBox="1"/>
          <p:nvPr/>
        </p:nvSpPr>
        <p:spPr>
          <a:xfrm>
            <a:off x="4611941" y="5375275"/>
            <a:ext cx="5978017" cy="889000"/>
          </a:xfrm>
          <a:prstGeom prst="rect">
            <a:avLst/>
          </a:prstGeom>
          <a:noFill/>
        </p:spPr>
        <p:txBody>
          <a:bodyPr wrap="square" lIns="0" rIns="0" tIns="0" bIns="0" anchor="ctr"/>
          <a:lstStyle/>
          <a:p>
            <a:pPr algn="r" rtl="1">
              <a:lnSpc>
                <a:spcPts val="3250"/>
              </a:lnSpc>
            </a:pPr>
            <a:r>
              <a:rPr sz="2600" b="0" i="0" lang="he-IL">
                <a:solidFill>
                  <a:srgbClr val="F2EFE8"/>
                </a:solidFill>
                <a:latin typeface="Assistant"/>
                <a:cs typeface="Assistant"/>
                <a:ea typeface="Assistant"/>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הדמויות בסיפור</a:t>
            </a:r>
          </a:p>
        </p:txBody>
      </p:sp>
      <p:sp>
        <p:nvSpPr>
          <p:cNvPr id="5" name="TextBox 4"/>
          <p:cNvSpPr txBox="1"/>
          <p:nvPr/>
        </p:nvSpPr>
        <p:spPr>
          <a:xfrm>
            <a:off x="6393624" y="2146300"/>
            <a:ext cx="4853051" cy="482600"/>
          </a:xfrm>
          <a:prstGeom prst="rect">
            <a:avLst/>
          </a:prstGeom>
          <a:noFill/>
        </p:spPr>
        <p:txBody>
          <a:bodyPr wrap="square" lIns="0" rIns="0" tIns="0" bIns="0" anchor="t"/>
          <a:lstStyle/>
          <a:p>
            <a:pPr algn="r" rtl="1">
              <a:lnSpc>
                <a:spcPts val="3800"/>
              </a:lnSpc>
            </a:pPr>
            <a:r>
              <a:rPr sz="2800" b="0" i="0" lang="he-IL">
                <a:solidFill>
                  <a:srgbClr val="F5A524"/>
                </a:solidFill>
                <a:latin typeface="Secular One"/>
                <a:cs typeface="Secular One"/>
                <a:ea typeface="Secular One"/>
              </a:rPr>
              <a:t>ירמיהו</a:t>
            </a:r>
          </a:p>
        </p:txBody>
      </p:sp>
      <p:sp>
        <p:nvSpPr>
          <p:cNvPr id="6" name="TextBox 5"/>
          <p:cNvSpPr txBox="1"/>
          <p:nvPr/>
        </p:nvSpPr>
        <p:spPr>
          <a:xfrm>
            <a:off x="6393624" y="2705100"/>
            <a:ext cx="4853051" cy="922932"/>
          </a:xfrm>
          <a:prstGeom prst="rect">
            <a:avLst/>
          </a:prstGeom>
          <a:noFill/>
        </p:spPr>
        <p:txBody>
          <a:bodyPr wrap="square" lIns="0" rIns="0" tIns="0" bIns="0" anchor="t"/>
          <a:lstStyle/>
          <a:p>
            <a:pPr algn="r" rtl="1">
              <a:lnSpc>
                <a:spcPts val="2565"/>
              </a:lnSpc>
            </a:pPr>
            <a:r>
              <a:rPr sz="1900" b="0" i="0" lang="he-IL">
                <a:solidFill>
                  <a:srgbClr val="F2EFE8"/>
                </a:solidFill>
                <a:latin typeface="Assistant"/>
                <a:cs typeface="Assistant"/>
                <a:ea typeface="Assistant"/>
              </a:rPr>
              <a:t>ירמיהו משתמש בה כדוגמה לכך שגם מקום קדוש עלול להיחרב, והדברים מקבילים לנאום המקדש בפרק ז׳.</a:t>
            </a:r>
          </a:p>
        </p:txBody>
      </p:sp>
      <p:sp>
        <p:nvSpPr>
          <p:cNvPr id="7" name="TextBox 6"/>
          <p:cNvSpPr txBox="1"/>
          <p:nvPr/>
        </p:nvSpPr>
        <p:spPr>
          <a:xfrm>
            <a:off x="945324" y="2146300"/>
            <a:ext cx="4853051" cy="482600"/>
          </a:xfrm>
          <a:prstGeom prst="rect">
            <a:avLst/>
          </a:prstGeom>
          <a:noFill/>
        </p:spPr>
        <p:txBody>
          <a:bodyPr wrap="square" lIns="0" rIns="0" tIns="0" bIns="0" anchor="t"/>
          <a:lstStyle/>
          <a:p>
            <a:pPr algn="r" rtl="1">
              <a:lnSpc>
                <a:spcPts val="3800"/>
              </a:lnSpc>
            </a:pPr>
            <a:r>
              <a:rPr sz="2800" b="0" i="0" lang="he-IL">
                <a:solidFill>
                  <a:srgbClr val="F5A524"/>
                </a:solidFill>
                <a:latin typeface="Secular One"/>
                <a:cs typeface="Secular One"/>
                <a:ea typeface="Secular One"/>
              </a:rPr>
              <a:t>יהודה</a:t>
            </a:r>
          </a:p>
        </p:txBody>
      </p:sp>
      <p:sp>
        <p:nvSpPr>
          <p:cNvPr id="8" name="TextBox 7"/>
          <p:cNvSpPr txBox="1"/>
          <p:nvPr/>
        </p:nvSpPr>
        <p:spPr>
          <a:xfrm>
            <a:off x="945324" y="2705100"/>
            <a:ext cx="4853051" cy="922932"/>
          </a:xfrm>
          <a:prstGeom prst="rect">
            <a:avLst/>
          </a:prstGeom>
          <a:noFill/>
        </p:spPr>
        <p:txBody>
          <a:bodyPr wrap="square" lIns="0" rIns="0" tIns="0" bIns="0" anchor="t"/>
          <a:lstStyle/>
          <a:p>
            <a:pPr algn="r" rtl="1">
              <a:lnSpc>
                <a:spcPts val="2565"/>
              </a:lnSpc>
            </a:pPr>
            <a:r>
              <a:rPr sz="1900" b="0" i="0" lang="he-IL">
                <a:solidFill>
                  <a:srgbClr val="F2EFE8"/>
                </a:solidFill>
                <a:latin typeface="Assistant"/>
                <a:cs typeface="Assistant"/>
                <a:ea typeface="Assistant"/>
              </a:rPr>
              <a:t>שרי יהודה שומעים ובאים מבית המלך לבית ה׳ ויושבים בשער החדש.</a:t>
            </a:r>
          </a:p>
        </p:txBody>
      </p:sp>
      <p:sp>
        <p:nvSpPr>
          <p:cNvPr id="9" name="TextBox 8"/>
          <p:cNvSpPr txBox="1"/>
          <p:nvPr/>
        </p:nvSpPr>
        <p:spPr>
          <a:xfrm>
            <a:off x="6393624" y="4288432"/>
            <a:ext cx="4853051" cy="482600"/>
          </a:xfrm>
          <a:prstGeom prst="rect">
            <a:avLst/>
          </a:prstGeom>
          <a:noFill/>
        </p:spPr>
        <p:txBody>
          <a:bodyPr wrap="square" lIns="0" rIns="0" tIns="0" bIns="0" anchor="t"/>
          <a:lstStyle/>
          <a:p>
            <a:pPr algn="r" rtl="1">
              <a:lnSpc>
                <a:spcPts val="3800"/>
              </a:lnSpc>
            </a:pPr>
            <a:r>
              <a:rPr sz="2800" b="0" i="0" lang="he-IL">
                <a:solidFill>
                  <a:srgbClr val="F5A524"/>
                </a:solidFill>
                <a:latin typeface="Secular One"/>
                <a:cs typeface="Secular One"/>
                <a:ea typeface="Secular One"/>
              </a:rPr>
              <a:t>שמואל</a:t>
            </a:r>
          </a:p>
        </p:txBody>
      </p:sp>
      <p:sp>
        <p:nvSpPr>
          <p:cNvPr id="10" name="TextBox 9"/>
          <p:cNvSpPr txBox="1"/>
          <p:nvPr/>
        </p:nvSpPr>
        <p:spPr>
          <a:xfrm>
            <a:off x="6393624" y="4847232"/>
            <a:ext cx="4853051" cy="1248767"/>
          </a:xfrm>
          <a:prstGeom prst="rect">
            <a:avLst/>
          </a:prstGeom>
          <a:noFill/>
        </p:spPr>
        <p:txBody>
          <a:bodyPr wrap="square" lIns="0" rIns="0" tIns="0" bIns="0" anchor="t"/>
          <a:lstStyle/>
          <a:p>
            <a:pPr algn="r" rtl="1">
              <a:lnSpc>
                <a:spcPts val="2565"/>
              </a:lnSpc>
            </a:pPr>
            <a:r>
              <a:rPr sz="1900" b="0" i="0" lang="he-IL">
                <a:solidFill>
                  <a:srgbClr val="F2EFE8"/>
                </a:solidFill>
                <a:latin typeface="Assistant"/>
                <a:cs typeface="Assistant"/>
                <a:ea typeface="Assistant"/>
              </a:rPr>
              <a:t>שילה היא עיר באפרים, שבה עמד המשכן בימי שמואל, והפלשתים החריבו אותה כארבע מאות שנה קודם.</a:t>
            </a:r>
          </a:p>
        </p:txBody>
      </p:sp>
      <p:sp>
        <p:nvSpPr>
          <p:cNvPr id="11" name="TextBox 10"/>
          <p:cNvSpPr txBox="1"/>
          <p:nvPr/>
        </p:nvSpPr>
        <p:spPr>
          <a:xfrm>
            <a:off x="945324" y="4288432"/>
            <a:ext cx="4853051" cy="482600"/>
          </a:xfrm>
          <a:prstGeom prst="rect">
            <a:avLst/>
          </a:prstGeom>
          <a:noFill/>
        </p:spPr>
        <p:txBody>
          <a:bodyPr wrap="square" lIns="0" rIns="0" tIns="0" bIns="0" anchor="t"/>
          <a:lstStyle/>
          <a:p>
            <a:pPr algn="r" rtl="1">
              <a:lnSpc>
                <a:spcPts val="3800"/>
              </a:lnSpc>
            </a:pPr>
            <a:r>
              <a:rPr sz="2800" b="0" i="0" lang="he-IL">
                <a:solidFill>
                  <a:srgbClr val="F5A524"/>
                </a:solidFill>
                <a:latin typeface="Secular One"/>
                <a:cs typeface="Secular One"/>
                <a:ea typeface="Secular One"/>
              </a:rPr>
              <a:t>חזקיהו</a:t>
            </a:r>
          </a:p>
        </p:txBody>
      </p:sp>
      <p:sp>
        <p:nvSpPr>
          <p:cNvPr id="12" name="TextBox 11"/>
          <p:cNvSpPr txBox="1"/>
          <p:nvPr/>
        </p:nvSpPr>
        <p:spPr>
          <a:xfrm>
            <a:off x="945324" y="4847232"/>
            <a:ext cx="4853051" cy="1248767"/>
          </a:xfrm>
          <a:prstGeom prst="rect">
            <a:avLst/>
          </a:prstGeom>
          <a:noFill/>
        </p:spPr>
        <p:txBody>
          <a:bodyPr wrap="square" lIns="0" rIns="0" tIns="0" bIns="0" anchor="t"/>
          <a:lstStyle/>
          <a:p>
            <a:pPr algn="r" rtl="1">
              <a:lnSpc>
                <a:spcPts val="2565"/>
              </a:lnSpc>
            </a:pPr>
            <a:r>
              <a:rPr sz="1900" b="0" i="0" lang="he-IL">
                <a:solidFill>
                  <a:srgbClr val="F2EFE8"/>
                </a:solidFill>
                <a:latin typeface="Assistant"/>
                <a:cs typeface="Assistant"/>
                <a:ea typeface="Assistant"/>
              </a:rPr>
              <a:t>זקנים מביאים תקדים: מיכה המורשתי ניבא בימי חזקיהו חורבן, והמלך לא הרג אותו אלא התפלל ו״וינחם ה׳ אל…</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רצף האירועים</a:t>
            </a:r>
          </a:p>
        </p:txBody>
      </p:sp>
      <p:sp>
        <p:nvSpPr>
          <p:cNvPr id="5" name="TextBox 4"/>
          <p:cNvSpPr txBox="1"/>
          <p:nvPr/>
        </p:nvSpPr>
        <p:spPr>
          <a:xfrm>
            <a:off x="9948862" y="2133600"/>
            <a:ext cx="457200" cy="406400"/>
          </a:xfrm>
          <a:prstGeom prst="rect">
            <a:avLst/>
          </a:prstGeom>
          <a:noFill/>
        </p:spPr>
        <p:txBody>
          <a:bodyPr wrap="square" lIns="0" rIns="0" tIns="0" bIns="0" anchor="t"/>
          <a:lstStyle/>
          <a:p>
            <a:pPr algn="ctr" rtl="1">
              <a:lnSpc>
                <a:spcPts val="3200"/>
              </a:lnSpc>
            </a:pPr>
            <a:r>
              <a:rPr sz="2100" b="0" i="0" lang="he-IL">
                <a:solidFill>
                  <a:srgbClr val="F5A524"/>
                </a:solidFill>
                <a:latin typeface="Secular One"/>
                <a:cs typeface="Secular One"/>
                <a:ea typeface="Secular One"/>
              </a:rPr>
              <a:t>1</a:t>
            </a:r>
          </a:p>
        </p:txBody>
      </p:sp>
      <p:sp>
        <p:nvSpPr>
          <p:cNvPr id="6" name="TextBox 5"/>
          <p:cNvSpPr txBox="1"/>
          <p:nvPr/>
        </p:nvSpPr>
        <p:spPr>
          <a:xfrm>
            <a:off x="9057401" y="2654300"/>
            <a:ext cx="2240121" cy="1174750"/>
          </a:xfrm>
          <a:prstGeom prst="rect">
            <a:avLst/>
          </a:prstGeom>
          <a:noFill/>
        </p:spPr>
        <p:txBody>
          <a:bodyPr wrap="square" lIns="0" rIns="0" tIns="0" bIns="0" anchor="t"/>
          <a:lstStyle/>
          <a:p>
            <a:pPr algn="ctr" rtl="1">
              <a:lnSpc>
                <a:spcPts val="2340"/>
              </a:lnSpc>
            </a:pPr>
            <a:r>
              <a:rPr sz="1800" b="0" i="0" lang="he-IL">
                <a:solidFill>
                  <a:srgbClr val="F2EFE8"/>
                </a:solidFill>
                <a:latin typeface="Assistant"/>
                <a:cs typeface="Assistant"/>
                <a:ea typeface="Assistant"/>
              </a:rPr>
              <a:t>הנבואה (פסוקים א׳–ט׳)</a:t>
            </a:r>
          </a:p>
        </p:txBody>
      </p:sp>
      <p:sp>
        <p:nvSpPr>
          <p:cNvPr id="7" name="TextBox 6"/>
          <p:cNvSpPr txBox="1"/>
          <p:nvPr/>
        </p:nvSpPr>
        <p:spPr>
          <a:xfrm>
            <a:off x="7227887" y="2133600"/>
            <a:ext cx="457200" cy="406400"/>
          </a:xfrm>
          <a:prstGeom prst="rect">
            <a:avLst/>
          </a:prstGeom>
          <a:noFill/>
        </p:spPr>
        <p:txBody>
          <a:bodyPr wrap="square" lIns="0" rIns="0" tIns="0" bIns="0" anchor="t"/>
          <a:lstStyle/>
          <a:p>
            <a:pPr algn="ctr" rtl="1">
              <a:lnSpc>
                <a:spcPts val="3200"/>
              </a:lnSpc>
            </a:pPr>
            <a:r>
              <a:rPr sz="2100" b="0" i="0" lang="he-IL">
                <a:solidFill>
                  <a:srgbClr val="F5A524"/>
                </a:solidFill>
                <a:latin typeface="Secular One"/>
                <a:cs typeface="Secular One"/>
                <a:ea typeface="Secular One"/>
              </a:rPr>
              <a:t>2</a:t>
            </a:r>
          </a:p>
        </p:txBody>
      </p:sp>
      <p:sp>
        <p:nvSpPr>
          <p:cNvPr id="8" name="TextBox 7"/>
          <p:cNvSpPr txBox="1"/>
          <p:nvPr/>
        </p:nvSpPr>
        <p:spPr>
          <a:xfrm>
            <a:off x="6336426" y="2654300"/>
            <a:ext cx="2240121" cy="1174750"/>
          </a:xfrm>
          <a:prstGeom prst="rect">
            <a:avLst/>
          </a:prstGeom>
          <a:noFill/>
        </p:spPr>
        <p:txBody>
          <a:bodyPr wrap="square" lIns="0" rIns="0" tIns="0" bIns="0" anchor="t"/>
          <a:lstStyle/>
          <a:p>
            <a:pPr algn="ctr" rtl="1">
              <a:lnSpc>
                <a:spcPts val="2340"/>
              </a:lnSpc>
            </a:pPr>
            <a:r>
              <a:rPr sz="1800" b="0" i="0" lang="he-IL">
                <a:solidFill>
                  <a:srgbClr val="F2EFE8"/>
                </a:solidFill>
                <a:latin typeface="Assistant"/>
                <a:cs typeface="Assistant"/>
                <a:ea typeface="Assistant"/>
              </a:rPr>
              <a:t>המשפט (פסוקים י׳–י״ט)</a:t>
            </a:r>
          </a:p>
        </p:txBody>
      </p:sp>
      <p:sp>
        <p:nvSpPr>
          <p:cNvPr id="9" name="TextBox 8"/>
          <p:cNvSpPr txBox="1"/>
          <p:nvPr/>
        </p:nvSpPr>
        <p:spPr>
          <a:xfrm>
            <a:off x="4506912" y="2133600"/>
            <a:ext cx="457200" cy="406400"/>
          </a:xfrm>
          <a:prstGeom prst="rect">
            <a:avLst/>
          </a:prstGeom>
          <a:noFill/>
        </p:spPr>
        <p:txBody>
          <a:bodyPr wrap="square" lIns="0" rIns="0" tIns="0" bIns="0" anchor="t"/>
          <a:lstStyle/>
          <a:p>
            <a:pPr algn="ctr" rtl="1">
              <a:lnSpc>
                <a:spcPts val="3200"/>
              </a:lnSpc>
            </a:pPr>
            <a:r>
              <a:rPr sz="2100" b="0" i="0" lang="he-IL">
                <a:solidFill>
                  <a:srgbClr val="F5A524"/>
                </a:solidFill>
                <a:latin typeface="Secular One"/>
                <a:cs typeface="Secular One"/>
                <a:ea typeface="Secular One"/>
              </a:rPr>
              <a:t>3</a:t>
            </a:r>
          </a:p>
        </p:txBody>
      </p:sp>
      <p:sp>
        <p:nvSpPr>
          <p:cNvPr id="10" name="TextBox 9"/>
          <p:cNvSpPr txBox="1"/>
          <p:nvPr/>
        </p:nvSpPr>
        <p:spPr>
          <a:xfrm>
            <a:off x="3615451" y="2654300"/>
            <a:ext cx="2240121" cy="1174750"/>
          </a:xfrm>
          <a:prstGeom prst="rect">
            <a:avLst/>
          </a:prstGeom>
          <a:noFill/>
        </p:spPr>
        <p:txBody>
          <a:bodyPr wrap="square" lIns="0" rIns="0" tIns="0" bIns="0" anchor="t"/>
          <a:lstStyle/>
          <a:p>
            <a:pPr algn="ctr" rtl="1">
              <a:lnSpc>
                <a:spcPts val="2340"/>
              </a:lnSpc>
            </a:pPr>
            <a:r>
              <a:rPr sz="1800" b="0" i="0" lang="he-IL">
                <a:solidFill>
                  <a:srgbClr val="F2EFE8"/>
                </a:solidFill>
                <a:latin typeface="Assistant"/>
                <a:cs typeface="Assistant"/>
                <a:ea typeface="Assistant"/>
              </a:rPr>
              <a:t>אוריהו (פסוקים כ׳–כ״ד)</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קוראים בפסוקים · 1/4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ירמיה כ"ו, א'</a:t>
            </a:r>
          </a:p>
        </p:txBody>
      </p:sp>
      <p:sp>
        <p:nvSpPr>
          <p:cNvPr id="5" name="TextBox 4"/>
          <p:cNvSpPr txBox="1"/>
          <p:nvPr/>
        </p:nvSpPr>
        <p:spPr>
          <a:xfrm>
            <a:off x="1059815" y="2771775"/>
            <a:ext cx="10072370" cy="1822450"/>
          </a:xfrm>
          <a:prstGeom prst="rect">
            <a:avLst/>
          </a:prstGeom>
          <a:noFill/>
        </p:spPr>
        <p:txBody>
          <a:bodyPr wrap="square" lIns="0" rIns="0" tIns="0" bIns="0" anchor="t"/>
          <a:lstStyle/>
          <a:p>
            <a:pPr algn="ctr" rtl="1">
              <a:lnSpc>
                <a:spcPts val="7175"/>
              </a:lnSpc>
            </a:pPr>
            <a:r>
              <a:rPr sz="4100" b="1" i="0" lang="he-IL">
                <a:solidFill>
                  <a:srgbClr val="F5A524"/>
                </a:solidFill>
                <a:latin typeface="Frank Ruhl Libre"/>
                <a:cs typeface="Frank Ruhl Libre"/>
                <a:ea typeface="Frank Ruhl Libre"/>
              </a:rPr>
              <a:t>בְּרֵאשִׁית מַמְלְכוּת יְהוֹיָקִים בֶּן־יֹאשִׁיָּהוּ</a:t>
            </a:r>
            <a:r>
              <a:rPr sz="4100" b="0" i="0" lang="he-IL">
                <a:solidFill>
                  <a:srgbClr val="F2EFE8"/>
                </a:solidFill>
                <a:latin typeface="Frank Ruhl Libre"/>
                <a:cs typeface="Frank Ruhl Libre"/>
                <a:ea typeface="Frank Ruhl Libre"/>
              </a:rPr>
              <a:t> מֶלֶךְ יְהוּדָה הָיָה הַדָּבָר הַזֶּה מֵאֵת ה' לֵאמֹר</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C9C3B6"/>
                </a:solidFill>
                <a:latin typeface="Assistant"/>
                <a:cs typeface="Assistant"/>
                <a:ea typeface="Assistant"/>
              </a:rPr>
              <a:t>הפרק מתרחש בראשית מלכות יהויקים, בשנת 609 עד 606 לפנהס.</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קוראים בפסוקים · 2/4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ירמיה כ"ו, י'</a:t>
            </a:r>
          </a:p>
        </p:txBody>
      </p:sp>
      <p:sp>
        <p:nvSpPr>
          <p:cNvPr id="5" name="TextBox 4"/>
          <p:cNvSpPr txBox="1"/>
          <p:nvPr/>
        </p:nvSpPr>
        <p:spPr>
          <a:xfrm>
            <a:off x="1059815" y="2771775"/>
            <a:ext cx="10072370" cy="1822450"/>
          </a:xfrm>
          <a:prstGeom prst="rect">
            <a:avLst/>
          </a:prstGeom>
          <a:noFill/>
        </p:spPr>
        <p:txBody>
          <a:bodyPr wrap="square" lIns="0" rIns="0" tIns="0" bIns="0" anchor="t"/>
          <a:lstStyle/>
          <a:p>
            <a:pPr algn="ctr" rtl="1">
              <a:lnSpc>
                <a:spcPts val="7175"/>
              </a:lnSpc>
            </a:pPr>
            <a:r>
              <a:rPr sz="4100" b="1" i="0" lang="he-IL">
                <a:solidFill>
                  <a:srgbClr val="F5A524"/>
                </a:solidFill>
                <a:latin typeface="Frank Ruhl Libre"/>
                <a:cs typeface="Frank Ruhl Libre"/>
                <a:ea typeface="Frank Ruhl Libre"/>
              </a:rPr>
              <a:t>וַיִּשְׁמְעוּ שָׂרֵי יְהוּדָה</a:t>
            </a:r>
            <a:r>
              <a:rPr sz="4100" b="0" i="0" lang="he-IL">
                <a:solidFill>
                  <a:srgbClr val="F2EFE8"/>
                </a:solidFill>
                <a:latin typeface="Frank Ruhl Libre"/>
                <a:cs typeface="Frank Ruhl Libre"/>
                <a:ea typeface="Frank Ruhl Libre"/>
              </a:rPr>
              <a:t> אֵת הַדְּבָרִים הָאֵלֶּה וַיַּעֲלוּ מִבֵּית־הַמֶּלֶךְ בֵּית ה' וַיֵּשְׁבוּ בְּפֶתַח שַׁעַר־ה' הֶחָדָשׁ</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C9C3B6"/>
                </a:solidFill>
                <a:latin typeface="Assistant"/>
                <a:cs typeface="Assistant"/>
                <a:ea typeface="Assistant"/>
              </a:rPr>
              <a:t>שרי יהודה שומעים ובאים מבית המלך לבית ה׳ ויושבים בשער החדש.</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קוראים בפסוקים · 3/4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ירמיה כ"ו, כ"ג</a:t>
            </a:r>
          </a:p>
        </p:txBody>
      </p:sp>
      <p:sp>
        <p:nvSpPr>
          <p:cNvPr id="5" name="TextBox 4"/>
          <p:cNvSpPr txBox="1"/>
          <p:nvPr/>
        </p:nvSpPr>
        <p:spPr>
          <a:xfrm>
            <a:off x="1059815" y="2316162"/>
            <a:ext cx="10072370" cy="2733675"/>
          </a:xfrm>
          <a:prstGeom prst="rect">
            <a:avLst/>
          </a:prstGeom>
          <a:noFill/>
        </p:spPr>
        <p:txBody>
          <a:bodyPr wrap="square" lIns="0" rIns="0" tIns="0" bIns="0" anchor="t"/>
          <a:lstStyle/>
          <a:p>
            <a:pPr algn="ctr" rtl="1">
              <a:lnSpc>
                <a:spcPts val="7175"/>
              </a:lnSpc>
            </a:pPr>
            <a:r>
              <a:rPr sz="4100" b="1" i="0" lang="he-IL">
                <a:solidFill>
                  <a:srgbClr val="F5A524"/>
                </a:solidFill>
                <a:latin typeface="Frank Ruhl Libre"/>
                <a:cs typeface="Frank Ruhl Libre"/>
                <a:ea typeface="Frank Ruhl Libre"/>
              </a:rPr>
              <a:t>וַיּוֹצִיאוּ אֶת־אוּרִיָּהוּ מִמִּצְרַיִם וַיְבִאֻהוּ</a:t>
            </a:r>
            <a:r>
              <a:rPr sz="4100" b="0" i="0" lang="he-IL">
                <a:solidFill>
                  <a:srgbClr val="F2EFE8"/>
                </a:solidFill>
                <a:latin typeface="Frank Ruhl Libre"/>
                <a:cs typeface="Frank Ruhl Libre"/>
                <a:ea typeface="Frank Ruhl Libre"/>
              </a:rPr>
              <a:t> אֶל־הַמֶּלֶךְ יְהוֹיָקִים וַיַּכֵּהוּ בֶּחָרֶב וַיַּשְׁלֵךְ אֶת־נִבְלָתוֹ אֶל־קִבְרֵי בְּנֵי הָעָם</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C9C3B6"/>
                </a:solidFill>
                <a:latin typeface="Assistant"/>
                <a:cs typeface="Assistant"/>
                <a:ea typeface="Assistant"/>
              </a:rPr>
              <a:t>התקדים ההפוך: אוריהו בן שמעיהו ניבא כמו ירמיהו, בא ליהויקים, ברח למצרים, והמלך שלח ״אלנתן בן עכבור״ והביא אותו משם.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קוראים בפסוקים · 4/4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ירמיה כ"ו, ז'</a:t>
            </a:r>
          </a:p>
        </p:txBody>
      </p:sp>
      <p:sp>
        <p:nvSpPr>
          <p:cNvPr id="5" name="TextBox 4"/>
          <p:cNvSpPr txBox="1"/>
          <p:nvPr/>
        </p:nvSpPr>
        <p:spPr>
          <a:xfrm>
            <a:off x="1059815" y="2771775"/>
            <a:ext cx="10072370" cy="1822450"/>
          </a:xfrm>
          <a:prstGeom prst="rect">
            <a:avLst/>
          </a:prstGeom>
          <a:noFill/>
        </p:spPr>
        <p:txBody>
          <a:bodyPr wrap="square" lIns="0" rIns="0" tIns="0" bIns="0" anchor="t"/>
          <a:lstStyle/>
          <a:p>
            <a:pPr algn="ctr" rtl="1">
              <a:lnSpc>
                <a:spcPts val="7175"/>
              </a:lnSpc>
            </a:pPr>
            <a:r>
              <a:rPr sz="4100" b="0" i="0" lang="he-IL">
                <a:solidFill>
                  <a:srgbClr val="F2EFE8"/>
                </a:solidFill>
                <a:latin typeface="Frank Ruhl Libre"/>
                <a:cs typeface="Frank Ruhl Libre"/>
                <a:ea typeface="Frank Ruhl Libre"/>
              </a:rPr>
              <a:t>וַיִּשְׁמְעוּ הַכֹּהֲנִים וְהַנְּבִאִים </a:t>
            </a:r>
            <a:r>
              <a:rPr sz="4100" b="1" i="0" lang="he-IL">
                <a:solidFill>
                  <a:srgbClr val="F5A524"/>
                </a:solidFill>
                <a:latin typeface="Frank Ruhl Libre"/>
                <a:cs typeface="Frank Ruhl Libre"/>
                <a:ea typeface="Frank Ruhl Libre"/>
              </a:rPr>
              <a:t>וְכָל־הָעָם אֶת־יִרְמְיָהוּ</a:t>
            </a:r>
            <a:r>
              <a:rPr sz="4100" b="0" i="0" lang="he-IL">
                <a:solidFill>
                  <a:srgbClr val="F2EFE8"/>
                </a:solidFill>
                <a:latin typeface="Frank Ruhl Libre"/>
                <a:cs typeface="Frank Ruhl Libre"/>
                <a:ea typeface="Frank Ruhl Libre"/>
              </a:rPr>
              <a:t> מְדַבֵּר אֶת־הַדְּבָרִים הָאֵלֶּה בְּבֵית ה'</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C9C3B6"/>
                </a:solidFill>
                <a:latin typeface="Assistant"/>
                <a:cs typeface="Assistant"/>
                <a:ea typeface="Assistant"/>
              </a:rPr>
              <a:t>״וישמעו הכהנים והנביאים וכל העם את ירמיהו מדבר את הדברים האלה בבית 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ביאורי מילים</a:t>
            </a:r>
          </a:p>
        </p:txBody>
      </p:sp>
      <p:sp>
        <p:nvSpPr>
          <p:cNvPr id="5" name="TextBox 4"/>
          <p:cNvSpPr txBox="1"/>
          <p:nvPr/>
        </p:nvSpPr>
        <p:spPr>
          <a:xfrm>
            <a:off x="8145780" y="2120900"/>
            <a:ext cx="3139440" cy="406400"/>
          </a:xfrm>
          <a:prstGeom prst="rect">
            <a:avLst/>
          </a:prstGeom>
          <a:noFill/>
        </p:spPr>
        <p:txBody>
          <a:bodyPr wrap="square" lIns="0" rIns="0" tIns="0" bIns="0" anchor="t"/>
          <a:lstStyle/>
          <a:p>
            <a:pPr algn="r" rtl="1">
              <a:lnSpc>
                <a:spcPts val="3200"/>
              </a:lnSpc>
            </a:pPr>
            <a:r>
              <a:rPr sz="2300" b="0" i="0" lang="he-IL">
                <a:solidFill>
                  <a:srgbClr val="F5A524"/>
                </a:solidFill>
                <a:latin typeface="Secular One"/>
                <a:cs typeface="Secular One"/>
                <a:ea typeface="Secular One"/>
              </a:rPr>
              <a:t>נבלתו</a:t>
            </a:r>
          </a:p>
        </p:txBody>
      </p:sp>
      <p:sp>
        <p:nvSpPr>
          <p:cNvPr id="6" name="TextBox 5"/>
          <p:cNvSpPr txBox="1"/>
          <p:nvPr/>
        </p:nvSpPr>
        <p:spPr>
          <a:xfrm>
            <a:off x="8145780" y="2590800"/>
            <a:ext cx="3139440" cy="1244600"/>
          </a:xfrm>
          <a:prstGeom prst="rect">
            <a:avLst/>
          </a:prstGeom>
          <a:noFill/>
        </p:spPr>
        <p:txBody>
          <a:bodyPr wrap="square" lIns="0" rIns="0" tIns="0" bIns="0" anchor="t"/>
          <a:lstStyle/>
          <a:p>
            <a:pPr algn="r" rtl="1">
              <a:lnSpc>
                <a:spcPts val="2227"/>
              </a:lnSpc>
            </a:pPr>
            <a:r>
              <a:rPr sz="1650" b="0" i="0" lang="he-IL">
                <a:solidFill>
                  <a:srgbClr val="F2EFE8"/>
                </a:solidFill>
                <a:latin typeface="Assistant"/>
                <a:cs typeface="Assistant"/>
                <a:ea typeface="Assistant"/>
              </a:rPr>
              <a:t>גם גוף אדם המת יקרא נבלה.</a:t>
            </a:r>
          </a:p>
        </p:txBody>
      </p:sp>
      <p:sp>
        <p:nvSpPr>
          <p:cNvPr id="7" name="TextBox 6"/>
          <p:cNvSpPr txBox="1"/>
          <p:nvPr/>
        </p:nvSpPr>
        <p:spPr>
          <a:xfrm>
            <a:off x="4526280" y="2120900"/>
            <a:ext cx="3139440" cy="406400"/>
          </a:xfrm>
          <a:prstGeom prst="rect">
            <a:avLst/>
          </a:prstGeom>
          <a:noFill/>
        </p:spPr>
        <p:txBody>
          <a:bodyPr wrap="square" lIns="0" rIns="0" tIns="0" bIns="0" anchor="t"/>
          <a:lstStyle/>
          <a:p>
            <a:pPr algn="r" rtl="1">
              <a:lnSpc>
                <a:spcPts val="3200"/>
              </a:lnSpc>
            </a:pPr>
            <a:r>
              <a:rPr sz="2300" b="0" i="0" lang="he-IL">
                <a:solidFill>
                  <a:srgbClr val="F5A524"/>
                </a:solidFill>
                <a:latin typeface="Secular One"/>
                <a:cs typeface="Secular One"/>
                <a:ea typeface="Secular One"/>
              </a:rPr>
              <a:t>מילה מנחה</a:t>
            </a:r>
          </a:p>
        </p:txBody>
      </p:sp>
      <p:sp>
        <p:nvSpPr>
          <p:cNvPr id="8" name="TextBox 7"/>
          <p:cNvSpPr txBox="1"/>
          <p:nvPr/>
        </p:nvSpPr>
        <p:spPr>
          <a:xfrm>
            <a:off x="4526280" y="2590800"/>
            <a:ext cx="3139440" cy="1244600"/>
          </a:xfrm>
          <a:prstGeom prst="rect">
            <a:avLst/>
          </a:prstGeom>
          <a:noFill/>
        </p:spPr>
        <p:txBody>
          <a:bodyPr wrap="square" lIns="0" rIns="0" tIns="0" bIns="0" anchor="t"/>
          <a:lstStyle/>
          <a:p>
            <a:pPr algn="r" rtl="1">
              <a:lnSpc>
                <a:spcPts val="2227"/>
              </a:lnSpc>
            </a:pPr>
            <a:r>
              <a:rPr sz="1650" b="0" i="0" lang="he-IL">
                <a:solidFill>
                  <a:srgbClr val="F2EFE8"/>
                </a:solidFill>
                <a:latin typeface="Assistant"/>
                <a:cs typeface="Assistant"/>
                <a:ea typeface="Assistant"/>
              </a:rPr>
              <a:t>מילה/שורש החוזר/ת על עצמו/ ה במספר פסוקים או פרקים במספר חריג של פעמי או במספר סימלי של פעמי בקטע, או…</a:t>
            </a:r>
          </a:p>
        </p:txBody>
      </p:sp>
      <p:sp>
        <p:nvSpPr>
          <p:cNvPr id="9" name="TextBox 8"/>
          <p:cNvSpPr txBox="1"/>
          <p:nvPr/>
        </p:nvSpPr>
        <p:spPr>
          <a:xfrm>
            <a:off x="906780" y="2120900"/>
            <a:ext cx="3139440" cy="406400"/>
          </a:xfrm>
          <a:prstGeom prst="rect">
            <a:avLst/>
          </a:prstGeom>
          <a:noFill/>
        </p:spPr>
        <p:txBody>
          <a:bodyPr wrap="square" lIns="0" rIns="0" tIns="0" bIns="0" anchor="t"/>
          <a:lstStyle/>
          <a:p>
            <a:pPr algn="r" rtl="1">
              <a:lnSpc>
                <a:spcPts val="3200"/>
              </a:lnSpc>
            </a:pPr>
            <a:r>
              <a:rPr sz="2300" b="0" i="0" lang="he-IL">
                <a:solidFill>
                  <a:srgbClr val="F5A524"/>
                </a:solidFill>
                <a:latin typeface="Secular One"/>
                <a:cs typeface="Secular One"/>
                <a:ea typeface="Secular One"/>
              </a:rPr>
              <a:t>נבואה</a:t>
            </a:r>
          </a:p>
        </p:txBody>
      </p:sp>
      <p:sp>
        <p:nvSpPr>
          <p:cNvPr id="10" name="TextBox 9"/>
          <p:cNvSpPr txBox="1"/>
          <p:nvPr/>
        </p:nvSpPr>
        <p:spPr>
          <a:xfrm>
            <a:off x="906780" y="2590800"/>
            <a:ext cx="3139440" cy="1244600"/>
          </a:xfrm>
          <a:prstGeom prst="rect">
            <a:avLst/>
          </a:prstGeom>
          <a:noFill/>
        </p:spPr>
        <p:txBody>
          <a:bodyPr wrap="square" lIns="0" rIns="0" tIns="0" bIns="0" anchor="t"/>
          <a:lstStyle/>
          <a:p>
            <a:pPr algn="r" rtl="1">
              <a:lnSpc>
                <a:spcPts val="2227"/>
              </a:lnSpc>
            </a:pPr>
            <a:r>
              <a:rPr sz="1650" b="0" i="0" lang="he-IL">
                <a:solidFill>
                  <a:srgbClr val="F2EFE8"/>
                </a:solidFill>
                <a:latin typeface="Assistant"/>
                <a:cs typeface="Assistant"/>
                <a:ea typeface="Assistant"/>
              </a:rPr>
              <a:t>דברי נביא.</a:t>
            </a:r>
          </a:p>
        </p:txBody>
      </p:sp>
      <p:sp>
        <p:nvSpPr>
          <p:cNvPr id="11" name="TextBox 10"/>
          <p:cNvSpPr txBox="1"/>
          <p:nvPr/>
        </p:nvSpPr>
        <p:spPr>
          <a:xfrm>
            <a:off x="8145780" y="4406900"/>
            <a:ext cx="3139440" cy="406400"/>
          </a:xfrm>
          <a:prstGeom prst="rect">
            <a:avLst/>
          </a:prstGeom>
          <a:noFill/>
        </p:spPr>
        <p:txBody>
          <a:bodyPr wrap="square" lIns="0" rIns="0" tIns="0" bIns="0" anchor="t"/>
          <a:lstStyle/>
          <a:p>
            <a:pPr algn="r" rtl="1">
              <a:lnSpc>
                <a:spcPts val="3200"/>
              </a:lnSpc>
            </a:pPr>
            <a:r>
              <a:rPr sz="2300" b="0" i="0" lang="he-IL">
                <a:solidFill>
                  <a:srgbClr val="F5A524"/>
                </a:solidFill>
                <a:latin typeface="Secular One"/>
                <a:cs typeface="Secular One"/>
                <a:ea typeface="Secular One"/>
              </a:rPr>
              <a:t>פולחן</a:t>
            </a:r>
          </a:p>
        </p:txBody>
      </p:sp>
      <p:sp>
        <p:nvSpPr>
          <p:cNvPr id="12" name="TextBox 11"/>
          <p:cNvSpPr txBox="1"/>
          <p:nvPr/>
        </p:nvSpPr>
        <p:spPr>
          <a:xfrm>
            <a:off x="8145780" y="4876800"/>
            <a:ext cx="3139440" cy="1244600"/>
          </a:xfrm>
          <a:prstGeom prst="rect">
            <a:avLst/>
          </a:prstGeom>
          <a:noFill/>
        </p:spPr>
        <p:txBody>
          <a:bodyPr wrap="square" lIns="0" rIns="0" tIns="0" bIns="0" anchor="t"/>
          <a:lstStyle/>
          <a:p>
            <a:pPr algn="r" rtl="1">
              <a:lnSpc>
                <a:spcPts val="2227"/>
              </a:lnSpc>
            </a:pPr>
            <a:r>
              <a:rPr sz="1650" b="0" i="0" lang="he-IL">
                <a:solidFill>
                  <a:srgbClr val="F2EFE8"/>
                </a:solidFill>
                <a:latin typeface="Assistant"/>
                <a:cs typeface="Assistant"/>
                <a:ea typeface="Assistant"/>
              </a:rPr>
              <a:t>עבודה לאלוהות באמצעות קורבנות, תפילות וצומות במקדש או מחוצה לו.</a:t>
            </a:r>
          </a:p>
        </p:txBody>
      </p:sp>
      <p:sp>
        <p:nvSpPr>
          <p:cNvPr id="13" name="TextBox 12"/>
          <p:cNvSpPr txBox="1"/>
          <p:nvPr/>
        </p:nvSpPr>
        <p:spPr>
          <a:xfrm>
            <a:off x="4526280" y="4406900"/>
            <a:ext cx="3139440" cy="406400"/>
          </a:xfrm>
          <a:prstGeom prst="rect">
            <a:avLst/>
          </a:prstGeom>
          <a:noFill/>
        </p:spPr>
        <p:txBody>
          <a:bodyPr wrap="square" lIns="0" rIns="0" tIns="0" bIns="0" anchor="t"/>
          <a:lstStyle/>
          <a:p>
            <a:pPr algn="r" rtl="1">
              <a:lnSpc>
                <a:spcPts val="3200"/>
              </a:lnSpc>
            </a:pPr>
            <a:r>
              <a:rPr sz="2300" b="0" i="0" lang="he-IL">
                <a:solidFill>
                  <a:srgbClr val="F5A524"/>
                </a:solidFill>
                <a:latin typeface="Secular One"/>
                <a:cs typeface="Secular One"/>
                <a:ea typeface="Secular One"/>
              </a:rPr>
              <a:t>תורת הגמול</a:t>
            </a:r>
          </a:p>
        </p:txBody>
      </p:sp>
      <p:sp>
        <p:nvSpPr>
          <p:cNvPr id="14" name="TextBox 13"/>
          <p:cNvSpPr txBox="1"/>
          <p:nvPr/>
        </p:nvSpPr>
        <p:spPr>
          <a:xfrm>
            <a:off x="4526280" y="4876800"/>
            <a:ext cx="3139440" cy="1244600"/>
          </a:xfrm>
          <a:prstGeom prst="rect">
            <a:avLst/>
          </a:prstGeom>
          <a:noFill/>
        </p:spPr>
        <p:txBody>
          <a:bodyPr wrap="square" lIns="0" rIns="0" tIns="0" bIns="0" anchor="t"/>
          <a:lstStyle/>
          <a:p>
            <a:pPr algn="r" rtl="1">
              <a:lnSpc>
                <a:spcPts val="2227"/>
              </a:lnSpc>
            </a:pPr>
            <a:r>
              <a:rPr sz="1650" b="0" i="0" lang="he-IL">
                <a:solidFill>
                  <a:srgbClr val="F2EFE8"/>
                </a:solidFill>
                <a:latin typeface="Assistant"/>
                <a:cs typeface="Assistant"/>
                <a:ea typeface="Assistant"/>
              </a:rPr>
              <a:t>הגמול, או שכר ועונש, היא נושא מרכזי במקרא, שמטרתו לחנך ליראת ה'.</a:t>
            </a:r>
          </a:p>
        </p:txBody>
      </p:sp>
      <p:sp>
        <p:nvSpPr>
          <p:cNvPr id="15" name="TextBox 14"/>
          <p:cNvSpPr txBox="1"/>
          <p:nvPr/>
        </p:nvSpPr>
        <p:spPr>
          <a:xfrm>
            <a:off x="906780" y="4406900"/>
            <a:ext cx="3139440" cy="406400"/>
          </a:xfrm>
          <a:prstGeom prst="rect">
            <a:avLst/>
          </a:prstGeom>
          <a:noFill/>
        </p:spPr>
        <p:txBody>
          <a:bodyPr wrap="square" lIns="0" rIns="0" tIns="0" bIns="0" anchor="t"/>
          <a:lstStyle/>
          <a:p>
            <a:pPr algn="r" rtl="1">
              <a:lnSpc>
                <a:spcPts val="3200"/>
              </a:lnSpc>
            </a:pPr>
            <a:r>
              <a:rPr sz="2300" b="0" i="0" lang="he-IL">
                <a:solidFill>
                  <a:srgbClr val="F5A524"/>
                </a:solidFill>
                <a:latin typeface="Secular One"/>
                <a:cs typeface="Secular One"/>
                <a:ea typeface="Secular One"/>
              </a:rPr>
              <a:t>מידה כנגד מידה</a:t>
            </a:r>
          </a:p>
        </p:txBody>
      </p:sp>
      <p:sp>
        <p:nvSpPr>
          <p:cNvPr id="16" name="TextBox 15"/>
          <p:cNvSpPr txBox="1"/>
          <p:nvPr/>
        </p:nvSpPr>
        <p:spPr>
          <a:xfrm>
            <a:off x="906780" y="4876800"/>
            <a:ext cx="3139440" cy="1244600"/>
          </a:xfrm>
          <a:prstGeom prst="rect">
            <a:avLst/>
          </a:prstGeom>
          <a:noFill/>
        </p:spPr>
        <p:txBody>
          <a:bodyPr wrap="square" lIns="0" rIns="0" tIns="0" bIns="0" anchor="t"/>
          <a:lstStyle/>
          <a:p>
            <a:pPr algn="r" rtl="1">
              <a:lnSpc>
                <a:spcPts val="2227"/>
              </a:lnSpc>
            </a:pPr>
            <a:r>
              <a:rPr sz="1650" b="0" i="0" lang="he-IL">
                <a:solidFill>
                  <a:srgbClr val="F2EFE8"/>
                </a:solidFill>
                <a:latin typeface="Assistant"/>
                <a:cs typeface="Assistant"/>
                <a:ea typeface="Assistant"/>
              </a:rPr>
              <a:t>עיקרון של ענישה שניתן בהתאמה לחטא.</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רש"י</a:t>
            </a:r>
          </a:p>
        </p:txBody>
      </p:sp>
      <p:sp>
        <p:nvSpPr>
          <p:cNvPr id="5" name="TextBox 4"/>
          <p:cNvSpPr txBox="1"/>
          <p:nvPr/>
        </p:nvSpPr>
        <p:spPr>
          <a:xfrm>
            <a:off x="1060958" y="2612429"/>
            <a:ext cx="9993884" cy="304800"/>
          </a:xfrm>
          <a:prstGeom prst="rect">
            <a:avLst/>
          </a:prstGeom>
          <a:noFill/>
        </p:spPr>
        <p:txBody>
          <a:bodyPr wrap="square" lIns="0" rIns="0" tIns="0" bIns="0" anchor="t"/>
          <a:lstStyle/>
          <a:p>
            <a:pPr algn="r" rtl="1">
              <a:lnSpc>
                <a:spcPts val="2400"/>
              </a:lnSpc>
            </a:pPr>
            <a:r>
              <a:rPr sz="1700" b="0" i="0" lang="he-IL">
                <a:solidFill>
                  <a:srgbClr val="F5A524"/>
                </a:solidFill>
                <a:latin typeface="Secular One"/>
                <a:cs typeface="Secular One"/>
                <a:ea typeface="Secular One"/>
              </a:rPr>
              <a:t>רש"י על ירמיה כ"ו, א'</a:t>
            </a:r>
          </a:p>
        </p:txBody>
      </p:sp>
      <p:sp>
        <p:nvSpPr>
          <p:cNvPr id="6" name="TextBox 5"/>
          <p:cNvSpPr txBox="1"/>
          <p:nvPr/>
        </p:nvSpPr>
        <p:spPr>
          <a:xfrm>
            <a:off x="1060958" y="3044229"/>
            <a:ext cx="9993884" cy="1137840"/>
          </a:xfrm>
          <a:prstGeom prst="rect">
            <a:avLst/>
          </a:prstGeom>
          <a:noFill/>
        </p:spPr>
        <p:txBody>
          <a:bodyPr wrap="square" lIns="0" rIns="0" tIns="0" bIns="0" anchor="t"/>
          <a:lstStyle/>
          <a:p>
            <a:pPr algn="r" rtl="1">
              <a:lnSpc>
                <a:spcPts val="4480"/>
              </a:lnSpc>
            </a:pPr>
            <a:r>
              <a:rPr sz="2800" b="1" i="0" lang="he-IL">
                <a:solidFill>
                  <a:srgbClr val="F5A524"/>
                </a:solidFill>
                <a:latin typeface="Noto Serif Hebrew"/>
                <a:cs typeface="Noto Serif Hebrew"/>
                <a:ea typeface="Noto Serif Hebrew"/>
              </a:rPr>
              <a:t>בְּרֵאשִׁית מַמְלְכוּת</a:t>
            </a:r>
            <a:r>
              <a:rPr sz="2800" b="0" i="0" lang="he-IL">
                <a:solidFill>
                  <a:srgbClr val="FFFFFF"/>
                </a:solidFill>
                <a:latin typeface="Noto Serif Hebrew"/>
                <a:cs typeface="Noto Serif Hebrew"/>
                <a:ea typeface="Noto Serif Hebrew"/>
              </a:rPr>
              <a:t>. פָּרָשָׁה זוֹ תַּחְתּוֹנָה קָדְמָה לָעֶלְיוֹנָה אַרְבַּע שָׁנִים (ירמיה כה:א):</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0D1117"/>
                </a:solidFill>
                <a:latin typeface="Assistant"/>
                <a:cs typeface="Assistant"/>
                <a:ea typeface="Assistant"/>
              </a:rPr>
              <a:t>מה מסביר רש"י על «בְּרֵאשִׁית מַמְלְכוּת»?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רד"ק</a:t>
            </a:r>
          </a:p>
        </p:txBody>
      </p:sp>
      <p:sp>
        <p:nvSpPr>
          <p:cNvPr id="5" name="TextBox 4"/>
          <p:cNvSpPr txBox="1"/>
          <p:nvPr/>
        </p:nvSpPr>
        <p:spPr>
          <a:xfrm>
            <a:off x="1060958" y="2327969"/>
            <a:ext cx="9993884" cy="304800"/>
          </a:xfrm>
          <a:prstGeom prst="rect">
            <a:avLst/>
          </a:prstGeom>
          <a:noFill/>
        </p:spPr>
        <p:txBody>
          <a:bodyPr wrap="square" lIns="0" rIns="0" tIns="0" bIns="0" anchor="t"/>
          <a:lstStyle/>
          <a:p>
            <a:pPr algn="r" rtl="1">
              <a:lnSpc>
                <a:spcPts val="2400"/>
              </a:lnSpc>
            </a:pPr>
            <a:r>
              <a:rPr sz="1700" b="0" i="0" lang="he-IL">
                <a:solidFill>
                  <a:srgbClr val="F5A524"/>
                </a:solidFill>
                <a:latin typeface="Secular One"/>
                <a:cs typeface="Secular One"/>
                <a:ea typeface="Secular One"/>
              </a:rPr>
              <a:t>רד"ק על ירמיה כ"ו, י'</a:t>
            </a:r>
          </a:p>
        </p:txBody>
      </p:sp>
      <p:sp>
        <p:nvSpPr>
          <p:cNvPr id="6" name="TextBox 5"/>
          <p:cNvSpPr txBox="1"/>
          <p:nvPr/>
        </p:nvSpPr>
        <p:spPr>
          <a:xfrm>
            <a:off x="1060958" y="2759769"/>
            <a:ext cx="9993884" cy="1706760"/>
          </a:xfrm>
          <a:prstGeom prst="rect">
            <a:avLst/>
          </a:prstGeom>
          <a:noFill/>
        </p:spPr>
        <p:txBody>
          <a:bodyPr wrap="square" lIns="0" rIns="0" tIns="0" bIns="0" anchor="t"/>
          <a:lstStyle/>
          <a:p>
            <a:pPr algn="r" rtl="1">
              <a:lnSpc>
                <a:spcPts val="4480"/>
              </a:lnSpc>
            </a:pPr>
            <a:r>
              <a:rPr sz="2800" b="1" i="0" lang="he-IL">
                <a:solidFill>
                  <a:srgbClr val="F5A524"/>
                </a:solidFill>
                <a:latin typeface="Noto Serif Hebrew"/>
                <a:cs typeface="Noto Serif Hebrew"/>
                <a:ea typeface="Noto Serif Hebrew"/>
              </a:rPr>
              <a:t>בפתח שער ה' החדש</a:t>
            </a:r>
            <a:r>
              <a:rPr sz="2800" b="0" i="0" lang="he-IL">
                <a:solidFill>
                  <a:srgbClr val="FFFFFF"/>
                </a:solidFill>
                <a:latin typeface="Noto Serif Hebrew"/>
                <a:cs typeface="Noto Serif Hebrew"/>
                <a:ea typeface="Noto Serif Hebrew"/>
              </a:rPr>
              <a:t>. הוא שער המזרחית כמו שת"י במעלנא דתרעא בית מקדשא דה' מדינחאה ופירשו רז"ל כי נקרא החדש כי שם חדשו סופרים את ההלכה ושבעה שמות נקראו לו ויתכן לפרש ...</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0D1117"/>
                </a:solidFill>
                <a:latin typeface="Assistant"/>
                <a:cs typeface="Assistant"/>
                <a:ea typeface="Assistant"/>
              </a:rPr>
              <a:t>מה מוסיף פירושו של רד"ק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שאלה 1</a:t>
            </a:r>
          </a:p>
        </p:txBody>
      </p:sp>
      <p:sp>
        <p:nvSpPr>
          <p:cNvPr id="5" name="TextBox 4"/>
          <p:cNvSpPr txBox="1"/>
          <p:nvPr/>
        </p:nvSpPr>
        <p:spPr>
          <a:xfrm>
            <a:off x="863600" y="1905000"/>
            <a:ext cx="10464800" cy="3556000"/>
          </a:xfrm>
          <a:prstGeom prst="rect">
            <a:avLst/>
          </a:prstGeom>
          <a:noFill/>
        </p:spPr>
        <p:txBody>
          <a:bodyPr wrap="square" lIns="0" rIns="0" tIns="0" bIns="0" anchor="ctr"/>
          <a:lstStyle/>
          <a:p>
            <a:pPr algn="r" rtl="1">
              <a:lnSpc>
                <a:spcPts val="4620"/>
              </a:lnSpc>
            </a:pPr>
            <a:r>
              <a:rPr sz="3300" b="0" i="0" lang="he-IL">
                <a:solidFill>
                  <a:srgbClr val="F2EFE8"/>
                </a:solidFill>
                <a:latin typeface="Secular One"/>
                <a:cs typeface="Secular One"/>
                <a:ea typeface="Secular One"/>
              </a:rPr>
              <a:t>קראו פסוקים א׳–ט׳ («הנבואה»).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5A524"/>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שאלה 2</a:t>
            </a:r>
          </a:p>
        </p:txBody>
      </p:sp>
      <p:sp>
        <p:nvSpPr>
          <p:cNvPr id="5" name="TextBox 4"/>
          <p:cNvSpPr txBox="1"/>
          <p:nvPr/>
        </p:nvSpPr>
        <p:spPr>
          <a:xfrm>
            <a:off x="863600" y="1905000"/>
            <a:ext cx="10464800" cy="3556000"/>
          </a:xfrm>
          <a:prstGeom prst="rect">
            <a:avLst/>
          </a:prstGeom>
          <a:noFill/>
        </p:spPr>
        <p:txBody>
          <a:bodyPr wrap="square" lIns="0" rIns="0" tIns="0" bIns="0" anchor="ctr"/>
          <a:lstStyle/>
          <a:p>
            <a:pPr algn="r" rtl="1">
              <a:lnSpc>
                <a:spcPts val="4620"/>
              </a:lnSpc>
            </a:pPr>
            <a:r>
              <a:rPr sz="3300" b="0" i="0" lang="he-IL">
                <a:solidFill>
                  <a:srgbClr val="F2EFE8"/>
                </a:solidFill>
                <a:latin typeface="Secular One"/>
                <a:cs typeface="Secular One"/>
                <a:ea typeface="Secular One"/>
              </a:rPr>
              <a:t>קראו פסוקים י׳–י״ט («המשפט»).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5A524"/>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שאלה 3</a:t>
            </a:r>
          </a:p>
        </p:txBody>
      </p:sp>
      <p:sp>
        <p:nvSpPr>
          <p:cNvPr id="5" name="TextBox 4"/>
          <p:cNvSpPr txBox="1"/>
          <p:nvPr/>
        </p:nvSpPr>
        <p:spPr>
          <a:xfrm>
            <a:off x="863600" y="1905000"/>
            <a:ext cx="10464800" cy="3556000"/>
          </a:xfrm>
          <a:prstGeom prst="rect">
            <a:avLst/>
          </a:prstGeom>
          <a:noFill/>
        </p:spPr>
        <p:txBody>
          <a:bodyPr wrap="square" lIns="0" rIns="0" tIns="0" bIns="0" anchor="ctr"/>
          <a:lstStyle/>
          <a:p>
            <a:pPr algn="r" rtl="1">
              <a:lnSpc>
                <a:spcPts val="4620"/>
              </a:lnSpc>
            </a:pPr>
            <a:r>
              <a:rPr sz="3300" b="0" i="0" lang="he-IL">
                <a:solidFill>
                  <a:srgbClr val="F2EFE8"/>
                </a:solidFill>
                <a:latin typeface="Secular One"/>
                <a:cs typeface="Secular One"/>
                <a:ea typeface="Secular One"/>
              </a:rPr>
              <a:t>קראו פסוקים כ׳–כ״ד («אוריהו»).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5A524"/>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מה דעתכם?</a:t>
            </a:r>
          </a:p>
        </p:txBody>
      </p:sp>
      <p:sp>
        <p:nvSpPr>
          <p:cNvPr id="5" name="TextBox 4"/>
          <p:cNvSpPr txBox="1"/>
          <p:nvPr/>
        </p:nvSpPr>
        <p:spPr>
          <a:xfrm>
            <a:off x="4926203" y="2032000"/>
            <a:ext cx="6200394" cy="1524000"/>
          </a:xfrm>
          <a:prstGeom prst="rect">
            <a:avLst/>
          </a:prstGeom>
          <a:noFill/>
        </p:spPr>
        <p:txBody>
          <a:bodyPr wrap="square" lIns="0" rIns="0" tIns="0" bIns="0" anchor="ctr"/>
          <a:lstStyle/>
          <a:p>
            <a:pPr algn="r" rtl="1">
              <a:lnSpc>
                <a:spcPts val="3105"/>
              </a:lnSpc>
            </a:pPr>
            <a:r>
              <a:rPr sz="2300" b="0" i="0" lang="he-IL">
                <a:solidFill>
                  <a:srgbClr val="F2EFE8"/>
                </a:solidFill>
                <a:latin typeface="Assistant"/>
                <a:cs typeface="Assistant"/>
                <a:ea typeface="Assistant"/>
              </a:rPr>
              <a:t>לדעתך, מהי הסיבה לתגובה של העם, כפי שמלבי"ם מתאר אותה בפירושו?</a:t>
            </a:r>
          </a:p>
        </p:txBody>
      </p:sp>
      <p:sp>
        <p:nvSpPr>
          <p:cNvPr id="6" name="TextBox 5"/>
          <p:cNvSpPr txBox="1"/>
          <p:nvPr/>
        </p:nvSpPr>
        <p:spPr>
          <a:xfrm>
            <a:off x="4926203" y="4064000"/>
            <a:ext cx="6200394" cy="1524000"/>
          </a:xfrm>
          <a:prstGeom prst="rect">
            <a:avLst/>
          </a:prstGeom>
          <a:noFill/>
        </p:spPr>
        <p:txBody>
          <a:bodyPr wrap="square" lIns="0" rIns="0" tIns="0" bIns="0" anchor="ctr"/>
          <a:lstStyle/>
          <a:p>
            <a:pPr algn="r" rtl="1">
              <a:lnSpc>
                <a:spcPts val="3105"/>
              </a:lnSpc>
            </a:pPr>
            <a:r>
              <a:rPr sz="2300" b="0" i="0" lang="he-IL">
                <a:solidFill>
                  <a:srgbClr val="F2EFE8"/>
                </a:solidFill>
                <a:latin typeface="Assistant"/>
                <a:cs typeface="Assistant"/>
                <a:ea typeface="Assistant"/>
              </a:rPr>
              <a:t>לדעתך, מה בדברי ירמיהו שכנע את השרים שהוא נביא אמת?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מפת מושגים</a:t>
            </a:r>
          </a:p>
        </p:txBody>
      </p:sp>
      <p:sp>
        <p:nvSpPr>
          <p:cNvPr id="5" name="TextBox 4"/>
          <p:cNvSpPr txBox="1"/>
          <p:nvPr/>
        </p:nvSpPr>
        <p:spPr>
          <a:xfrm>
            <a:off x="4853305" y="3619500"/>
            <a:ext cx="2485390" cy="952500"/>
          </a:xfrm>
          <a:prstGeom prst="rect">
            <a:avLst/>
          </a:prstGeom>
          <a:noFill/>
        </p:spPr>
        <p:txBody>
          <a:bodyPr wrap="square" lIns="0" rIns="0" tIns="0" bIns="0" anchor="ctr"/>
          <a:lstStyle/>
          <a:p>
            <a:pPr algn="ctr" rtl="1">
              <a:lnSpc>
                <a:spcPts val="3105"/>
              </a:lnSpc>
            </a:pPr>
            <a:r>
              <a:rPr sz="2700" b="0" i="0" lang="he-IL">
                <a:solidFill>
                  <a:srgbClr val="0D1117"/>
                </a:solidFill>
                <a:latin typeface="Secular One"/>
                <a:cs typeface="Secular One"/>
                <a:ea typeface="Secular One"/>
              </a:rPr>
              <a:t>משפט ירמיהו</a:t>
            </a:r>
          </a:p>
        </p:txBody>
      </p:sp>
      <p:sp>
        <p:nvSpPr>
          <p:cNvPr id="6" name="TextBox 5"/>
          <p:cNvSpPr txBox="1"/>
          <p:nvPr/>
        </p:nvSpPr>
        <p:spPr>
          <a:xfrm>
            <a:off x="8003794" y="2032000"/>
            <a:ext cx="3296412" cy="1016000"/>
          </a:xfrm>
          <a:prstGeom prst="rect">
            <a:avLst/>
          </a:prstGeom>
          <a:noFill/>
        </p:spPr>
        <p:txBody>
          <a:bodyPr wrap="square" lIns="0" rIns="0" tIns="0" bIns="0" anchor="ctr"/>
          <a:lstStyle/>
          <a:p>
            <a:pPr algn="r" rtl="1">
              <a:lnSpc>
                <a:spcPts val="2014"/>
              </a:lnSpc>
            </a:pPr>
            <a:r>
              <a:rPr sz="1550" b="0" i="0" lang="he-IL">
                <a:solidFill>
                  <a:srgbClr val="F2EFE8"/>
                </a:solidFill>
                <a:latin typeface="Assistant"/>
                <a:cs typeface="Assistant"/>
                <a:ea typeface="Assistant"/>
              </a:rPr>
              <a:t>הנבואה</a:t>
            </a:r>
          </a:p>
        </p:txBody>
      </p:sp>
      <p:sp>
        <p:nvSpPr>
          <p:cNvPr id="7" name="TextBox 6"/>
          <p:cNvSpPr txBox="1"/>
          <p:nvPr/>
        </p:nvSpPr>
        <p:spPr>
          <a:xfrm>
            <a:off x="891794" y="2032000"/>
            <a:ext cx="3296412" cy="1016000"/>
          </a:xfrm>
          <a:prstGeom prst="rect">
            <a:avLst/>
          </a:prstGeom>
          <a:noFill/>
        </p:spPr>
        <p:txBody>
          <a:bodyPr wrap="square" lIns="0" rIns="0" tIns="0" bIns="0" anchor="ctr"/>
          <a:lstStyle/>
          <a:p>
            <a:pPr algn="r" rtl="1">
              <a:lnSpc>
                <a:spcPts val="2014"/>
              </a:lnSpc>
            </a:pPr>
            <a:r>
              <a:rPr sz="1550" b="0" i="0" lang="he-IL">
                <a:solidFill>
                  <a:srgbClr val="F2EFE8"/>
                </a:solidFill>
                <a:latin typeface="Assistant"/>
                <a:cs typeface="Assistant"/>
                <a:ea typeface="Assistant"/>
              </a:rPr>
              <a:t>המשפט</a:t>
            </a:r>
          </a:p>
        </p:txBody>
      </p:sp>
      <p:sp>
        <p:nvSpPr>
          <p:cNvPr id="8" name="TextBox 7"/>
          <p:cNvSpPr txBox="1"/>
          <p:nvPr/>
        </p:nvSpPr>
        <p:spPr>
          <a:xfrm>
            <a:off x="8003794" y="3683000"/>
            <a:ext cx="3296412" cy="1016000"/>
          </a:xfrm>
          <a:prstGeom prst="rect">
            <a:avLst/>
          </a:prstGeom>
          <a:noFill/>
        </p:spPr>
        <p:txBody>
          <a:bodyPr wrap="square" lIns="0" rIns="0" tIns="0" bIns="0" anchor="ctr"/>
          <a:lstStyle/>
          <a:p>
            <a:pPr algn="r" rtl="1">
              <a:lnSpc>
                <a:spcPts val="2014"/>
              </a:lnSpc>
            </a:pPr>
            <a:r>
              <a:rPr sz="1550" b="0" i="0" lang="he-IL">
                <a:solidFill>
                  <a:srgbClr val="F2EFE8"/>
                </a:solidFill>
                <a:latin typeface="Assistant"/>
                <a:cs typeface="Assistant"/>
                <a:ea typeface="Assistant"/>
              </a:rPr>
              <a:t>אוריהו</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שאלה בסגנון בגרות</a:t>
            </a:r>
          </a:p>
        </p:txBody>
      </p:sp>
      <p:sp>
        <p:nvSpPr>
          <p:cNvPr id="5" name="TextBox 4"/>
          <p:cNvSpPr txBox="1"/>
          <p:nvPr/>
        </p:nvSpPr>
        <p:spPr>
          <a:xfrm>
            <a:off x="929005" y="2095500"/>
            <a:ext cx="10333990" cy="4000500"/>
          </a:xfrm>
          <a:prstGeom prst="rect">
            <a:avLst/>
          </a:prstGeom>
          <a:noFill/>
        </p:spPr>
        <p:txBody>
          <a:bodyPr wrap="square" lIns="0" rIns="0" tIns="0" bIns="0" anchor="t"/>
          <a:lstStyle/>
          <a:p>
            <a:pPr algn="r" rtl="1">
              <a:lnSpc>
                <a:spcPts val="2321"/>
              </a:lnSpc>
            </a:pPr>
            <a:r>
              <a:rPr sz="1550" b="0" i="0" lang="he-IL">
                <a:solidFill>
                  <a:srgbClr val="F2EFE8"/>
                </a:solidFill>
                <a:latin typeface="Assistant"/>
                <a:cs typeface="Assistant"/>
                <a:ea typeface="Assistant"/>
              </a:rPr>
              <a:t>(חורף תשפ"ה (שאלון 1261))</a:t>
            </a:r>
          </a:p>
          <a:p>
            <a:pPr algn="r" rtl="1">
              <a:lnSpc>
                <a:spcPts val="2321"/>
              </a:lnSpc>
            </a:pPr>
            <a:r>
              <a:rPr sz="1550" b="0" i="0" lang="he-IL">
                <a:solidFill>
                  <a:srgbClr val="F2EFE8"/>
                </a:solidFill>
                <a:latin typeface="Assistant"/>
                <a:cs typeface="Assistant"/>
                <a:ea typeface="Assistant"/>
              </a:rPr>
              <a:t>נביא ונבואה</a:t>
            </a:r>
          </a:p>
          <a:p>
            <a:pPr algn="r" rtl="1">
              <a:lnSpc>
                <a:spcPts val="2321"/>
              </a:lnSpc>
            </a:pPr>
            <a:r>
              <a:rPr sz="1550" b="0" i="0" lang="he-IL">
                <a:solidFill>
                  <a:srgbClr val="F2EFE8"/>
                </a:solidFill>
                <a:latin typeface="Assistant"/>
                <a:cs typeface="Assistant"/>
                <a:ea typeface="Assistant"/>
              </a:rPr>
              <a:t>7. קראו ירמיה, פרק כ"ו.</a:t>
            </a:r>
          </a:p>
          <a:p>
            <a:pPr algn="r" rtl="1">
              <a:lnSpc>
                <a:spcPts val="2321"/>
              </a:lnSpc>
            </a:pPr>
            <a:r>
              <a:rPr sz="1550" b="0" i="0" lang="he-IL">
                <a:solidFill>
                  <a:srgbClr val="F2EFE8"/>
                </a:solidFill>
                <a:latin typeface="Assistant"/>
                <a:cs typeface="Assistant"/>
                <a:ea typeface="Assistant"/>
              </a:rPr>
              <a:t>ענו על סעיף א – חובה.</a:t>
            </a:r>
          </a:p>
          <a:p>
            <a:pPr algn="r" rtl="1">
              <a:lnSpc>
                <a:spcPts val="2321"/>
              </a:lnSpc>
            </a:pPr>
            <a:r>
              <a:rPr sz="1550" b="0" i="0" lang="he-IL">
                <a:solidFill>
                  <a:srgbClr val="F2EFE8"/>
                </a:solidFill>
                <a:latin typeface="Assistant"/>
                <a:cs typeface="Assistant"/>
                <a:ea typeface="Assistant"/>
              </a:rPr>
              <a:t>א. קראו פסוקים א'–י"א.</a:t>
            </a:r>
          </a:p>
          <a:p>
            <a:pPr algn="r" rtl="1">
              <a:lnSpc>
                <a:spcPts val="2321"/>
              </a:lnSpc>
            </a:pPr>
            <a:r>
              <a:rPr sz="1550" b="0" i="0" lang="he-IL">
                <a:solidFill>
                  <a:srgbClr val="F2EFE8"/>
                </a:solidFill>
                <a:latin typeface="Assistant"/>
                <a:cs typeface="Assistant"/>
                <a:ea typeface="Assistant"/>
              </a:rPr>
              <a:t>הסבירו את נבואת הזעם של ירמיהו, וכתבו מדוע לפי פסוקים ח'–ט' היא עוררה התנגדות. (8 נקודות)</a:t>
            </a:r>
          </a:p>
          <a:p>
            <a:pPr algn="r" rtl="1">
              <a:lnSpc>
                <a:spcPts val="2321"/>
              </a:lnSpc>
            </a:pPr>
            <a:r>
              <a:rPr sz="1550" b="0" i="0" lang="he-IL">
                <a:solidFill>
                  <a:srgbClr val="F2EFE8"/>
                </a:solidFill>
                <a:latin typeface="Assistant"/>
                <a:cs typeface="Assistant"/>
                <a:ea typeface="Assistant"/>
              </a:rPr>
              <a:t>ענו על אחד מן הסעיפים ב–ג.</a:t>
            </a:r>
          </a:p>
          <a:p>
            <a:pPr algn="r" rtl="1">
              <a:lnSpc>
                <a:spcPts val="2321"/>
              </a:lnSpc>
            </a:pPr>
            <a:r>
              <a:rPr sz="1550" b="0" i="0" lang="he-IL">
                <a:solidFill>
                  <a:srgbClr val="F2EFE8"/>
                </a:solidFill>
                <a:latin typeface="Assistant"/>
                <a:cs typeface="Assistant"/>
                <a:ea typeface="Assistant"/>
              </a:rPr>
              <a:t>ב. קראו פסוקים י"ב–ט"ו וגם את דבריו של י' הופמן שלפניכם המתארים את דמותו של ירמיהו.</a:t>
            </a:r>
          </a:p>
          <a:p>
            <a:pPr algn="r" rtl="1">
              <a:lnSpc>
                <a:spcPts val="2321"/>
              </a:lnSpc>
            </a:pPr>
            <a:r>
              <a:rPr sz="1550" b="0" i="0" lang="he-IL">
                <a:solidFill>
                  <a:srgbClr val="F2EFE8"/>
                </a:solidFill>
                <a:latin typeface="Assistant"/>
                <a:cs typeface="Assistant"/>
                <a:ea typeface="Assistant"/>
              </a:rPr>
              <a:t>"ירמיהו... אינו תוקפני כלפי מאשימיו, אינו מפגין ביטחון עצמי רב... אדרבא, הוא מתנצל, מנסה לרכך את חומרת דבריו, וכשהוא מאיים הרי זה בטון מאופק."</a:t>
            </a:r>
          </a:p>
          <a:p>
            <a:pPr algn="r" rtl="1">
              <a:lnSpc>
                <a:spcPts val="2321"/>
              </a:lnSpc>
            </a:pPr>
            <a:r>
              <a:rPr sz="1550" b="0" i="0" lang="he-IL">
                <a:solidFill>
                  <a:srgbClr val="F2EFE8"/>
                </a:solidFill>
                <a:latin typeface="Assistant"/>
                <a:cs typeface="Assistant"/>
                <a:ea typeface="Assistant"/>
              </a:rPr>
              <a:t>(י' הופמן, מקרא לישראל, ירמיהו כ"ו–נ"ב, עמ' 517)</a:t>
            </a:r>
          </a:p>
          <a:p>
            <a:pPr algn="r" rtl="1">
              <a:lnSpc>
                <a:spcPts val="2321"/>
              </a:lnSpc>
            </a:pPr>
            <a:r>
              <a:rPr sz="1550" b="0" i="0" lang="he-IL">
                <a:solidFill>
                  <a:srgbClr val="F2EFE8"/>
                </a:solidFill>
                <a:latin typeface="Assistant"/>
                <a:cs typeface="Assistant"/>
                <a:ea typeface="Assistant"/>
              </a:rPr>
              <a:t>הביאו ראיה אחת מדברי ירמיהו המחזקת את אחת מטענותיו של הופמן, וראיה אחת מדברי ירמיהו שסותרת את אחת מטענותיו של הופמן. הסבירו את דבריכם. (8 נקודות)</a:t>
            </a:r>
          </a:p>
          <a:p>
            <a:pPr algn="r" rtl="1">
              <a:lnSpc>
                <a:spcPts val="2321"/>
              </a:lnSpc>
            </a:pPr>
            <a:r>
              <a:rPr sz="1550" b="0" i="0" lang="he-IL">
                <a:solidFill>
                  <a:srgbClr val="F2EFE8"/>
                </a:solidFill>
                <a:latin typeface="Assistant"/>
                <a:cs typeface="Assistant"/>
                <a:ea typeface="Assistant"/>
              </a:rPr>
              <a:t>ג. קראו פסוקים ט"ז–כ"ד.</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תשובה לשאלה 1</a:t>
            </a:r>
          </a:p>
        </p:txBody>
      </p:sp>
      <p:sp>
        <p:nvSpPr>
          <p:cNvPr id="5" name="TextBox 4"/>
          <p:cNvSpPr txBox="1"/>
          <p:nvPr/>
        </p:nvSpPr>
        <p:spPr>
          <a:xfrm>
            <a:off x="863600" y="1968500"/>
            <a:ext cx="10464800" cy="825500"/>
          </a:xfrm>
          <a:prstGeom prst="rect">
            <a:avLst/>
          </a:prstGeom>
          <a:noFill/>
        </p:spPr>
        <p:txBody>
          <a:bodyPr wrap="square" lIns="0" rIns="0" tIns="0" bIns="0" anchor="t"/>
          <a:lstStyle/>
          <a:p>
            <a:pPr algn="r" rtl="1">
              <a:lnSpc>
                <a:spcPts val="2025"/>
              </a:lnSpc>
            </a:pPr>
            <a:r>
              <a:rPr sz="1500" b="0" i="0" lang="he-IL">
                <a:solidFill>
                  <a:srgbClr val="F5A524"/>
                </a:solidFill>
                <a:latin typeface="Assistant"/>
                <a:cs typeface="Assistant"/>
                <a:ea typeface="Assistant"/>
              </a:rPr>
              <a:t>קראו פסוקים א׳–ט׳ («הנבואה»). מה מתואר בקטע? הביאו ראיה מן הכתוב.</a:t>
            </a:r>
          </a:p>
        </p:txBody>
      </p:sp>
      <p:sp>
        <p:nvSpPr>
          <p:cNvPr id="6" name="TextBox 5"/>
          <p:cNvSpPr txBox="1"/>
          <p:nvPr/>
        </p:nvSpPr>
        <p:spPr>
          <a:xfrm>
            <a:off x="863600" y="3111500"/>
            <a:ext cx="10464800" cy="3111500"/>
          </a:xfrm>
          <a:prstGeom prst="rect">
            <a:avLst/>
          </a:prstGeom>
          <a:noFill/>
        </p:spPr>
        <p:txBody>
          <a:bodyPr wrap="square" lIns="0" rIns="0" tIns="0" bIns="0" anchor="t"/>
          <a:lstStyle/>
          <a:p>
            <a:pPr algn="r" rtl="1">
              <a:lnSpc>
                <a:spcPts val="2850"/>
              </a:lnSpc>
            </a:pPr>
            <a:r>
              <a:rPr sz="1900" b="0" i="0" lang="he-IL">
                <a:solidFill>
                  <a:srgbClr val="F2EFE8"/>
                </a:solidFill>
                <a:latin typeface="Assistant"/>
                <a:cs typeface="Assistant"/>
                <a:ea typeface="Assistant"/>
              </a:rPr>
              <a:t>הפרק מתרחש בראשית מלכות יהויקים, בשנת 609 עד 606 לפנהס. ירמיהו עומד בחצר בית ה׳ ומנבא לעם שיחזרו בתשובה, ואם לא ונתתי את הבית הזה כשלו ואת העיר הזאת אתן לקללה לכל גויי הארץ״.</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תשובה לשאלה 2</a:t>
            </a:r>
          </a:p>
        </p:txBody>
      </p:sp>
      <p:sp>
        <p:nvSpPr>
          <p:cNvPr id="5" name="TextBox 4"/>
          <p:cNvSpPr txBox="1"/>
          <p:nvPr/>
        </p:nvSpPr>
        <p:spPr>
          <a:xfrm>
            <a:off x="863600" y="1968500"/>
            <a:ext cx="10464800" cy="825500"/>
          </a:xfrm>
          <a:prstGeom prst="rect">
            <a:avLst/>
          </a:prstGeom>
          <a:noFill/>
        </p:spPr>
        <p:txBody>
          <a:bodyPr wrap="square" lIns="0" rIns="0" tIns="0" bIns="0" anchor="t"/>
          <a:lstStyle/>
          <a:p>
            <a:pPr algn="r" rtl="1">
              <a:lnSpc>
                <a:spcPts val="2025"/>
              </a:lnSpc>
            </a:pPr>
            <a:r>
              <a:rPr sz="1500" b="0" i="0" lang="he-IL">
                <a:solidFill>
                  <a:srgbClr val="F5A524"/>
                </a:solidFill>
                <a:latin typeface="Assistant"/>
                <a:cs typeface="Assistant"/>
                <a:ea typeface="Assistant"/>
              </a:rPr>
              <a:t>קראו פסוקים י׳–י״ט («המשפט»). מה מתואר בקטע? הביאו ראיה מן הכתוב.</a:t>
            </a:r>
          </a:p>
        </p:txBody>
      </p:sp>
      <p:sp>
        <p:nvSpPr>
          <p:cNvPr id="6" name="TextBox 5"/>
          <p:cNvSpPr txBox="1"/>
          <p:nvPr/>
        </p:nvSpPr>
        <p:spPr>
          <a:xfrm>
            <a:off x="863600" y="3111500"/>
            <a:ext cx="10464800" cy="3111500"/>
          </a:xfrm>
          <a:prstGeom prst="rect">
            <a:avLst/>
          </a:prstGeom>
          <a:noFill/>
        </p:spPr>
        <p:txBody>
          <a:bodyPr wrap="square" lIns="0" rIns="0" tIns="0" bIns="0" anchor="t"/>
          <a:lstStyle/>
          <a:p>
            <a:pPr algn="r" rtl="1">
              <a:lnSpc>
                <a:spcPts val="2850"/>
              </a:lnSpc>
            </a:pPr>
            <a:r>
              <a:rPr sz="1900" b="0" i="0" lang="he-IL">
                <a:solidFill>
                  <a:srgbClr val="F2EFE8"/>
                </a:solidFill>
                <a:latin typeface="Assistant"/>
                <a:cs typeface="Assistant"/>
                <a:ea typeface="Assistant"/>
              </a:rPr>
              <a:t>שרי יהודה שומעים ובאים מבית המלך לבית ה׳ ויושבים בשער החדש. הכוהנים והנביאים מאשימים את ירמיהו: ״משפט מות לאיש הזה כי נבא אל העיר הזאת״.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תשובה לשאלה 3</a:t>
            </a:r>
          </a:p>
        </p:txBody>
      </p:sp>
      <p:sp>
        <p:nvSpPr>
          <p:cNvPr id="5" name="TextBox 4"/>
          <p:cNvSpPr txBox="1"/>
          <p:nvPr/>
        </p:nvSpPr>
        <p:spPr>
          <a:xfrm>
            <a:off x="863600" y="1968500"/>
            <a:ext cx="10464800" cy="825500"/>
          </a:xfrm>
          <a:prstGeom prst="rect">
            <a:avLst/>
          </a:prstGeom>
          <a:noFill/>
        </p:spPr>
        <p:txBody>
          <a:bodyPr wrap="square" lIns="0" rIns="0" tIns="0" bIns="0" anchor="t"/>
          <a:lstStyle/>
          <a:p>
            <a:pPr algn="r" rtl="1">
              <a:lnSpc>
                <a:spcPts val="2025"/>
              </a:lnSpc>
            </a:pPr>
            <a:r>
              <a:rPr sz="1500" b="0" i="0" lang="he-IL">
                <a:solidFill>
                  <a:srgbClr val="F5A524"/>
                </a:solidFill>
                <a:latin typeface="Assistant"/>
                <a:cs typeface="Assistant"/>
                <a:ea typeface="Assistant"/>
              </a:rPr>
              <a:t>קראו פסוקים כ׳–כ״ד («אוריהו»). מה מתואר בקטע? הביאו ראיה מן הכתוב.</a:t>
            </a:r>
          </a:p>
        </p:txBody>
      </p:sp>
      <p:sp>
        <p:nvSpPr>
          <p:cNvPr id="6" name="TextBox 5"/>
          <p:cNvSpPr txBox="1"/>
          <p:nvPr/>
        </p:nvSpPr>
        <p:spPr>
          <a:xfrm>
            <a:off x="863600" y="3111500"/>
            <a:ext cx="10464800" cy="3111500"/>
          </a:xfrm>
          <a:prstGeom prst="rect">
            <a:avLst/>
          </a:prstGeom>
          <a:noFill/>
        </p:spPr>
        <p:txBody>
          <a:bodyPr wrap="square" lIns="0" rIns="0" tIns="0" bIns="0" anchor="t"/>
          <a:lstStyle/>
          <a:p>
            <a:pPr algn="r" rtl="1">
              <a:lnSpc>
                <a:spcPts val="2850"/>
              </a:lnSpc>
            </a:pPr>
            <a:r>
              <a:rPr sz="1900" b="0" i="0" lang="he-IL">
                <a:solidFill>
                  <a:srgbClr val="F2EFE8"/>
                </a:solidFill>
                <a:latin typeface="Assistant"/>
                <a:cs typeface="Assistant"/>
                <a:ea typeface="Assistant"/>
              </a:rPr>
              <a:t>התקדים ההפוך: אוריהו בן שמעיהו ניבא כמו ירמיהו, בא ליהויקים, ברח למצרים, והמלך שלח ״אלנתן בן עכבור״ והביא אותו משם. יהויקים הרג אותו בחרב.</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מחוון – שאלת הבגרות (1/2)</a:t>
            </a:r>
          </a:p>
        </p:txBody>
      </p:sp>
      <p:sp>
        <p:nvSpPr>
          <p:cNvPr id="5" name="TextBox 4"/>
          <p:cNvSpPr txBox="1"/>
          <p:nvPr/>
        </p:nvSpPr>
        <p:spPr>
          <a:xfrm>
            <a:off x="863600" y="2032000"/>
            <a:ext cx="10464800" cy="4127500"/>
          </a:xfrm>
          <a:prstGeom prst="rect">
            <a:avLst/>
          </a:prstGeom>
          <a:noFill/>
        </p:spPr>
        <p:txBody>
          <a:bodyPr wrap="square" lIns="0" rIns="0" tIns="0" bIns="0" anchor="t"/>
          <a:lstStyle/>
          <a:p>
            <a:pPr algn="r" rtl="1">
              <a:lnSpc>
                <a:spcPts val="2095"/>
              </a:lnSpc>
            </a:pPr>
            <a:r>
              <a:rPr sz="1400" b="0" i="0" lang="he-IL">
                <a:solidFill>
                  <a:srgbClr val="F2EFE8"/>
                </a:solidFill>
                <a:latin typeface="Assistant"/>
                <a:cs typeface="Assistant"/>
                <a:ea typeface="Assistant"/>
              </a:rPr>
              <a:t>שאלה 7</a:t>
            </a:r>
          </a:p>
          <a:p>
            <a:pPr algn="r" rtl="1">
              <a:lnSpc>
                <a:spcPts val="2095"/>
              </a:lnSpc>
            </a:pPr>
            <a:r>
              <a:rPr sz="1400" b="0" i="0" lang="he-IL">
                <a:solidFill>
                  <a:srgbClr val="F2EFE8"/>
                </a:solidFill>
                <a:latin typeface="Assistant"/>
                <a:cs typeface="Assistant"/>
                <a:ea typeface="Assistant"/>
              </a:rPr>
              <a:t>סעיף א'</a:t>
            </a:r>
          </a:p>
          <a:p>
            <a:pPr algn="r" rtl="1">
              <a:lnSpc>
                <a:spcPts val="2095"/>
              </a:lnSpc>
            </a:pPr>
            <a:r>
              <a:rPr sz="1400" b="0" i="0" lang="he-IL">
                <a:solidFill>
                  <a:srgbClr val="F2EFE8"/>
                </a:solidFill>
                <a:latin typeface="Assistant"/>
                <a:cs typeface="Assistant"/>
                <a:ea typeface="Assistant"/>
              </a:rPr>
              <a:t>נבואת הזעם של ירמיה, היא כנגד מעשיהם הרעים של העם. ירמיהו מזהיר את העם שאם הוא לא ישנה את דרכיו וינהג על פי רצון ה', ה' יעניש אותם בחורבן ירושלים ובית המקדש. לפי פסוקים ח'-ט', הנבואה עוררה התנגדות, כי ירמיהו השווה את בית המקדש בירושלים למקדש שהיה בשילה וטען שה' אמר, שגם הוא יוחרב כמו שילה. מבחינת אנשי יהודה, בית המקדש בירושלים, הוא ביתו של ה' ולא יעלה על הדעת, שה' ירשה שיהרסו את ביתו. מבחינתם, ירמיהו אינו דובר אמת.</a:t>
            </a:r>
          </a:p>
          <a:p>
            <a:pPr algn="r" rtl="1">
              <a:lnSpc>
                <a:spcPts val="2095"/>
              </a:lnSpc>
            </a:pPr>
            <a:r>
              <a:rPr sz="1400" b="0" i="0" lang="he-IL">
                <a:solidFill>
                  <a:srgbClr val="F2EFE8"/>
                </a:solidFill>
                <a:latin typeface="Assistant"/>
                <a:cs typeface="Assistant"/>
                <a:ea typeface="Assistant"/>
              </a:rPr>
              <a:t>סעיף ב'</a:t>
            </a:r>
          </a:p>
          <a:p>
            <a:pPr algn="r" rtl="1">
              <a:lnSpc>
                <a:spcPts val="2095"/>
              </a:lnSpc>
            </a:pPr>
            <a:r>
              <a:rPr sz="1400" b="0" i="0" lang="he-IL">
                <a:solidFill>
                  <a:srgbClr val="F2EFE8"/>
                </a:solidFill>
                <a:latin typeface="Assistant"/>
                <a:cs typeface="Assistant"/>
                <a:ea typeface="Assistant"/>
              </a:rPr>
              <a:t>ראיה אחת מדברי ירמיהו המחזקת את אחת מטענותיו של הופמן:</a:t>
            </a:r>
          </a:p>
          <a:p>
            <a:pPr algn="r" rtl="1">
              <a:lnSpc>
                <a:spcPts val="2095"/>
              </a:lnSpc>
            </a:pPr>
            <a:r>
              <a:rPr sz="1400" b="0" i="0" lang="he-IL">
                <a:solidFill>
                  <a:srgbClr val="F2EFE8"/>
                </a:solidFill>
                <a:latin typeface="Assistant"/>
                <a:cs typeface="Assistant"/>
                <a:ea typeface="Assistant"/>
              </a:rPr>
              <a:t>ירמיהו אינו תוקפני כלפי מאשימיו, אינו מפגין ביטחון רב. לביסוס: "ויאמר ירמיהו... ה' שלחני להנבא אל הבית הזה ואל העיר הזאת את כל הדברים אשר שמעתם" – הוא אינו פונה אליהם בהאשמות, אלא חוזר ואומר שדבריו הם בשם ה'. או: "כי באמת שלחני ה' עליכם". או: "ואני הנני בידכם עשו לי כטוב וכישר בעיניכם".</a:t>
            </a:r>
          </a:p>
          <a:p>
            <a:pPr algn="r" rtl="1">
              <a:lnSpc>
                <a:spcPts val="2095"/>
              </a:lnSpc>
            </a:pPr>
            <a:r>
              <a:rPr sz="1400" b="0" i="0" lang="he-IL">
                <a:solidFill>
                  <a:srgbClr val="F2EFE8"/>
                </a:solidFill>
                <a:latin typeface="Assistant"/>
                <a:cs typeface="Assistant"/>
                <a:ea typeface="Assistant"/>
              </a:rPr>
              <a:t>ירמיהו מתנצל, מנסה לרכך את חומרת דבריו, וכשהוא מאיים הרי זה בטון מאופק. לביסוס: "ועתה היטיבו דרכיכם ומעלליכם ושמעו בקול ה' אלוהיכם וינחם ה' אל הרעה אשר דבר עליכם" – ירמיהו מנסה לרכך את האיום בעונש, ומסביר שאם העם יחזור בתשובה, ה' יחזור בו מכוונתו להעניש אותו.</a:t>
            </a:r>
          </a:p>
          <a:p>
            <a:pPr algn="r" rtl="1">
              <a:lnSpc>
                <a:spcPts val="2095"/>
              </a:lnSpc>
            </a:pPr>
            <a:r>
              <a:rPr sz="1400" b="0" i="0" lang="he-IL">
                <a:solidFill>
                  <a:srgbClr val="F2EFE8"/>
                </a:solidFill>
                <a:latin typeface="Assistant"/>
                <a:cs typeface="Assistant"/>
                <a:ea typeface="Assistant"/>
              </a:rPr>
              <a:t>תיתכנה דוגמאות נוספות מהכתוב, בצירוף הסבר.</a:t>
            </a:r>
          </a:p>
          <a:p>
            <a:pPr algn="r" rtl="1">
              <a:lnSpc>
                <a:spcPts val="2095"/>
              </a:lnSpc>
            </a:pPr>
            <a:r>
              <a:rPr sz="1400" b="0" i="0" lang="he-IL">
                <a:solidFill>
                  <a:srgbClr val="F2EFE8"/>
                </a:solidFill>
                <a:latin typeface="Assistant"/>
                <a:cs typeface="Assistant"/>
                <a:ea typeface="Assistant"/>
              </a:rPr>
              <a:t>ראיה אחת מדברי ירמיהו שסותרת את אחת מטענותיו של הופמן:</a:t>
            </a:r>
          </a:p>
          <a:p>
            <a:pPr algn="r" rtl="1">
              <a:lnSpc>
                <a:spcPts val="2095"/>
              </a:lnSpc>
            </a:pPr>
            <a:r>
              <a:rPr sz="1400" b="0" i="0" lang="he-IL">
                <a:solidFill>
                  <a:srgbClr val="F2EFE8"/>
                </a:solidFill>
                <a:latin typeface="Assistant"/>
                <a:cs typeface="Assistant"/>
                <a:ea typeface="Assistant"/>
              </a:rPr>
              <a:t>ירמיהו מתנצל, מנסה לרכך את חומרת דבריו, וכשהוא מאיים הרי זה בטון מאופק. ההיפך, ירמיהו מזהיר את העם שאם יהרגו אותו, הרי שהם שופכים דם נקי, של חף מפשע (חטא חמור). לביסוס: "...אך ידע תדעו כי אם ממיתים אתם אותי כי דם נקי אתם נותנים עליכם ועל העיר הזאת...".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F5A524"/>
                </a:solidFill>
                <a:latin typeface="Secular One"/>
                <a:cs typeface="Secular One"/>
                <a:ea typeface="Secular On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600" b="0" i="0" lang="he-IL">
                <a:solidFill>
                  <a:srgbClr val="F2EFE8"/>
                </a:solidFill>
                <a:latin typeface="Secular One"/>
                <a:cs typeface="Secular One"/>
                <a:ea typeface="Secular One"/>
              </a:rPr>
              <a:t>מחוון – שאלת הבגרות (2/2)</a:t>
            </a:r>
          </a:p>
        </p:txBody>
      </p:sp>
      <p:sp>
        <p:nvSpPr>
          <p:cNvPr id="5" name="TextBox 4"/>
          <p:cNvSpPr txBox="1"/>
          <p:nvPr/>
        </p:nvSpPr>
        <p:spPr>
          <a:xfrm>
            <a:off x="863600" y="2032000"/>
            <a:ext cx="10464800" cy="4127500"/>
          </a:xfrm>
          <a:prstGeom prst="rect">
            <a:avLst/>
          </a:prstGeom>
          <a:noFill/>
        </p:spPr>
        <p:txBody>
          <a:bodyPr wrap="square" lIns="0" rIns="0" tIns="0" bIns="0" anchor="t"/>
          <a:lstStyle/>
          <a:p>
            <a:pPr algn="r" rtl="1">
              <a:lnSpc>
                <a:spcPts val="2572"/>
              </a:lnSpc>
            </a:pPr>
            <a:r>
              <a:rPr sz="1700" b="0" i="0" lang="he-IL">
                <a:solidFill>
                  <a:srgbClr val="F2EFE8"/>
                </a:solidFill>
                <a:latin typeface="Assistant"/>
                <a:cs typeface="Assistant"/>
                <a:ea typeface="Assistant"/>
              </a:rPr>
              <a:t>ירמיהו אינו תוקפני כלפי מאשימיו, אינו מפגין ביטחון רב. ההיפך, ירמיהו חוזר ומדגיש שה' שלח אותו לומר להם את הדברים. לביסוס: "ה' שלחני להנבא ... את כל הדברים אשר שמעתם". או: "כי באמת שלחני ה' עליכם".</a:t>
            </a:r>
          </a:p>
          <a:p>
            <a:pPr algn="r" rtl="1">
              <a:lnSpc>
                <a:spcPts val="2572"/>
              </a:lnSpc>
            </a:pPr>
            <a:r>
              <a:rPr sz="1700" b="0" i="0" lang="he-IL">
                <a:solidFill>
                  <a:srgbClr val="F2EFE8"/>
                </a:solidFill>
                <a:latin typeface="Assistant"/>
                <a:cs typeface="Assistant"/>
                <a:ea typeface="Assistant"/>
              </a:rPr>
              <a:t>תיתכנה דוגמאות נוספות מהכתוב, בצירוף הסבר.</a:t>
            </a:r>
          </a:p>
          <a:p>
            <a:pPr algn="r" rtl="1">
              <a:lnSpc>
                <a:spcPts val="2572"/>
              </a:lnSpc>
            </a:pPr>
            <a:r>
              <a:rPr sz="1700" b="0" i="0" lang="he-IL">
                <a:solidFill>
                  <a:srgbClr val="F2EFE8"/>
                </a:solidFill>
                <a:latin typeface="Assistant"/>
                <a:cs typeface="Assistant"/>
                <a:ea typeface="Assistant"/>
              </a:rPr>
              <a:t>סעיף ג'</a:t>
            </a:r>
          </a:p>
          <a:p>
            <a:pPr algn="r" rtl="1">
              <a:lnSpc>
                <a:spcPts val="2572"/>
              </a:lnSpc>
            </a:pPr>
            <a:r>
              <a:rPr sz="1700" b="0" i="0" lang="he-IL">
                <a:solidFill>
                  <a:srgbClr val="F2EFE8"/>
                </a:solidFill>
                <a:latin typeface="Assistant"/>
                <a:cs typeface="Assistant"/>
                <a:ea typeface="Assistant"/>
              </a:rPr>
              <a:t>(1) למלך חזקיהו ולמלך יהויקים היו תפיסות שונות בנוגע לנבואה, הבאה לידי ביטוי בהתנהגותם כלפי הנביא:</a:t>
            </a:r>
          </a:p>
          <a:p>
            <a:pPr algn="r" rtl="1">
              <a:lnSpc>
                <a:spcPts val="2572"/>
              </a:lnSpc>
            </a:pPr>
            <a:r>
              <a:rPr sz="1700" b="0" i="0" lang="he-IL">
                <a:solidFill>
                  <a:srgbClr val="F2EFE8"/>
                </a:solidFill>
                <a:latin typeface="Assistant"/>
                <a:cs typeface="Assistant"/>
                <a:ea typeface="Assistant"/>
              </a:rPr>
              <a:t>חזקיהו – ראה בנבואה אזהרה מעם ה', ופעל לשינוי התנהגותו והתנהגות העם. דבר זה בא לידי ביטוי בהתנהגותו כלפי הנביא, למרות שהנביא ניבא עליו דברי זעם קשים, חזקיהו לא המית אותו, אלא להיפך, פעל כמצוותו. לביסוס: "מיכה המורשתי היה ניבא בימי חזקיהו ... לאמר ... ציון שדה תחרש וירושלים עיים תהיה...ההמת המיתהו חזקיהו... הלא ירא את ה' ויחל את פני ה'...".</a:t>
            </a:r>
          </a:p>
          <a:p>
            <a:pPr algn="r" rtl="1">
              <a:lnSpc>
                <a:spcPts val="2572"/>
              </a:lnSpc>
            </a:pPr>
            <a:r>
              <a:rPr sz="1700" b="0" i="0" lang="he-IL">
                <a:solidFill>
                  <a:srgbClr val="F2EFE8"/>
                </a:solidFill>
                <a:latin typeface="Assistant"/>
                <a:cs typeface="Assistant"/>
                <a:ea typeface="Assistant"/>
              </a:rPr>
              <a:t>יהויקים – אם הנבואה לא תאמה לתפיסתו ולרצונו, הרי שהוא ראה בה נבואה שקרית, שיש למנוע את הפצתה. הדבר בא לידי ביטוי בהתנהגותו כלפי הנביא שניבא לו רעות. יהויקים רדף אותו והמית אותו. לביסוס: "וישמע המלך יהויקים ... את דבריו ויבקש המלך המיתו". או: "וישלח המלך יהויקים אנשים מצרים...ויוציאו את אוריהו ממצרים...ויכהו בחרב".</a:t>
            </a:r>
          </a:p>
          <a:p>
            <a:pPr algn="r" rtl="1">
              <a:lnSpc>
                <a:spcPts val="2572"/>
              </a:lnSpc>
            </a:pPr>
            <a:r>
              <a:rPr sz="1700" b="0" i="0" lang="he-IL">
                <a:solidFill>
                  <a:srgbClr val="F2EFE8"/>
                </a:solidFill>
                <a:latin typeface="Assistant"/>
                <a:cs typeface="Assistant"/>
                <a:ea typeface="Assistant"/>
              </a:rPr>
              <a:t>(2) סופו של המלך יהויקים משקף עיקרון מידה כנגד מידה:</a:t>
            </a:r>
          </a:p>
          <a:p>
            <a:pPr algn="r" rtl="1">
              <a:lnSpc>
                <a:spcPts val="2572"/>
              </a:lnSpc>
            </a:pPr>
            <a:r>
              <a:rPr sz="1700" b="0" i="0" lang="he-IL">
                <a:solidFill>
                  <a:srgbClr val="F2EFE8"/>
                </a:solidFill>
                <a:latin typeface="Assistant"/>
                <a:cs typeface="Assistant"/>
                <a:ea typeface="Assistant"/>
              </a:rPr>
              <a:t>בגלל שיהויקים לא הקשיב לדברי ה', על החורבן והגלות הצפויים ליהודה, ה' העניש אותו בהגלייתו לבבל.</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2EFE8"/>
                </a:solidFill>
                <a:latin typeface="Assistant"/>
                <a:cs typeface="Assistant"/>
                <a:ea typeface="Assistant"/>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משפט ירמיהו – שאלון 1261</dc:title>
  <dc:subject/>
  <dc:creator/>
  <cp:keywords/>
  <dc:description/>
  <cp:lastModifiedBy/>
  <cp:revision>1</cp:revision>
  <dcterms:created xsi:type="dcterms:W3CDTF">2013-01-27T09:14:16Z</dcterms:created>
  <dcterms:modified xsi:type="dcterms:W3CDTF">2013-01-27T09:15:58Z</dcterms:modified>
  <cp:category/>
</cp:coreProperties>
</file>