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ירמיה כ״ח</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חנניה בן עזור</a:t>
            </a:r>
          </a:p>
        </p:txBody>
      </p:sp>
      <p:sp>
        <p:nvSpPr>
          <p:cNvPr id="5" name="TextBox 4"/>
          <p:cNvSpPr txBox="1"/>
          <p:nvPr/>
        </p:nvSpPr>
        <p:spPr>
          <a:xfrm>
            <a:off x="7538342" y="3683000"/>
            <a:ext cx="1433214"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«חנניה בן עזור» (ירמיה כ״ח)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«ירמיה»</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מלבי"ם</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8154872" y="2032000"/>
            <a:ext cx="2808020"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חנניה</a:t>
            </a:r>
          </a:p>
        </p:txBody>
      </p:sp>
      <p:sp>
        <p:nvSpPr>
          <p:cNvPr id="6" name="TextBox 5"/>
          <p:cNvSpPr txBox="1"/>
          <p:nvPr/>
        </p:nvSpPr>
        <p:spPr>
          <a:xfrm>
            <a:off x="8154872" y="2590800"/>
            <a:ext cx="2808020"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חנניה מנבא ששבר עול מלך בבל בעוד שנתיים ושבים כלי הבית.</a:t>
            </a:r>
          </a:p>
        </p:txBody>
      </p:sp>
      <p:sp>
        <p:nvSpPr>
          <p:cNvPr id="7" name="TextBox 6"/>
          <p:cNvSpPr txBox="1"/>
          <p:nvPr/>
        </p:nvSpPr>
        <p:spPr>
          <a:xfrm>
            <a:off x="4692039" y="2032000"/>
            <a:ext cx="2808020"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ירמיהו</a:t>
            </a:r>
          </a:p>
        </p:txBody>
      </p:sp>
      <p:sp>
        <p:nvSpPr>
          <p:cNvPr id="8" name="TextBox 7"/>
          <p:cNvSpPr txBox="1"/>
          <p:nvPr/>
        </p:nvSpPr>
        <p:spPr>
          <a:xfrm>
            <a:off x="4692039" y="2590800"/>
            <a:ext cx="2808020"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ירמיהו: ״אמן, כן יעשה ה׳״ אך הנביא שייבדק בהתגשמות.</a:t>
            </a:r>
          </a:p>
        </p:txBody>
      </p:sp>
      <p:sp>
        <p:nvSpPr>
          <p:cNvPr id="9" name="TextBox 8"/>
          <p:cNvSpPr txBox="1"/>
          <p:nvPr/>
        </p:nvSpPr>
        <p:spPr>
          <a:xfrm>
            <a:off x="1229105" y="2032000"/>
            <a:ext cx="2808122"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צדקיהו</a:t>
            </a:r>
          </a:p>
        </p:txBody>
      </p:sp>
      <p:sp>
        <p:nvSpPr>
          <p:cNvPr id="10" name="TextBox 9"/>
          <p:cNvSpPr txBox="1"/>
          <p:nvPr/>
        </p:nvSpPr>
        <p:spPr>
          <a:xfrm>
            <a:off x="1229105" y="2590800"/>
            <a:ext cx="2808122"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בשנה הרביעית לצדקיהו, בחודש החמישי, חנניה בן עזור הנביא מגבעון מנבא בבית ה׳ לפני הכוהנים והעם: ״שברתי את…</a:t>
            </a:r>
          </a:p>
        </p:txBody>
      </p:sp>
      <p:sp>
        <p:nvSpPr>
          <p:cNvPr id="11" name="TextBox 10"/>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72026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93230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נבואת חנניה (פסוקים א׳–ד׳)</a:t>
            </a:r>
          </a:p>
        </p:txBody>
      </p:sp>
      <p:sp>
        <p:nvSpPr>
          <p:cNvPr id="7" name="TextBox 6"/>
          <p:cNvSpPr txBox="1"/>
          <p:nvPr/>
        </p:nvSpPr>
        <p:spPr>
          <a:xfrm>
            <a:off x="712628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633833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תשובת ירמיהו (פסוקים ה׳–י״א)</a:t>
            </a:r>
          </a:p>
        </p:txBody>
      </p:sp>
      <p:sp>
        <p:nvSpPr>
          <p:cNvPr id="9" name="TextBox 8"/>
          <p:cNvSpPr txBox="1"/>
          <p:nvPr/>
        </p:nvSpPr>
        <p:spPr>
          <a:xfrm>
            <a:off x="453231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3</a:t>
            </a:r>
          </a:p>
        </p:txBody>
      </p:sp>
      <p:sp>
        <p:nvSpPr>
          <p:cNvPr id="10" name="TextBox 9"/>
          <p:cNvSpPr txBox="1"/>
          <p:nvPr/>
        </p:nvSpPr>
        <p:spPr>
          <a:xfrm>
            <a:off x="374435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עול ברזל (פסוקים י״ב–י״ז)</a:t>
            </a:r>
          </a:p>
        </p:txBody>
      </p:sp>
      <p:sp>
        <p:nvSpPr>
          <p:cNvPr id="11" name="TextBox 10"/>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ירמיה כ"ח, ב'</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כֹּה־אָמַר ה' צְבָאוֹת אֱלֹהֵי יִשְׂרָאֵל לֵאמֹר </a:t>
            </a:r>
            <a:r>
              <a:rPr sz="4100" b="0" i="0" lang="he-IL">
                <a:solidFill>
                  <a:srgbClr val="FFD485"/>
                </a:solidFill>
                <a:latin typeface="Frank Ruhl Libre"/>
                <a:cs typeface="Frank Ruhl Libre"/>
                <a:ea typeface="Frank Ruhl Libre"/>
              </a:rPr>
              <a:t>שָׁבַרְתִּי אֶת־עֹל מֶלֶךְ בָּבֶל</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בשנה הרביעית לצדקיהו, בחודש החמישי, חנניה בן עזור הנביא מגבעון מנבא בבית ה׳ לפני הכוהנים והעם: ״שברתי את על מלך בבל״.</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ירמיה כ"ט, כ"ט</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וַיִּקְרָא צְפַנְיָה הַכֹּהֵן אֶת־הַסֵּפֶר הַזֶּה בְּאָזְנֵי </a:t>
            </a:r>
            <a:r>
              <a:rPr sz="4100" b="0" i="0" lang="he-IL">
                <a:solidFill>
                  <a:srgbClr val="FFD485"/>
                </a:solidFill>
                <a:latin typeface="Frank Ruhl Libre"/>
                <a:cs typeface="Frank Ruhl Libre"/>
                <a:ea typeface="Frank Ruhl Libre"/>
              </a:rPr>
              <a:t>יִרְמְיָהוּ הַנָּבִיא</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ירמיהו עונה לו ״אמן כן יעשה ה׳ יקם ה׳ את דבריך״, כלומר הוא מייחל שיתממש.</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ירמיה כ"ח, י"ב</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וַיְהִי דְבַר־ה' אֶל־יִרְמְיָה אַחֲרֵי שְׁבוֹר </a:t>
            </a:r>
            <a:r>
              <a:rPr sz="4100" b="0" i="0" lang="he-IL">
                <a:solidFill>
                  <a:srgbClr val="FFD485"/>
                </a:solidFill>
                <a:latin typeface="Frank Ruhl Libre"/>
                <a:cs typeface="Frank Ruhl Libre"/>
                <a:ea typeface="Frank Ruhl Libre"/>
              </a:rPr>
              <a:t>חֲנַנְיָה הַנָּבִיא</a:t>
            </a:r>
            <a:r>
              <a:rPr sz="4100" b="0" i="0" lang="he-IL">
                <a:solidFill>
                  <a:srgbClr val="F8F8F8"/>
                </a:solidFill>
                <a:latin typeface="Frank Ruhl Libre"/>
                <a:cs typeface="Frank Ruhl Libre"/>
                <a:ea typeface="Frank Ruhl Libre"/>
              </a:rPr>
              <a:t> אֶת־הַמּוֹטָה מֵעַל צַוַּאר יִרְמְיָה הַנָּבִיא לֵאמֹר</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אחרי כמה זמן ירמיהו חוזר: ״הלך ואמרת אל חנניה...</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ירמיה כ"ח, ד'</a:t>
            </a:r>
          </a:p>
        </p:txBody>
      </p:sp>
      <p:sp>
        <p:nvSpPr>
          <p:cNvPr id="5" name="TextBox 4"/>
          <p:cNvSpPr txBox="1"/>
          <p:nvPr/>
        </p:nvSpPr>
        <p:spPr>
          <a:xfrm>
            <a:off x="1321435" y="2252662"/>
            <a:ext cx="9549130" cy="2733675"/>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וְאֶת־יְכָנְיָה בֶן־יְהוֹיָקִים מֶלֶךְ־יְהוּדָה וְאֶת־כָּל־גָּלוּת יְהוּדָה הַבָּאִים בָּבֶלָה אֲנִי מֵשִׁיב אֶל־הַמָּקוֹם הַזֶּה נְאֻם־ה' כִּי אֶשְׁבֹּר </a:t>
            </a:r>
            <a:r>
              <a:rPr sz="4100" b="0" i="0" lang="he-IL">
                <a:solidFill>
                  <a:srgbClr val="FFD485"/>
                </a:solidFill>
                <a:latin typeface="Frank Ruhl Libre"/>
                <a:cs typeface="Frank Ruhl Libre"/>
                <a:ea typeface="Frank Ruhl Libre"/>
              </a:rPr>
              <a:t>אֶת־עֹל מֶלֶךְ בָּבֶל</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בשנה הרביעית לצדקיהו, בחודש החמישי, חנניה בן עזור הנביא מגבעון מנבא בבית ה׳ לפני הכוהנים והעם: ״שברתי את על מלך בבל״.</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מילה מנחה</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116"/>
              </a:lnSpc>
            </a:pPr>
            <a:r>
              <a:rPr sz="1550" b="0" i="0" lang="he-IL">
                <a:solidFill>
                  <a:srgbClr val="1D1D1D"/>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נבואה</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דברי נביא.</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פולחן</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עבודה לאלוהות באמצעות קורבנות, תפילות וצומות במקדש או מחוצה לו.</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קושי</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סתירה רעיונית או לשונית בין שני פסוקים בקטע או בין פסוקים בקטעים מרוחקים זה לזה.</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מלבי"ם</a:t>
            </a:r>
          </a:p>
        </p:txBody>
      </p:sp>
      <p:sp>
        <p:nvSpPr>
          <p:cNvPr id="5" name="TextBox 4"/>
          <p:cNvSpPr txBox="1"/>
          <p:nvPr/>
        </p:nvSpPr>
        <p:spPr>
          <a:xfrm>
            <a:off x="1341056" y="22034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מלבי"ם על ירמיה כ"ח, ב'</a:t>
            </a:r>
          </a:p>
        </p:txBody>
      </p:sp>
      <p:sp>
        <p:nvSpPr>
          <p:cNvPr id="6" name="TextBox 5"/>
          <p:cNvSpPr txBox="1"/>
          <p:nvPr/>
        </p:nvSpPr>
        <p:spPr>
          <a:xfrm>
            <a:off x="1341056" y="2635250"/>
            <a:ext cx="9509887" cy="1828800"/>
          </a:xfrm>
          <a:prstGeom prst="rect">
            <a:avLst/>
          </a:prstGeom>
          <a:noFill/>
        </p:spPr>
        <p:txBody>
          <a:bodyPr wrap="square" lIns="0" rIns="0" tIns="0" bIns="0" anchor="t"/>
          <a:lstStyle/>
          <a:p>
            <a:pPr algn="r" rtl="1">
              <a:lnSpc>
                <a:spcPts val="4800"/>
              </a:lnSpc>
            </a:pPr>
            <a:r>
              <a:rPr sz="3000" b="0" i="0" lang="he-IL">
                <a:solidFill>
                  <a:srgbClr val="F8F8F8"/>
                </a:solidFill>
                <a:latin typeface="Noto Serif Hebrew"/>
                <a:cs typeface="Noto Serif Hebrew"/>
                <a:ea typeface="Noto Serif Hebrew"/>
              </a:rPr>
              <a:t>(ב-ד) כה אמר ה' שברתי את עול מלך בבל, הפך מירמיהו שעשה אז מוסרות ומוטות, אמר הוא בשם ה' שכבר שבר עתה עול בבל מארץ יהודה, ובעוד שנתים אני משיב וכו' כי ...</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מלבי"ם על «הפסוק»?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א׳–ד׳ («נבואת חנניה»).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ה׳–י״א («תשובת ירמיהו»).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י״ב–י״ז («עול ברזל»).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ירמיה כ״ח? נמקו את דעתכם.</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חנניה בן עזור</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נבואת חנניה</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תשובת ירמיהו</a:t>
            </a:r>
          </a:p>
        </p:txBody>
      </p:sp>
      <p:sp>
        <p:nvSpPr>
          <p:cNvPr id="8" name="TextBox 7"/>
          <p:cNvSpPr txBox="1"/>
          <p:nvPr/>
        </p:nvSpPr>
        <p:spPr>
          <a:xfrm>
            <a:off x="7756334" y="3625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עול ברזל</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(קיץ תשפ"ה (שאלון 1261))</a:t>
            </a:r>
          </a:p>
          <a:p>
            <a:pPr algn="r" rtl="1">
              <a:lnSpc>
                <a:spcPts val="3000"/>
              </a:lnSpc>
            </a:pPr>
            <a:r>
              <a:rPr sz="2000" b="0" i="0" lang="he-IL">
                <a:solidFill>
                  <a:srgbClr val="F8F8F8"/>
                </a:solidFill>
                <a:latin typeface="Rubik"/>
                <a:cs typeface="Rubik"/>
                <a:ea typeface="Rubik"/>
              </a:rPr>
              <a:t>נביא ונבואה</a:t>
            </a:r>
          </a:p>
          <a:p>
            <a:pPr algn="r" rtl="1">
              <a:lnSpc>
                <a:spcPts val="3000"/>
              </a:lnSpc>
            </a:pPr>
            <a:r>
              <a:rPr sz="2000" b="0" i="0" lang="he-IL">
                <a:solidFill>
                  <a:srgbClr val="F8F8F8"/>
                </a:solidFill>
                <a:latin typeface="Rubik"/>
                <a:cs typeface="Rubik"/>
                <a:ea typeface="Rubik"/>
              </a:rPr>
              <a:t>7. קראו ירמיה, פרק כ"ח.</a:t>
            </a:r>
          </a:p>
          <a:p>
            <a:pPr algn="r" rtl="1">
              <a:lnSpc>
                <a:spcPts val="3000"/>
              </a:lnSpc>
            </a:pPr>
            <a:r>
              <a:rPr sz="2000" b="0" i="0" lang="he-IL">
                <a:solidFill>
                  <a:srgbClr val="F8F8F8"/>
                </a:solidFill>
                <a:latin typeface="Rubik"/>
                <a:cs typeface="Rubik"/>
                <a:ea typeface="Rubik"/>
              </a:rPr>
              <a:t>ענו על סעיף א — חובה.</a:t>
            </a:r>
          </a:p>
          <a:p>
            <a:pPr algn="r" rtl="1">
              <a:lnSpc>
                <a:spcPts val="3000"/>
              </a:lnSpc>
            </a:pPr>
            <a:r>
              <a:rPr sz="2000" b="0" i="0" lang="he-IL">
                <a:solidFill>
                  <a:srgbClr val="F8F8F8"/>
                </a:solidFill>
                <a:latin typeface="Rubik"/>
                <a:cs typeface="Rubik"/>
                <a:ea typeface="Rubik"/>
              </a:rPr>
              <a:t>א. קראו פסוקים א'–ד'.</a:t>
            </a:r>
          </a:p>
          <a:p>
            <a:pPr algn="r" rtl="1">
              <a:lnSpc>
                <a:spcPts val="3000"/>
              </a:lnSpc>
            </a:pPr>
            <a:r>
              <a:rPr sz="2000" b="0" i="0" lang="he-IL">
                <a:solidFill>
                  <a:srgbClr val="F8F8F8"/>
                </a:solidFill>
                <a:latin typeface="Rubik"/>
                <a:cs typeface="Rubik"/>
                <a:ea typeface="Rubik"/>
              </a:rPr>
              <a:t>(1) מהו האירוע ההיסטורי שחנניה בן עזור מזכיר בפסוקים אלה, ומהי נבואתו בנוגע לאירוע זה? (4 נקודות)</a:t>
            </a:r>
          </a:p>
          <a:p>
            <a:pPr algn="r" rtl="1">
              <a:lnSpc>
                <a:spcPts val="3000"/>
              </a:lnSpc>
            </a:pPr>
            <a:r>
              <a:rPr sz="2000" b="0" i="0" lang="he-IL">
                <a:solidFill>
                  <a:srgbClr val="F8F8F8"/>
                </a:solidFill>
                <a:latin typeface="Rubik"/>
                <a:cs typeface="Rubik"/>
                <a:ea typeface="Rubik"/>
              </a:rPr>
              <a:t>(2) הסבירו מה בדבריו של חנניה עשוי לשכנע את קהל שומעיו שהבטחתו תתגשם. (4 נקודות)</a:t>
            </a:r>
          </a:p>
          <a:p>
            <a:pPr algn="r" rtl="1">
              <a:lnSpc>
                <a:spcPts val="3000"/>
              </a:lnSpc>
            </a:pPr>
            <a:r>
              <a:rPr sz="2000" b="0" i="0" lang="he-IL">
                <a:solidFill>
                  <a:srgbClr val="F8F8F8"/>
                </a:solidFill>
                <a:latin typeface="Rubik"/>
                <a:cs typeface="Rubik"/>
                <a:ea typeface="Rubik"/>
              </a:rPr>
              <a:t>ענו על אחד מן הסעיפים ב–ג.</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א׳–ד׳ («נבואת חנניה»).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בשנה הרביעית לצדקיהו, בחודש החמישי, חנניה בן עזור הנביא מגבעון מנבא בבית ה׳ לפני הכוהנים והעם: ״שברתי את על מלך בבל״. הוא מבטיח שבתוך שנתיים ימים יחזרו כלי בית ה׳ ויהויכין והגולים לירושלים.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ה׳–י״א («תשובת ירמיהו»).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ירמיהו עונה לו ״אמן כן יעשה ה׳ יקם ה׳ את דבריך״, כלומר הוא מייחל שיתממש. אבל הוא מזכיר: הנביאים אשר היו לפני ולפניך מן העולם ויתנבאו... למלחמות ולרעה ולדבר.</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י״ב–י״ז («עול ברזל»).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אחרי כמה זמן ירמיהו חוזר: ״הלך ואמרת אל חנניה... מטות עץ שברת ועשית תחתיהן מטות ברזל״. מה ששבר חנניה היה עץ, וממנו תבוא מוטת ברזל, כלומר עול חזק יותר.</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שאלה 7</a:t>
            </a:r>
          </a:p>
          <a:p>
            <a:pPr algn="r" rtl="1">
              <a:lnSpc>
                <a:spcPts val="2850"/>
              </a:lnSpc>
            </a:pPr>
            <a:r>
              <a:rPr sz="1900" b="0" i="0" lang="he-IL">
                <a:solidFill>
                  <a:srgbClr val="F8F8F8"/>
                </a:solidFill>
                <a:latin typeface="Rubik"/>
                <a:cs typeface="Rubik"/>
                <a:ea typeface="Rubik"/>
              </a:rPr>
              <a:t>סעיף א'</a:t>
            </a:r>
          </a:p>
          <a:p>
            <a:pPr algn="r" rtl="1">
              <a:lnSpc>
                <a:spcPts val="2850"/>
              </a:lnSpc>
            </a:pPr>
            <a:r>
              <a:rPr sz="1900" b="0" i="0" lang="he-IL">
                <a:solidFill>
                  <a:srgbClr val="F8F8F8"/>
                </a:solidFill>
                <a:latin typeface="Rubik"/>
                <a:cs typeface="Rubik"/>
                <a:ea typeface="Rubik"/>
              </a:rPr>
              <a:t>(1) האירוע ההיסטורי שחנניה בן עזור מזכיר, הוא גלות יהויכין. נבואתו בנוגע לאירוע זה: כל כלי בית המקדש שנבזזו על ידי נבוכדנאצר באותו האירוע, יושבו ליהודה. גם יהויכין מלך יהודה וכל האנשים שהוגלו עימו, יחזרו בעוד שנתיים.</a:t>
            </a:r>
          </a:p>
          <a:p>
            <a:pPr algn="r" rtl="1">
              <a:lnSpc>
                <a:spcPts val="2850"/>
              </a:lnSpc>
            </a:pPr>
            <a:r>
              <a:rPr sz="1900" b="0" i="0" lang="he-IL">
                <a:solidFill>
                  <a:srgbClr val="F8F8F8"/>
                </a:solidFill>
                <a:latin typeface="Rubik"/>
                <a:cs typeface="Rubik"/>
                <a:ea typeface="Rubik"/>
              </a:rPr>
              <a:t>(2) מה בדברי חנניה עשוי לשכנע את קהל שומעיו:</a:t>
            </a:r>
          </a:p>
          <a:p>
            <a:pPr algn="r" rtl="1">
              <a:lnSpc>
                <a:spcPts val="2850"/>
              </a:lnSpc>
            </a:pPr>
            <a:r>
              <a:rPr sz="1900" b="0" i="0" lang="he-IL">
                <a:solidFill>
                  <a:srgbClr val="F8F8F8"/>
                </a:solidFill>
                <a:latin typeface="Rubik"/>
                <a:cs typeface="Rubik"/>
                <a:ea typeface="Rubik"/>
              </a:rPr>
              <a:t>חנניה מציג את דבריו כדברי ה', כדברי נבואה מעם ה'.</a:t>
            </a:r>
          </a:p>
          <a:p>
            <a:pPr algn="r" rtl="1">
              <a:lnSpc>
                <a:spcPts val="2850"/>
              </a:lnSpc>
            </a:pPr>
            <a:r>
              <a:rPr sz="1900" b="0" i="0" lang="he-IL">
                <a:solidFill>
                  <a:srgbClr val="F8F8F8"/>
                </a:solidFill>
                <a:latin typeface="Rubik"/>
                <a:cs typeface="Rubik"/>
                <a:ea typeface="Rubik"/>
              </a:rPr>
              <a:t>חנניה מציין פרק זמן קצוב וקצר להתגשמות דבריו, מה שיכול לשכנע את העם שהוא משוכנע בצדקתו וכי הם יזכו לראות זאת.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חנניה בן עזור – שאלון 1261</dc:title>
  <dc:subject/>
  <dc:creator/>
  <cp:keywords/>
  <dc:description/>
  <cp:lastModifiedBy/>
  <cp:revision>1</cp:revision>
  <dcterms:created xsi:type="dcterms:W3CDTF">2013-01-27T09:14:16Z</dcterms:created>
  <dcterms:modified xsi:type="dcterms:W3CDTF">2013-01-27T09:15:58Z</dcterms:modified>
  <cp:category/>
</cp:coreProperties>
</file>