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22978" y="952500"/>
            <a:ext cx="1495921"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ירמיה ל״א</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נחמה וברית חדשה</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«נחמה וברית חדשה» (ירמיה ל״א)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«ירמיה»</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ורד"ק</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63936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רחל</a:t>
            </a:r>
          </a:p>
        </p:txBody>
      </p:sp>
      <p:sp>
        <p:nvSpPr>
          <p:cNvPr id="6" name="TextBox 5"/>
          <p:cNvSpPr txBox="1"/>
          <p:nvPr/>
        </p:nvSpPr>
        <p:spPr>
          <a:xfrm>
            <a:off x="6393624" y="25273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רחל מבכה על בניה״, וה׳ מבטיח שיבה.</a:t>
            </a:r>
          </a:p>
        </p:txBody>
      </p:sp>
      <p:sp>
        <p:nvSpPr>
          <p:cNvPr id="7" name="TextBox 6"/>
          <p:cNvSpPr txBox="1"/>
          <p:nvPr/>
        </p:nvSpPr>
        <p:spPr>
          <a:xfrm>
            <a:off x="9453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יהודה</a:t>
            </a:r>
          </a:p>
        </p:txBody>
      </p:sp>
      <p:sp>
        <p:nvSpPr>
          <p:cNvPr id="8" name="TextBox 7"/>
          <p:cNvSpPr txBox="1"/>
          <p:nvPr/>
        </p:nvSpPr>
        <p:spPr>
          <a:xfrm>
            <a:off x="945324" y="25273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״ושבו בה יהודה וכל עריו יחדו אכרים ונסעו בעדר״ מראה אחדות: יהודה והצפון חיים יחד, ועמים שונים -…</a:t>
            </a:r>
          </a:p>
        </p:txBody>
      </p:sp>
      <p:sp>
        <p:nvSpPr>
          <p:cNvPr id="9" name="TextBox 8"/>
          <p:cNvSpPr txBox="1"/>
          <p:nvPr/>
        </p:nvSpPr>
        <p:spPr>
          <a:xfrm>
            <a:off x="6393624" y="43688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אפרים</a:t>
            </a:r>
          </a:p>
        </p:txBody>
      </p:sp>
      <p:sp>
        <p:nvSpPr>
          <p:cNvPr id="10" name="TextBox 9"/>
          <p:cNvSpPr txBox="1"/>
          <p:nvPr/>
        </p:nvSpPr>
        <p:spPr>
          <a:xfrm>
            <a:off x="6393624" y="49276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אפרים, כינוי לצפון, מודה בטעותו: ״יסרתני ואוסר כעגל לא למד״.</a:t>
            </a:r>
          </a:p>
        </p:txBody>
      </p:sp>
      <p:sp>
        <p:nvSpPr>
          <p:cNvPr id="11" name="TextBox 10"/>
          <p:cNvSpPr txBox="1"/>
          <p:nvPr/>
        </p:nvSpPr>
        <p:spPr>
          <a:xfrm>
            <a:off x="945324" y="43688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שלמה</a:t>
            </a:r>
          </a:p>
        </p:txBody>
      </p:sp>
      <p:sp>
        <p:nvSpPr>
          <p:cNvPr id="12" name="TextBox 11"/>
          <p:cNvSpPr txBox="1"/>
          <p:nvPr/>
        </p:nvSpPr>
        <p:spPr>
          <a:xfrm>
            <a:off x="945324" y="49276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פרק לא הוא חלק מפרקי הנחמה (ל׳ עד לג), שבהם גאולה שלמה של כל שבטי ישראל מאשור ובבל.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 אוהב את ישראל אהבת עולם ויגאל את שבויי אפרים.</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״קול ברמה נשמע...</a:t>
            </a:r>
          </a:p>
        </p:txBody>
      </p:sp>
      <p:sp>
        <p:nvSpPr>
          <p:cNvPr id="9" name="TextBox 8"/>
          <p:cNvSpPr txBox="1"/>
          <p:nvPr/>
        </p:nvSpPr>
        <p:spPr>
          <a:xfrm>
            <a:off x="446881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3</a:t>
            </a:r>
          </a:p>
        </p:txBody>
      </p:sp>
      <p:sp>
        <p:nvSpPr>
          <p:cNvPr id="10" name="TextBox 9"/>
          <p:cNvSpPr txBox="1"/>
          <p:nvPr/>
        </p:nvSpPr>
        <p:spPr>
          <a:xfrm>
            <a:off x="361545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״הנה ימים באים...</a:t>
            </a:r>
          </a:p>
        </p:txBody>
      </p:sp>
      <p:sp>
        <p:nvSpPr>
          <p:cNvPr id="11" name="TextBox 10"/>
          <p:cNvSpPr txBox="1"/>
          <p:nvPr/>
        </p:nvSpPr>
        <p:spPr>
          <a:xfrm>
            <a:off x="174783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4</a:t>
            </a:r>
          </a:p>
        </p:txBody>
      </p:sp>
      <p:sp>
        <p:nvSpPr>
          <p:cNvPr id="12" name="TextBox 11"/>
          <p:cNvSpPr txBox="1"/>
          <p:nvPr/>
        </p:nvSpPr>
        <p:spPr>
          <a:xfrm>
            <a:off x="89447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הברית החדשה: תורה בלב; כל העם ידע את ה׳ ולא איש בחטאו.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מקום ההתרחשות</a:t>
            </a:r>
          </a:p>
        </p:txBody>
      </p:sp>
      <p:sp>
        <p:nvSpPr>
          <p:cNvPr id="5" name="TextBox 4"/>
          <p:cNvSpPr txBox="1"/>
          <p:nvPr/>
        </p:nvSpPr>
        <p:spPr>
          <a:xfrm>
            <a:off x="3504307" y="4116406"/>
            <a:ext cx="628650" cy="254000"/>
          </a:xfrm>
          <a:prstGeom prst="rect">
            <a:avLst/>
          </a:prstGeom>
          <a:noFill/>
        </p:spPr>
        <p:txBody>
          <a:bodyPr wrap="square" lIns="0" rIns="0" tIns="0" bIns="0" anchor="t"/>
          <a:lstStyle/>
          <a:p>
            <a:pPr algn="r" rtl="1">
              <a:lnSpc>
                <a:spcPts val="1800"/>
              </a:lnSpc>
            </a:pPr>
            <a:r>
              <a:rPr sz="1500" b="1" i="0" lang="he-IL">
                <a:solidFill>
                  <a:srgbClr val="FFFFFF"/>
                </a:solidFill>
                <a:latin typeface="Assistant"/>
                <a:cs typeface="Assistant"/>
                <a:ea typeface="Assistant"/>
              </a:rPr>
              <a:t>ירושלים</a:t>
            </a:r>
          </a:p>
        </p:txBody>
      </p:sp>
      <p:sp>
        <p:nvSpPr>
          <p:cNvPr id="6" name="TextBox 5"/>
          <p:cNvSpPr txBox="1"/>
          <p:nvPr/>
        </p:nvSpPr>
        <p:spPr>
          <a:xfrm>
            <a:off x="3380779" y="2929452"/>
            <a:ext cx="543321" cy="254000"/>
          </a:xfrm>
          <a:prstGeom prst="rect">
            <a:avLst/>
          </a:prstGeom>
          <a:noFill/>
        </p:spPr>
        <p:txBody>
          <a:bodyPr wrap="square" lIns="0" rIns="0" tIns="0" bIns="0" anchor="t"/>
          <a:lstStyle/>
          <a:p>
            <a:pPr algn="r" rtl="1">
              <a:lnSpc>
                <a:spcPts val="1800"/>
              </a:lnSpc>
            </a:pPr>
            <a:r>
              <a:rPr sz="1500" b="1" i="0" lang="he-IL">
                <a:solidFill>
                  <a:srgbClr val="FFFFFF"/>
                </a:solidFill>
                <a:latin typeface="Assistant"/>
                <a:cs typeface="Assistant"/>
                <a:ea typeface="Assistant"/>
              </a:rPr>
              <a:t>שומרון</a:t>
            </a:r>
          </a:p>
        </p:txBody>
      </p:sp>
      <p:sp>
        <p:nvSpPr>
          <p:cNvPr id="7" name="TextBox 6"/>
          <p:cNvSpPr txBox="1"/>
          <p:nvPr/>
        </p:nvSpPr>
        <p:spPr>
          <a:xfrm>
            <a:off x="5887085" y="1714500"/>
            <a:ext cx="5624830" cy="4381500"/>
          </a:xfrm>
          <a:prstGeom prst="rect">
            <a:avLst/>
          </a:prstGeom>
          <a:noFill/>
        </p:spPr>
        <p:txBody>
          <a:bodyPr wrap="square" lIns="0" rIns="0" tIns="0" bIns="0" anchor="t"/>
          <a:lstStyle/>
          <a:p>
            <a:pPr algn="r" rtl="1">
              <a:lnSpc>
                <a:spcPts val="4160"/>
              </a:lnSpc>
            </a:pPr>
            <a:r>
              <a:rPr sz="2600" b="0" i="0" lang="he-IL">
                <a:solidFill>
                  <a:srgbClr val="141414"/>
                </a:solidFill>
                <a:latin typeface="Assistant"/>
                <a:cs typeface="Assistant"/>
                <a:ea typeface="Assistant"/>
              </a:rPr>
              <a:t>📍 ירושלים</a:t>
            </a:r>
          </a:p>
          <a:p>
            <a:pPr algn="r" rtl="1">
              <a:lnSpc>
                <a:spcPts val="4160"/>
              </a:lnSpc>
            </a:pPr>
            <a:r>
              <a:rPr sz="2600" b="0" i="0" lang="he-IL">
                <a:solidFill>
                  <a:srgbClr val="141414"/>
                </a:solidFill>
                <a:latin typeface="Assistant"/>
                <a:cs typeface="Assistant"/>
                <a:ea typeface="Assistant"/>
              </a:rPr>
              <a:t>📍 שומרון</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ירמיה ל"א,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בָּעֵת הַהִיא נְאֻם־ה' אֶהְיֶה</a:t>
            </a:r>
            <a:r>
              <a:rPr sz="4100" b="0" i="0" lang="he-IL">
                <a:solidFill>
                  <a:srgbClr val="141414"/>
                </a:solidFill>
                <a:latin typeface="Frank Ruhl Libre"/>
                <a:cs typeface="Frank Ruhl Libre"/>
                <a:ea typeface="Frank Ruhl Libre"/>
              </a:rPr>
              <a:t> לֵאלֹהִים לְכֹל מִשְׁפְּחוֹת יִשְׂרָאֵל וְהֵמָּה יִהְיוּ־לִי לְעָם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פרק לא הוא חלק מפרקי הנחמה (ל׳ עד לג), שבהם גאולה שלמה של כל שבטי ישראל מאשור ובבל.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ירמיה ל"א, כ'</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הֲבֵן יַקִּיר לִי אֶפְרַיִם</a:t>
            </a:r>
            <a:r>
              <a:rPr sz="4100" b="0" i="0" lang="he-IL">
                <a:solidFill>
                  <a:srgbClr val="141414"/>
                </a:solidFill>
                <a:latin typeface="Frank Ruhl Libre"/>
                <a:cs typeface="Frank Ruhl Libre"/>
                <a:ea typeface="Frank Ruhl Libre"/>
              </a:rPr>
              <a:t> אִם יֶלֶד שַׁעֲשֻׁעִים כִּי־מִדֵּי דַבְּרִי בּוֹ זָכֹר אֶזְכְּרֶנּוּ עוֹד עַל־כֵּן הָמוּ מֵעַי לוֹ רַחֵם אֲרַחֲמֶנּוּ נְאֻם־ה'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 קורא לעם לשוב: ״הציבי לך ציונים שימי לך תמרורים״ - לסמן את הדרך לחזרה.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ירמיה ל"א, ל"א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הִנֵּה יָמִים בָּאִים נְאֻם־ה' </a:t>
            </a:r>
            <a:r>
              <a:rPr sz="4100" b="1" i="0" lang="he-IL">
                <a:solidFill>
                  <a:srgbClr val="E63946"/>
                </a:solidFill>
                <a:latin typeface="Frank Ruhl Libre"/>
                <a:cs typeface="Frank Ruhl Libre"/>
                <a:ea typeface="Frank Ruhl Libre"/>
              </a:rPr>
              <a:t>וְכָרַתִּי אֶת־בֵּית יִשְׂרָאֵל וְאֶת־בֵּית יְהוּדָה</a:t>
            </a:r>
            <a:r>
              <a:rPr sz="4100" b="0" i="0" lang="he-IL">
                <a:solidFill>
                  <a:srgbClr val="141414"/>
                </a:solidFill>
                <a:latin typeface="Frank Ruhl Libre"/>
                <a:cs typeface="Frank Ruhl Libre"/>
                <a:ea typeface="Frank Ruhl Libre"/>
              </a:rPr>
              <a:t> בְּרִית חֲדָשָׁה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״הנה ימים באים נאם ה׳ וכרתי את בית ישראל ואת בית יהודה ברית חדשה״.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ירמיה ל"א, מ'</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וְכָל־הָעֵמֶק הַפְּגָרִים וְהַדֶּשֶׁן וְכָל־הַשְּׁדֵמוֹת עַד־נַחַל קִדְרוֹן עַד־פִּנַּת שַׁעַר הַסּוּסִים מִזְרָחָה קֹדֶשׁ </a:t>
            </a:r>
            <a:r>
              <a:rPr sz="4100" b="1" i="0" lang="he-IL">
                <a:solidFill>
                  <a:srgbClr val="E63946"/>
                </a:solidFill>
                <a:latin typeface="Frank Ruhl Libre"/>
                <a:cs typeface="Frank Ruhl Libre"/>
                <a:ea typeface="Frank Ruhl Libre"/>
              </a:rPr>
              <a:t>לַה' לֹא־יִנָּתֵשׁ וְלֹא־יֵהָרֵס עוֹד</a:t>
            </a:r>
            <a:r>
              <a:rPr sz="4100" b="0" i="0" lang="he-IL">
                <a:solidFill>
                  <a:srgbClr val="141414"/>
                </a:solidFill>
                <a:latin typeface="Frank Ruhl Libre"/>
                <a:cs typeface="Frank Ruhl Libre"/>
                <a:ea typeface="Frank Ruhl Libre"/>
              </a:rPr>
              <a:t> לְעוֹלָם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המקרא מסיים בתיאור הרחבה של העיר: כל ״העמק הפגרים והדשן וכל השדמות עד נחל קדרון״ יהיו ״קדש 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יקיר</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מלשון יקר וחשוב.</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שעשועים</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ענין התעסקות לשמוח וכן ושעשע יונק (ישעיה יא).</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מדי</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מתי וכן מדי עברו (שם כח).</a:t>
            </a:r>
          </a:p>
        </p:txBody>
      </p:sp>
      <p:sp>
        <p:nvSpPr>
          <p:cNvPr id="11" name="TextBox 10"/>
          <p:cNvSpPr txBox="1"/>
          <p:nvPr/>
        </p:nvSpPr>
        <p:spPr>
          <a:xfrm>
            <a:off x="8145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עוד</a:t>
            </a:r>
          </a:p>
        </p:txBody>
      </p:sp>
      <p:sp>
        <p:nvSpPr>
          <p:cNvPr id="12" name="TextBox 11"/>
          <p:cNvSpPr txBox="1"/>
          <p:nvPr/>
        </p:nvSpPr>
        <p:spPr>
          <a:xfrm>
            <a:off x="8145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הוא ענין רבוי כמו ויבך על צואריו עוד (בראשית מז).</a:t>
            </a:r>
          </a:p>
        </p:txBody>
      </p:sp>
      <p:sp>
        <p:nvSpPr>
          <p:cNvPr id="13" name="TextBox 12"/>
          <p:cNvSpPr txBox="1"/>
          <p:nvPr/>
        </p:nvSpPr>
        <p:spPr>
          <a:xfrm>
            <a:off x="45262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המו</a:t>
            </a:r>
          </a:p>
        </p:txBody>
      </p:sp>
      <p:sp>
        <p:nvSpPr>
          <p:cNvPr id="14" name="TextBox 13"/>
          <p:cNvSpPr txBox="1"/>
          <p:nvPr/>
        </p:nvSpPr>
        <p:spPr>
          <a:xfrm>
            <a:off x="45262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מל׳ המייה והוא ענין הכמרת רחמים וחמלה וכן המון מעיך (ישעיה סג).</a:t>
            </a:r>
          </a:p>
        </p:txBody>
      </p:sp>
      <p:sp>
        <p:nvSpPr>
          <p:cNvPr id="15" name="TextBox 14"/>
          <p:cNvSpPr txBox="1"/>
          <p:nvPr/>
        </p:nvSpPr>
        <p:spPr>
          <a:xfrm>
            <a:off x="906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והדשן</a:t>
            </a:r>
          </a:p>
        </p:txBody>
      </p:sp>
      <p:sp>
        <p:nvSpPr>
          <p:cNvPr id="16" name="TextBox 15"/>
          <p:cNvSpPr txBox="1"/>
          <p:nvPr/>
        </p:nvSpPr>
        <p:spPr>
          <a:xfrm>
            <a:off x="906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אפר המזבח.</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13746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ירמיה ל"א, כ'</a:t>
            </a:r>
          </a:p>
        </p:txBody>
      </p:sp>
      <p:sp>
        <p:nvSpPr>
          <p:cNvPr id="6" name="TextBox 5"/>
          <p:cNvSpPr txBox="1"/>
          <p:nvPr/>
        </p:nvSpPr>
        <p:spPr>
          <a:xfrm>
            <a:off x="1064577" y="2569269"/>
            <a:ext cx="9745345" cy="17067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הֲבֵן יַקִּיר לִי אֶפְרַיִם</a:t>
            </a:r>
            <a:r>
              <a:rPr sz="2800" b="0" i="0" lang="he-IL">
                <a:solidFill>
                  <a:srgbClr val="141414"/>
                </a:solidFill>
                <a:latin typeface="Frank Ruhl Libre"/>
                <a:cs typeface="Frank Ruhl Libre"/>
                <a:ea typeface="Frank Ruhl Libre"/>
              </a:rPr>
              <a:t>. הֵן דִּבְרֵי שְׁכִינָה, כְּלוֹמַר הוּא מִתְנוֹדֵד וַאֲנִי לִבִּי נֶהְפַּךְ עָלַי לְרַחֵם, שֶׁמָּא בְּנִי יַקִּירִי הוּא, כְּמוֹ שֶׁאֵין לוֹ אֶלָּא בֵּן אֶחָד שֶׁהוּא עוֹשֶׂה לוֹ כָּל רְצוֹנוֹ. שַׁעֲשׁוּעִים אישבניימני״ץ בְּלַעַ״ז:</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«הֲבֵן יַקִּיר לִי אֶפְרַיִם»?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רד"ק</a:t>
            </a:r>
          </a:p>
        </p:txBody>
      </p:sp>
      <p:sp>
        <p:nvSpPr>
          <p:cNvPr id="5" name="TextBox 4"/>
          <p:cNvSpPr txBox="1"/>
          <p:nvPr/>
        </p:nvSpPr>
        <p:spPr>
          <a:xfrm>
            <a:off x="1064577" y="213746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רד"ק על ירמיה ל"א, ל"א</a:t>
            </a:r>
          </a:p>
        </p:txBody>
      </p:sp>
      <p:sp>
        <p:nvSpPr>
          <p:cNvPr id="6" name="TextBox 5"/>
          <p:cNvSpPr txBox="1"/>
          <p:nvPr/>
        </p:nvSpPr>
        <p:spPr>
          <a:xfrm>
            <a:off x="1064577" y="2569269"/>
            <a:ext cx="9745345" cy="17067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הנה ימים באים, ברית חדשה</a:t>
            </a:r>
            <a:r>
              <a:rPr sz="2800" b="0" i="0" lang="he-IL">
                <a:solidFill>
                  <a:srgbClr val="141414"/>
                </a:solidFill>
                <a:latin typeface="Frank Ruhl Libre"/>
                <a:cs typeface="Frank Ruhl Libre"/>
                <a:ea typeface="Frank Ruhl Libre"/>
              </a:rPr>
              <a:t>. חדושה הוא שתהיה קיימת לא תופר כמו שהופרה הברית שכרת ה' עם בני ישראל בהר סיני בזה ואומר כי הנביא נבא על תורה חדשה שעתידה להיות לא ...</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א׳–י״ט («שיבת אפרים»).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ל׳–ל״ט («ברית חדשה»).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מ׳–מ׳ («סיום»).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מה לדעתכם המסר המרכזי של ירמיה ל״א?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נחמה וברית חדשה</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שיבת אפרים</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התחדשות</a:t>
            </a:r>
          </a:p>
        </p:txBody>
      </p:sp>
      <p:sp>
        <p:nvSpPr>
          <p:cNvPr id="8" name="TextBox 7"/>
          <p:cNvSpPr txBox="1"/>
          <p:nvPr/>
        </p:nvSpPr>
        <p:spPr>
          <a:xfrm>
            <a:off x="7991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ברית חדשה</a:t>
            </a:r>
          </a:p>
        </p:txBody>
      </p:sp>
      <p:sp>
        <p:nvSpPr>
          <p:cNvPr id="9" name="TextBox 8"/>
          <p:cNvSpPr txBox="1"/>
          <p:nvPr/>
        </p:nvSpPr>
        <p:spPr>
          <a:xfrm>
            <a:off x="879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סיום</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תשפ"ג (שאלון 1261))</a:t>
            </a:r>
          </a:p>
          <a:p>
            <a:pPr algn="r" rtl="1">
              <a:lnSpc>
                <a:spcPts val="3000"/>
              </a:lnSpc>
            </a:pPr>
            <a:r>
              <a:rPr sz="2000" b="0" i="0" lang="he-IL">
                <a:solidFill>
                  <a:srgbClr val="141414"/>
                </a:solidFill>
                <a:latin typeface="Assistant"/>
                <a:cs typeface="Assistant"/>
                <a:ea typeface="Assistant"/>
              </a:rPr>
              <a:t>7. קראו ירמיה, פרק ל"א, פסוקים י"ד-ל'.</a:t>
            </a:r>
          </a:p>
          <a:p>
            <a:pPr algn="r" rtl="1">
              <a:lnSpc>
                <a:spcPts val="3000"/>
              </a:lnSpc>
            </a:pPr>
            <a:r>
              <a:rPr sz="2000" b="0" i="0" lang="he-IL">
                <a:solidFill>
                  <a:srgbClr val="141414"/>
                </a:solidFill>
                <a:latin typeface="Assistant"/>
                <a:cs typeface="Assistant"/>
                <a:ea typeface="Assistant"/>
              </a:rPr>
              <a:t>ענו על סעיף א – חובה.</a:t>
            </a:r>
          </a:p>
          <a:p>
            <a:pPr algn="r" rtl="1">
              <a:lnSpc>
                <a:spcPts val="3000"/>
              </a:lnSpc>
            </a:pPr>
            <a:r>
              <a:rPr sz="2000" b="0" i="0" lang="he-IL">
                <a:solidFill>
                  <a:srgbClr val="141414"/>
                </a:solidFill>
                <a:latin typeface="Assistant"/>
                <a:cs typeface="Assistant"/>
                <a:ea typeface="Assistant"/>
              </a:rPr>
              <a:t>א. (1) קראו פסוקים י"ד-י"ט.</a:t>
            </a:r>
          </a:p>
          <a:p>
            <a:pPr algn="r" rtl="1">
              <a:lnSpc>
                <a:spcPts val="3000"/>
              </a:lnSpc>
            </a:pPr>
            <a:r>
              <a:rPr sz="2000" b="0" i="0" lang="he-IL">
                <a:solidFill>
                  <a:srgbClr val="141414"/>
                </a:solidFill>
                <a:latin typeface="Assistant"/>
                <a:cs typeface="Assistant"/>
                <a:ea typeface="Assistant"/>
              </a:rPr>
              <a:t>אל מי מופנית הנבואה בפסוקים אלה, ועל איזה מאורע מן העבר היא רומזת? (3 נקודות)</a:t>
            </a:r>
          </a:p>
          <a:p>
            <a:pPr algn="r" rtl="1">
              <a:lnSpc>
                <a:spcPts val="3000"/>
              </a:lnSpc>
            </a:pPr>
            <a:r>
              <a:rPr sz="2000" b="0" i="0" lang="he-IL">
                <a:solidFill>
                  <a:srgbClr val="141414"/>
                </a:solidFill>
                <a:latin typeface="Assistant"/>
                <a:cs typeface="Assistant"/>
                <a:ea typeface="Assistant"/>
              </a:rPr>
              <a:t>(2) קראו פסוקים י"ז-י"ט.</a:t>
            </a:r>
          </a:p>
          <a:p>
            <a:pPr algn="r" rtl="1">
              <a:lnSpc>
                <a:spcPts val="3000"/>
              </a:lnSpc>
            </a:pPr>
            <a:r>
              <a:rPr sz="2000" b="0" i="0" lang="he-IL">
                <a:solidFill>
                  <a:srgbClr val="141414"/>
                </a:solidFill>
                <a:latin typeface="Assistant"/>
                <a:cs typeface="Assistant"/>
                <a:ea typeface="Assistant"/>
              </a:rPr>
              <a:t>הסבירו מדוע דברי ה' בפסוק י"ט מספקים מענה הולם לדבריו של אפרים בפסוקים י"ז-י"ח. (5 נקודות)</a:t>
            </a:r>
          </a:p>
          <a:p>
            <a:pPr algn="r" rtl="1">
              <a:lnSpc>
                <a:spcPts val="3000"/>
              </a:lnSpc>
            </a:pPr>
            <a:r>
              <a:rPr sz="2000" b="0" i="0" lang="he-IL">
                <a:solidFill>
                  <a:srgbClr val="141414"/>
                </a:solidFill>
                <a:latin typeface="Assistant"/>
                <a:cs typeface="Assistant"/>
                <a:ea typeface="Assistant"/>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א׳–י״ט («שיבת אפרים»).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פרק לא הוא חלק מפרקי הנחמה (ל׳ עד לג), שבהם גאולה שלמה של כל שבטי ישראל מאשור ובבל. לפי טקסטולוגיה, הקטע הראשון מופנה לעשרת השבטים שהוגלו עם חורבן שומרון.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ל׳–ל״ט («ברית חדשה»).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״הנה ימים באים נאם ה׳ וכרתי את בית ישראל ואת בית יהודה ברית חדשה״. הברית הישנה, ברית סיני, הופרה: ״אשר המה הפרו את בריתי״. לפי טקסטולוגיה, הברית החדשה לא תבוא להחליף את התורה אלא להפוך אותה לדבר פנימי.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מ׳–מ׳ («סיום»).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המקרא מסיים בתיאור הרחבה של העיר: כל ״העמק הפגרים והדשן וכל השדמות עד נחל קדרון״ יהיו ״קדש לה׳״. אזורי הטומאה, בית הקברות ומקום האפר, ייהפכו לקדושה.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שאלה 7</a:t>
            </a:r>
          </a:p>
          <a:p>
            <a:pPr algn="r" rtl="1">
              <a:lnSpc>
                <a:spcPts val="2850"/>
              </a:lnSpc>
            </a:pPr>
            <a:r>
              <a:rPr sz="1900" b="0" i="0" lang="he-IL">
                <a:solidFill>
                  <a:srgbClr val="141414"/>
                </a:solidFill>
                <a:latin typeface="Assistant"/>
                <a:cs typeface="Assistant"/>
                <a:ea typeface="Assistant"/>
              </a:rPr>
              <a:t>סעיף א'</a:t>
            </a:r>
          </a:p>
          <a:p>
            <a:pPr algn="r" rtl="1">
              <a:lnSpc>
                <a:spcPts val="2850"/>
              </a:lnSpc>
            </a:pPr>
            <a:r>
              <a:rPr sz="1900" b="0" i="0" lang="he-IL">
                <a:solidFill>
                  <a:srgbClr val="141414"/>
                </a:solidFill>
                <a:latin typeface="Assistant"/>
                <a:cs typeface="Assistant"/>
                <a:ea typeface="Assistant"/>
              </a:rPr>
              <a:t>(1) הנבואה מופנית אל שבטי ישראל (10 השבטים/אפרים כשם מייצג).</a:t>
            </a:r>
          </a:p>
          <a:p>
            <a:pPr algn="r" rtl="1">
              <a:lnSpc>
                <a:spcPts val="2850"/>
              </a:lnSpc>
            </a:pPr>
            <a:r>
              <a:rPr sz="1900" b="0" i="0" lang="he-IL">
                <a:solidFill>
                  <a:srgbClr val="141414"/>
                </a:solidFill>
                <a:latin typeface="Assistant"/>
                <a:cs typeface="Assistant"/>
                <a:ea typeface="Assistant"/>
              </a:rPr>
              <a:t>המאורע מן העבר עליו הנבואה רומזת : גלות וחורבן ממלכת ישראל.</a:t>
            </a:r>
          </a:p>
          <a:p>
            <a:pPr algn="r" rtl="1">
              <a:lnSpc>
                <a:spcPts val="2850"/>
              </a:lnSpc>
            </a:pPr>
            <a:r>
              <a:rPr sz="1900" b="0" i="0" lang="he-IL">
                <a:solidFill>
                  <a:srgbClr val="141414"/>
                </a:solidFill>
                <a:latin typeface="Assistant"/>
                <a:cs typeface="Assistant"/>
                <a:ea typeface="Assistant"/>
              </a:rPr>
              <a:t>(2) דברי אפרים בפסוקים י"ז-י"ח : הוא מבקש מה' שיעזור לו לחזור בתשובה ולהחזירו אל הארץ.</a:t>
            </a:r>
          </a:p>
          <a:p>
            <a:pPr algn="r" rtl="1">
              <a:lnSpc>
                <a:spcPts val="2850"/>
              </a:lnSpc>
            </a:pPr>
            <a:r>
              <a:rPr sz="1900" b="0" i="0" lang="he-IL">
                <a:solidFill>
                  <a:srgbClr val="141414"/>
                </a:solidFill>
                <a:latin typeface="Assistant"/>
                <a:cs typeface="Assistant"/>
                <a:ea typeface="Assistant"/>
              </a:rPr>
              <a:t>דברי ה' בפסוק י"ט מספקים מענה הולם, מאחר והוא אומר שאפרים נחשב כבן יקר לו ושהוא לא שכח אותו. כלומר, יש תקווה לאפרים, ה' חושב עליו ומרחם עליו (יש תקווה שאולי יחזירו לארץ...).</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נחמה וברית חדשה – שאלון 1261</dc:title>
  <dc:subject/>
  <dc:creator/>
  <cp:keywords/>
  <dc:description/>
  <cp:lastModifiedBy/>
  <cp:revision>1</cp:revision>
  <dcterms:created xsi:type="dcterms:W3CDTF">2013-01-27T09:14:16Z</dcterms:created>
  <dcterms:modified xsi:type="dcterms:W3CDTF">2013-01-27T09:15:58Z</dcterms:modified>
  <cp:category/>
</cp:coreProperties>
</file>