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793230" y="1587500"/>
            <a:ext cx="4447540" cy="444500"/>
          </a:xfrm>
          <a:prstGeom prst="rect">
            <a:avLst/>
          </a:prstGeom>
          <a:noFill/>
        </p:spPr>
        <p:txBody>
          <a:bodyPr wrap="square" lIns="0" rIns="0" tIns="0" bIns="0" anchor="t"/>
          <a:lstStyle/>
          <a:p>
            <a:pPr algn="r" rtl="1">
              <a:lnSpc>
                <a:spcPts val="3500"/>
              </a:lnSpc>
            </a:pPr>
            <a:r>
              <a:rPr sz="2400" b="0" i="0" lang="he-IL">
                <a:solidFill>
                  <a:srgbClr val="7A3B1D"/>
                </a:solidFill>
                <a:latin typeface="Bellefair"/>
                <a:cs typeface="Bellefair"/>
                <a:ea typeface="Bellefair"/>
              </a:rPr>
              <a:t>ירמיה ל״ז</a:t>
            </a:r>
          </a:p>
        </p:txBody>
      </p:sp>
      <p:sp>
        <p:nvSpPr>
          <p:cNvPr id="4" name="TextBox 3"/>
          <p:cNvSpPr txBox="1"/>
          <p:nvPr/>
        </p:nvSpPr>
        <p:spPr>
          <a:xfrm>
            <a:off x="6793230" y="2032000"/>
            <a:ext cx="4447540" cy="1905000"/>
          </a:xfrm>
          <a:prstGeom prst="rect">
            <a:avLst/>
          </a:prstGeom>
          <a:noFill/>
        </p:spPr>
        <p:txBody>
          <a:bodyPr wrap="square" lIns="0" rIns="0" tIns="0" bIns="0" anchor="ctr"/>
          <a:lstStyle/>
          <a:p>
            <a:pPr algn="r" rtl="1">
              <a:lnSpc>
                <a:spcPts val="6480"/>
              </a:lnSpc>
            </a:pPr>
            <a:r>
              <a:rPr sz="6000" b="0" i="0" lang="he-IL">
                <a:solidFill>
                  <a:srgbClr val="2C2418"/>
                </a:solidFill>
                <a:latin typeface="Bellefair"/>
                <a:cs typeface="Bellefair"/>
                <a:ea typeface="Bellefair"/>
              </a:rPr>
              <a:t>ירמיהו בימי המצור</a:t>
            </a:r>
          </a:p>
        </p:txBody>
      </p:sp>
      <p:sp>
        <p:nvSpPr>
          <p:cNvPr id="5" name="TextBox 4"/>
          <p:cNvSpPr txBox="1"/>
          <p:nvPr/>
        </p:nvSpPr>
        <p:spPr>
          <a:xfrm>
            <a:off x="6793230" y="3949700"/>
            <a:ext cx="4447540" cy="406400"/>
          </a:xfrm>
          <a:prstGeom prst="rect">
            <a:avLst/>
          </a:prstGeom>
          <a:noFill/>
        </p:spPr>
        <p:txBody>
          <a:bodyPr wrap="square" lIns="0" rIns="0" tIns="0" bIns="0" anchor="t"/>
          <a:lstStyle/>
          <a:p>
            <a:pPr algn="r" rtl="1">
              <a:lnSpc>
                <a:spcPts val="3200"/>
              </a:lnSpc>
            </a:pPr>
            <a:r>
              <a:rPr sz="1800" b="0" i="0" lang="he-IL">
                <a:solidFill>
                  <a:srgbClr val="5B4A30"/>
                </a:solidFill>
                <a:latin typeface="David Libre"/>
                <a:cs typeface="David Libre"/>
                <a:ea typeface="David Libre"/>
              </a:rPr>
              <a:t>שאלון 1261 · ירמיה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מטרות השיעור</a:t>
            </a:r>
          </a:p>
        </p:txBody>
      </p:sp>
      <p:sp>
        <p:nvSpPr>
          <p:cNvPr id="5" name="TextBox 4"/>
          <p:cNvSpPr txBox="1"/>
          <p:nvPr/>
        </p:nvSpPr>
        <p:spPr>
          <a:xfrm>
            <a:off x="10452100" y="18732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1</a:t>
            </a:r>
          </a:p>
        </p:txBody>
      </p:sp>
      <p:sp>
        <p:nvSpPr>
          <p:cNvPr id="6" name="TextBox 5"/>
          <p:cNvSpPr txBox="1"/>
          <p:nvPr/>
        </p:nvSpPr>
        <p:spPr>
          <a:xfrm>
            <a:off x="4873561" y="17780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נכיר את הסיפור «ירמיהו בימי המצור» (ירמיה ל״ז) ואת הדמויות בו</a:t>
            </a:r>
          </a:p>
        </p:txBody>
      </p:sp>
      <p:sp>
        <p:nvSpPr>
          <p:cNvPr id="7" name="TextBox 6"/>
          <p:cNvSpPr txBox="1"/>
          <p:nvPr/>
        </p:nvSpPr>
        <p:spPr>
          <a:xfrm>
            <a:off x="10452100" y="29781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2</a:t>
            </a:r>
          </a:p>
        </p:txBody>
      </p:sp>
      <p:sp>
        <p:nvSpPr>
          <p:cNvPr id="8" name="TextBox 7"/>
          <p:cNvSpPr txBox="1"/>
          <p:nvPr/>
        </p:nvSpPr>
        <p:spPr>
          <a:xfrm>
            <a:off x="4873561" y="28829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נבחן כיצד הסיפור מבטא את התמה «ירמיה»</a:t>
            </a:r>
          </a:p>
        </p:txBody>
      </p:sp>
      <p:sp>
        <p:nvSpPr>
          <p:cNvPr id="9" name="TextBox 8"/>
          <p:cNvSpPr txBox="1"/>
          <p:nvPr/>
        </p:nvSpPr>
        <p:spPr>
          <a:xfrm>
            <a:off x="10452100" y="40830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3</a:t>
            </a:r>
          </a:p>
        </p:txBody>
      </p:sp>
      <p:sp>
        <p:nvSpPr>
          <p:cNvPr id="10" name="TextBox 9"/>
          <p:cNvSpPr txBox="1"/>
          <p:nvPr/>
        </p:nvSpPr>
        <p:spPr>
          <a:xfrm>
            <a:off x="4873561" y="39878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נקרא פסוקי מפתח ונעמיק בפירוש רש"י ומלבי"ם</a:t>
            </a:r>
          </a:p>
        </p:txBody>
      </p:sp>
      <p:sp>
        <p:nvSpPr>
          <p:cNvPr id="11" name="TextBox 10"/>
          <p:cNvSpPr txBox="1"/>
          <p:nvPr/>
        </p:nvSpPr>
        <p:spPr>
          <a:xfrm>
            <a:off x="10452100" y="51879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4</a:t>
            </a:r>
          </a:p>
        </p:txBody>
      </p:sp>
      <p:sp>
        <p:nvSpPr>
          <p:cNvPr id="12" name="TextBox 11"/>
          <p:cNvSpPr txBox="1"/>
          <p:nvPr/>
        </p:nvSpPr>
        <p:spPr>
          <a:xfrm>
            <a:off x="4873561" y="50927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הדמויות בסיפור</a:t>
            </a:r>
          </a:p>
        </p:txBody>
      </p:sp>
      <p:sp>
        <p:nvSpPr>
          <p:cNvPr id="5" name="TextBox 4"/>
          <p:cNvSpPr txBox="1"/>
          <p:nvPr/>
        </p:nvSpPr>
        <p:spPr>
          <a:xfrm>
            <a:off x="6485191" y="2057400"/>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ירמיהו</a:t>
            </a:r>
          </a:p>
        </p:txBody>
      </p:sp>
      <p:sp>
        <p:nvSpPr>
          <p:cNvPr id="6" name="TextBox 5"/>
          <p:cNvSpPr txBox="1"/>
          <p:nvPr/>
        </p:nvSpPr>
        <p:spPr>
          <a:xfrm>
            <a:off x="6485191" y="2616200"/>
            <a:ext cx="4669917" cy="83185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ירמיהו מושם ב״בית הבור ואל החנויות״ ו״וישב שם ירמיהו ימים רבים״.</a:t>
            </a:r>
          </a:p>
        </p:txBody>
      </p:sp>
      <p:sp>
        <p:nvSpPr>
          <p:cNvPr id="7" name="TextBox 6"/>
          <p:cNvSpPr txBox="1"/>
          <p:nvPr/>
        </p:nvSpPr>
        <p:spPr>
          <a:xfrm>
            <a:off x="1036891" y="2057400"/>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צדקיהו</a:t>
            </a:r>
          </a:p>
        </p:txBody>
      </p:sp>
      <p:sp>
        <p:nvSpPr>
          <p:cNvPr id="8" name="TextBox 7"/>
          <p:cNvSpPr txBox="1"/>
          <p:nvPr/>
        </p:nvSpPr>
        <p:spPr>
          <a:xfrm>
            <a:off x="1036891" y="2616200"/>
            <a:ext cx="4669917" cy="83185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צדקיהו מבקש ממנו ״היש דבר מאת ה׳״ ושולח אותו לחצר המטרה.</a:t>
            </a:r>
          </a:p>
        </p:txBody>
      </p:sp>
      <p:sp>
        <p:nvSpPr>
          <p:cNvPr id="9" name="TextBox 8"/>
          <p:cNvSpPr txBox="1"/>
          <p:nvPr/>
        </p:nvSpPr>
        <p:spPr>
          <a:xfrm>
            <a:off x="6485191" y="4235450"/>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פרעה</a:t>
            </a:r>
          </a:p>
        </p:txBody>
      </p:sp>
      <p:sp>
        <p:nvSpPr>
          <p:cNvPr id="10" name="TextBox 9"/>
          <p:cNvSpPr txBox="1"/>
          <p:nvPr/>
        </p:nvSpPr>
        <p:spPr>
          <a:xfrm>
            <a:off x="6485191" y="4794250"/>
            <a:ext cx="4669917" cy="83185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צבא פרעה יוצא ממצרים, והכשדים מפסיקים את המצור על ירושלים.</a:t>
            </a:r>
          </a:p>
        </p:txBody>
      </p:sp>
      <p:sp>
        <p:nvSpPr>
          <p:cNvPr id="11" name="TextBox 10"/>
          <p:cNvSpPr txBox="1"/>
          <p:nvPr/>
        </p:nvSpPr>
        <p:spPr>
          <a:xfrm>
            <a:off x="1036891" y="4235450"/>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בנימין</a:t>
            </a:r>
          </a:p>
        </p:txBody>
      </p:sp>
      <p:sp>
        <p:nvSpPr>
          <p:cNvPr id="12" name="TextBox 11"/>
          <p:cNvSpPr txBox="1"/>
          <p:nvPr/>
        </p:nvSpPr>
        <p:spPr>
          <a:xfrm>
            <a:off x="1036891" y="4794250"/>
            <a:ext cx="4669917" cy="83185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בשער בנימין תופס אותו פקיד השער, יריה בן שלמיה, ואומר ״אל הכשדים אתה נפל״.</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רצף האירועים</a:t>
            </a:r>
          </a:p>
        </p:txBody>
      </p:sp>
      <p:sp>
        <p:nvSpPr>
          <p:cNvPr id="5" name="TextBox 4"/>
          <p:cNvSpPr txBox="1"/>
          <p:nvPr/>
        </p:nvSpPr>
        <p:spPr>
          <a:xfrm>
            <a:off x="991076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1</a:t>
            </a:r>
          </a:p>
        </p:txBody>
      </p:sp>
      <p:sp>
        <p:nvSpPr>
          <p:cNvPr id="6" name="TextBox 5"/>
          <p:cNvSpPr txBox="1"/>
          <p:nvPr/>
        </p:nvSpPr>
        <p:spPr>
          <a:xfrm>
            <a:off x="904432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הפסקת המצור (פסוקים א׳–י׳)</a:t>
            </a:r>
          </a:p>
        </p:txBody>
      </p:sp>
      <p:sp>
        <p:nvSpPr>
          <p:cNvPr id="7" name="TextBox 6"/>
          <p:cNvSpPr txBox="1"/>
          <p:nvPr/>
        </p:nvSpPr>
        <p:spPr>
          <a:xfrm>
            <a:off x="7189787"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2</a:t>
            </a:r>
          </a:p>
        </p:txBody>
      </p:sp>
      <p:sp>
        <p:nvSpPr>
          <p:cNvPr id="8" name="TextBox 7"/>
          <p:cNvSpPr txBox="1"/>
          <p:nvPr/>
        </p:nvSpPr>
        <p:spPr>
          <a:xfrm>
            <a:off x="6323345"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ירמיהו נעצר (פסוקים י״א–ט״ז)</a:t>
            </a:r>
          </a:p>
        </p:txBody>
      </p:sp>
      <p:sp>
        <p:nvSpPr>
          <p:cNvPr id="9" name="TextBox 8"/>
          <p:cNvSpPr txBox="1"/>
          <p:nvPr/>
        </p:nvSpPr>
        <p:spPr>
          <a:xfrm>
            <a:off x="446881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3</a:t>
            </a:r>
          </a:p>
        </p:txBody>
      </p:sp>
      <p:sp>
        <p:nvSpPr>
          <p:cNvPr id="10" name="TextBox 9"/>
          <p:cNvSpPr txBox="1"/>
          <p:nvPr/>
        </p:nvSpPr>
        <p:spPr>
          <a:xfrm>
            <a:off x="360237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צדקיהו וירמיהו (פסוקים י״ז–כ״א)</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מקום ההתרחשות</a:t>
            </a:r>
          </a:p>
        </p:txBody>
      </p:sp>
      <p:sp>
        <p:nvSpPr>
          <p:cNvPr id="5" name="TextBox 4"/>
          <p:cNvSpPr txBox="1"/>
          <p:nvPr/>
        </p:nvSpPr>
        <p:spPr>
          <a:xfrm>
            <a:off x="1874142" y="4460199"/>
            <a:ext cx="551259" cy="228600"/>
          </a:xfrm>
          <a:prstGeom prst="rect">
            <a:avLst/>
          </a:prstGeom>
          <a:noFill/>
        </p:spPr>
        <p:txBody>
          <a:bodyPr wrap="square" lIns="0" rIns="0" tIns="0" bIns="0" anchor="t"/>
          <a:lstStyle/>
          <a:p>
            <a:pPr algn="r" rtl="1">
              <a:lnSpc>
                <a:spcPts val="1800"/>
              </a:lnSpc>
            </a:pPr>
            <a:r>
              <a:rPr sz="1500" b="0" i="0" lang="he-IL">
                <a:solidFill>
                  <a:srgbClr val="F3EAD6"/>
                </a:solidFill>
                <a:latin typeface="David Libre"/>
                <a:cs typeface="David Libre"/>
                <a:ea typeface="David Libre"/>
              </a:rPr>
              <a:t>מצרים</a:t>
            </a:r>
          </a:p>
        </p:txBody>
      </p:sp>
      <p:sp>
        <p:nvSpPr>
          <p:cNvPr id="6" name="TextBox 5"/>
          <p:cNvSpPr txBox="1"/>
          <p:nvPr/>
        </p:nvSpPr>
        <p:spPr>
          <a:xfrm>
            <a:off x="5044529" y="2877759"/>
            <a:ext cx="687883" cy="228600"/>
          </a:xfrm>
          <a:prstGeom prst="rect">
            <a:avLst/>
          </a:prstGeom>
          <a:noFill/>
        </p:spPr>
        <p:txBody>
          <a:bodyPr wrap="square" lIns="0" rIns="0" tIns="0" bIns="0" anchor="t"/>
          <a:lstStyle/>
          <a:p>
            <a:pPr algn="r" rtl="1">
              <a:lnSpc>
                <a:spcPts val="1800"/>
              </a:lnSpc>
            </a:pPr>
            <a:r>
              <a:rPr sz="1500" b="0" i="0" lang="he-IL">
                <a:solidFill>
                  <a:srgbClr val="F3EAD6"/>
                </a:solidFill>
                <a:latin typeface="David Libre"/>
                <a:cs typeface="David Libre"/>
                <a:ea typeface="David Libre"/>
              </a:rPr>
              <a:t>ירושלים</a:t>
            </a:r>
          </a:p>
        </p:txBody>
      </p:sp>
      <p:sp>
        <p:nvSpPr>
          <p:cNvPr id="7" name="TextBox 6"/>
          <p:cNvSpPr txBox="1"/>
          <p:nvPr/>
        </p:nvSpPr>
        <p:spPr>
          <a:xfrm>
            <a:off x="5887085" y="1778000"/>
            <a:ext cx="5624830" cy="4381500"/>
          </a:xfrm>
          <a:prstGeom prst="rect">
            <a:avLst/>
          </a:prstGeom>
          <a:noFill/>
        </p:spPr>
        <p:txBody>
          <a:bodyPr wrap="square" lIns="0" rIns="0" tIns="0" bIns="0" anchor="t"/>
          <a:lstStyle/>
          <a:p>
            <a:pPr algn="r" rtl="1">
              <a:lnSpc>
                <a:spcPts val="4160"/>
              </a:lnSpc>
            </a:pPr>
            <a:r>
              <a:rPr sz="2600" b="0" i="0" lang="he-IL">
                <a:solidFill>
                  <a:srgbClr val="F3EAD6"/>
                </a:solidFill>
                <a:latin typeface="David Libre"/>
                <a:cs typeface="David Libre"/>
                <a:ea typeface="David Libre"/>
              </a:rPr>
              <a:t>📍 מצרים</a:t>
            </a:r>
          </a:p>
          <a:p>
            <a:pPr algn="r" rtl="1">
              <a:lnSpc>
                <a:spcPts val="4160"/>
              </a:lnSpc>
            </a:pPr>
            <a:r>
              <a:rPr sz="2600" b="0" i="0" lang="he-IL">
                <a:solidFill>
                  <a:srgbClr val="F3EAD6"/>
                </a:solidFill>
                <a:latin typeface="David Libre"/>
                <a:cs typeface="David Libre"/>
                <a:ea typeface="David Libre"/>
              </a:rPr>
              <a:t>📍 ירושלים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ירמיה ל"ז, ב'</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וְלֹא </a:t>
            </a:r>
            <a:r>
              <a:rPr sz="4100" b="1" i="0" lang="he-IL" u="sng">
                <a:solidFill>
                  <a:srgbClr val="7A3B1D"/>
                </a:solidFill>
                <a:latin typeface="Frank Ruhl Libre"/>
                <a:cs typeface="Frank Ruhl Libre"/>
                <a:ea typeface="Frank Ruhl Libre"/>
              </a:rPr>
              <a:t>שָׁמַע הוּא וַעֲבָדָיו וְעַם הָאָרֶץ אֶל</a:t>
            </a:r>
            <a:r>
              <a:rPr sz="4100" b="0" i="0" lang="he-IL">
                <a:solidFill>
                  <a:srgbClr val="2C2418"/>
                </a:solidFill>
                <a:latin typeface="Frank Ruhl Libre"/>
                <a:cs typeface="Frank Ruhl Libre"/>
                <a:ea typeface="Frank Ruhl Libre"/>
              </a:rPr>
              <a:t>־דִּבְרֵי ה' אֲשֶׁר דִּבֶּר בְּיַד יִרְמְיָהוּ הַנָּבִיא</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052"/>
              </a:lnSpc>
            </a:pPr>
            <a:r>
              <a:rPr sz="1500" b="0" i="0" lang="he-IL">
                <a:solidFill>
                  <a:srgbClr val="2C2418"/>
                </a:solidFill>
                <a:latin typeface="David Libre"/>
                <a:cs typeface="David Libre"/>
                <a:ea typeface="David Libre"/>
              </a:rPr>
              <a:t>צדקיהו מלך אחרי יכניהו בהמלכת נבוכדנאצר, ו״לא שמע הוא ועבדיו ועם הארץ אל דברי ה׳ אשר דבר ביד ירמיהו הנביא״.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ירמיה ל"ז, י"ב</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וַיֵּצֵא יִרְמְיָהוּ מִירוּשָׁלַ͏ִם לָלֶכֶת</a:t>
            </a:r>
            <a:r>
              <a:rPr sz="4100" b="0" i="0" lang="he-IL">
                <a:solidFill>
                  <a:srgbClr val="2C2418"/>
                </a:solidFill>
                <a:latin typeface="Frank Ruhl Libre"/>
                <a:cs typeface="Frank Ruhl Libre"/>
                <a:ea typeface="Frank Ruhl Libre"/>
              </a:rPr>
              <a:t> אֶרֶץ בִּנְיָמִן לַחֲלִק מִשָּׁם בְּתוֹךְ הָעָם</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בזמן שהכשדים הסתלקו, ירמיהו מבקש לצאת מירושלים לארץ בנימין לקבל נחלה.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ירמיה ל"ז, י"ח</a:t>
            </a:r>
          </a:p>
        </p:txBody>
      </p:sp>
      <p:sp>
        <p:nvSpPr>
          <p:cNvPr id="5" name="TextBox 4"/>
          <p:cNvSpPr txBox="1"/>
          <p:nvPr/>
        </p:nvSpPr>
        <p:spPr>
          <a:xfrm>
            <a:off x="1726945" y="2189162"/>
            <a:ext cx="8738108" cy="2733675"/>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וַיֹּאמֶר יִרְמְיָהוּ אֶל־הַמֶּלֶךְ צִדְקִיָּהוּ </a:t>
            </a:r>
            <a:r>
              <a:rPr sz="4100" b="1" i="0" lang="he-IL" u="sng">
                <a:solidFill>
                  <a:srgbClr val="7A3B1D"/>
                </a:solidFill>
                <a:latin typeface="Frank Ruhl Libre"/>
                <a:cs typeface="Frank Ruhl Libre"/>
                <a:ea typeface="Frank Ruhl Libre"/>
              </a:rPr>
              <a:t>מֶה חָטָאתִי לְךָ וְלַעֲבָדֶיךָ וְלָעָם הַזֶּה כִּי</a:t>
            </a:r>
            <a:r>
              <a:rPr sz="4100" b="0" i="0" lang="he-IL">
                <a:solidFill>
                  <a:srgbClr val="2C2418"/>
                </a:solidFill>
                <a:latin typeface="Frank Ruhl Libre"/>
                <a:cs typeface="Frank Ruhl Libre"/>
                <a:ea typeface="Frank Ruhl Libre"/>
              </a:rPr>
              <a:t>־נְתַתֶּם אוֹתִי אֶל־בֵּית הַכֶּלֶא</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צדקיהו שולח להביא את ירמיהו בסתר ושואל ״היש דבר מאת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ירמיה ל"ז, ג'</a:t>
            </a:r>
          </a:p>
        </p:txBody>
      </p:sp>
      <p:sp>
        <p:nvSpPr>
          <p:cNvPr id="5" name="TextBox 4"/>
          <p:cNvSpPr txBox="1"/>
          <p:nvPr/>
        </p:nvSpPr>
        <p:spPr>
          <a:xfrm>
            <a:off x="1726945" y="2189162"/>
            <a:ext cx="8738108" cy="2733675"/>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וַיִּשְׁלַח הַמֶּלֶךְ צִדְקִיָּהוּ אֶת־יְהוּכַל בֶּן־שֶׁלֶמְיָה וְאֶת־צְפַנְיָהוּ בֶן־מַעֲשֵׂיָה הַכֹּהֵן אֶל־יִרְמְיָהוּ הַנָּבִיא לֵאמֹר </a:t>
            </a:r>
            <a:r>
              <a:rPr sz="4100" b="1" i="0" lang="he-IL" u="sng">
                <a:solidFill>
                  <a:srgbClr val="7A3B1D"/>
                </a:solidFill>
                <a:latin typeface="Frank Ruhl Libre"/>
                <a:cs typeface="Frank Ruhl Libre"/>
                <a:ea typeface="Frank Ruhl Libre"/>
              </a:rPr>
              <a:t>הִתְפַּלֶּל־נָא בַעֲדֵנוּ אֶל</a:t>
            </a:r>
            <a:r>
              <a:rPr sz="4100" b="0" i="0" lang="he-IL">
                <a:solidFill>
                  <a:srgbClr val="2C2418"/>
                </a:solidFill>
                <a:latin typeface="Frank Ruhl Libre"/>
                <a:cs typeface="Frank Ruhl Libre"/>
                <a:ea typeface="Frank Ruhl Libre"/>
              </a:rPr>
              <a:t>־ה' אֱלֹהֵינוּ</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052"/>
              </a:lnSpc>
            </a:pPr>
            <a:r>
              <a:rPr sz="1500" b="0" i="0" lang="he-IL">
                <a:solidFill>
                  <a:srgbClr val="2C2418"/>
                </a:solidFill>
                <a:latin typeface="David Libre"/>
                <a:cs typeface="David Libre"/>
                <a:ea typeface="David Libre"/>
              </a:rPr>
              <a:t>צדקיהו מלך אחרי יכניהו בהמלכת נבוכדנאצר, ו״לא שמע הוא ועבדיו ועם הארץ אל דברי ה׳ אשר דבר ביד ירמיהו הנביא״.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ביאורי מילים</a:t>
            </a:r>
          </a:p>
        </p:txBody>
      </p:sp>
      <p:sp>
        <p:nvSpPr>
          <p:cNvPr id="5" name="TextBox 4"/>
          <p:cNvSpPr txBox="1"/>
          <p:nvPr/>
        </p:nvSpPr>
        <p:spPr>
          <a:xfrm>
            <a:off x="8237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לחליק</a:t>
            </a:r>
          </a:p>
        </p:txBody>
      </p:sp>
      <p:sp>
        <p:nvSpPr>
          <p:cNvPr id="6" name="TextBox 5"/>
          <p:cNvSpPr txBox="1"/>
          <p:nvPr/>
        </p:nvSpPr>
        <p:spPr>
          <a:xfrm>
            <a:off x="8237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כמו להחליק והוא מלשון החלקה והשמטה.</a:t>
            </a:r>
          </a:p>
        </p:txBody>
      </p:sp>
      <p:sp>
        <p:nvSpPr>
          <p:cNvPr id="7" name="TextBox 6"/>
          <p:cNvSpPr txBox="1"/>
          <p:nvPr/>
        </p:nvSpPr>
        <p:spPr>
          <a:xfrm>
            <a:off x="46178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מילה מנחה</a:t>
            </a:r>
          </a:p>
        </p:txBody>
      </p:sp>
      <p:sp>
        <p:nvSpPr>
          <p:cNvPr id="8" name="TextBox 7"/>
          <p:cNvSpPr txBox="1"/>
          <p:nvPr/>
        </p:nvSpPr>
        <p:spPr>
          <a:xfrm>
            <a:off x="4617847" y="2501900"/>
            <a:ext cx="2956306" cy="990600"/>
          </a:xfrm>
          <a:prstGeom prst="rect">
            <a:avLst/>
          </a:prstGeom>
          <a:noFill/>
        </p:spPr>
        <p:txBody>
          <a:bodyPr wrap="square" lIns="0" rIns="0" tIns="0" bIns="0" anchor="t"/>
          <a:lstStyle/>
          <a:p>
            <a:pPr algn="r" rtl="1">
              <a:lnSpc>
                <a:spcPts val="1909"/>
              </a:lnSpc>
            </a:pPr>
            <a:r>
              <a:rPr sz="14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98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נבואה</a:t>
            </a:r>
          </a:p>
        </p:txBody>
      </p:sp>
      <p:sp>
        <p:nvSpPr>
          <p:cNvPr id="10" name="TextBox 9"/>
          <p:cNvSpPr txBox="1"/>
          <p:nvPr/>
        </p:nvSpPr>
        <p:spPr>
          <a:xfrm>
            <a:off x="998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דברי נביא.</a:t>
            </a:r>
          </a:p>
        </p:txBody>
      </p:sp>
      <p:sp>
        <p:nvSpPr>
          <p:cNvPr id="11" name="TextBox 10"/>
          <p:cNvSpPr txBox="1"/>
          <p:nvPr/>
        </p:nvSpPr>
        <p:spPr>
          <a:xfrm>
            <a:off x="8237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קורבנות</a:t>
            </a:r>
          </a:p>
        </p:txBody>
      </p:sp>
      <p:sp>
        <p:nvSpPr>
          <p:cNvPr id="12" name="TextBox 11"/>
          <p:cNvSpPr txBox="1"/>
          <p:nvPr/>
        </p:nvSpPr>
        <p:spPr>
          <a:xfrm>
            <a:off x="8237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מתנה מן החי או מן הצומח שמביא אדם למקדש לכבוד האל.</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רש"י</a:t>
            </a:r>
          </a:p>
        </p:txBody>
      </p:sp>
      <p:sp>
        <p:nvSpPr>
          <p:cNvPr id="5" name="TextBox 4"/>
          <p:cNvSpPr txBox="1"/>
          <p:nvPr/>
        </p:nvSpPr>
        <p:spPr>
          <a:xfrm>
            <a:off x="1164463" y="2185789"/>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רש"י על ירמיה ל"ז, י"ב</a:t>
            </a:r>
          </a:p>
        </p:txBody>
      </p:sp>
      <p:sp>
        <p:nvSpPr>
          <p:cNvPr id="6" name="TextBox 5"/>
          <p:cNvSpPr txBox="1"/>
          <p:nvPr/>
        </p:nvSpPr>
        <p:spPr>
          <a:xfrm>
            <a:off x="1164463" y="2617589"/>
            <a:ext cx="9863074" cy="1737121"/>
          </a:xfrm>
          <a:prstGeom prst="rect">
            <a:avLst/>
          </a:prstGeom>
          <a:noFill/>
        </p:spPr>
        <p:txBody>
          <a:bodyPr wrap="square" lIns="0" rIns="0" tIns="0" bIns="0" anchor="t"/>
          <a:lstStyle/>
          <a:p>
            <a:pPr algn="r" rtl="1">
              <a:lnSpc>
                <a:spcPts val="4560"/>
              </a:lnSpc>
            </a:pPr>
            <a:r>
              <a:rPr sz="2850" b="1" i="0" lang="he-IL">
                <a:solidFill>
                  <a:srgbClr val="7A3B1D"/>
                </a:solidFill>
                <a:latin typeface="Noto Serif Hebrew"/>
                <a:cs typeface="Noto Serif Hebrew"/>
                <a:ea typeface="Noto Serif Hebrew"/>
              </a:rPr>
              <a:t>לַחֲלִק מִשָּׁם בְּתוֹךְ הָעָם</a:t>
            </a:r>
            <a:r>
              <a:rPr sz="2850" b="0" i="0" lang="he-IL">
                <a:solidFill>
                  <a:srgbClr val="2C2418"/>
                </a:solidFill>
                <a:latin typeface="Noto Serif Hebrew"/>
                <a:cs typeface="Noto Serif Hebrew"/>
                <a:ea typeface="Noto Serif Hebrew"/>
              </a:rPr>
              <a:t>. ״לְפַלְגָא אַחֲסַנְתָּא דִילֵיהּ בְּגוֹ עַמָּא״ (תרגום יונתן). וּבְעוֹד הַכַּשְׂדִּים צָרִים עָלֶיהָ לֹא הָיָה יוֹצֵא מִמֶּנָּה, שֶׁמִּתְפַּלֵּל עַל הָעִיר שֶׁלֹּא תִלָּכֵד:</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מסביר רש"י על «לַחֲלִק מִשָּׁם בְּתוֹךְ הָעָם»?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מלבי"ם</a:t>
            </a:r>
          </a:p>
        </p:txBody>
      </p:sp>
      <p:sp>
        <p:nvSpPr>
          <p:cNvPr id="5" name="TextBox 4"/>
          <p:cNvSpPr txBox="1"/>
          <p:nvPr/>
        </p:nvSpPr>
        <p:spPr>
          <a:xfrm>
            <a:off x="1164463" y="2185789"/>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מלבי"ם על ירמיה ל"ז, ב'</a:t>
            </a:r>
          </a:p>
        </p:txBody>
      </p:sp>
      <p:sp>
        <p:nvSpPr>
          <p:cNvPr id="6" name="TextBox 5"/>
          <p:cNvSpPr txBox="1"/>
          <p:nvPr/>
        </p:nvSpPr>
        <p:spPr>
          <a:xfrm>
            <a:off x="1164463" y="2617589"/>
            <a:ext cx="9863074" cy="1737121"/>
          </a:xfrm>
          <a:prstGeom prst="rect">
            <a:avLst/>
          </a:prstGeom>
          <a:noFill/>
        </p:spPr>
        <p:txBody>
          <a:bodyPr wrap="square" lIns="0" rIns="0" tIns="0" bIns="0" anchor="t"/>
          <a:lstStyle/>
          <a:p>
            <a:pPr algn="r" rtl="1">
              <a:lnSpc>
                <a:spcPts val="4560"/>
              </a:lnSpc>
            </a:pPr>
            <a:r>
              <a:rPr sz="2850" b="1" i="0" lang="he-IL">
                <a:solidFill>
                  <a:srgbClr val="7A3B1D"/>
                </a:solidFill>
                <a:latin typeface="Noto Serif Hebrew"/>
                <a:cs typeface="Noto Serif Hebrew"/>
                <a:ea typeface="Noto Serif Hebrew"/>
              </a:rPr>
              <a:t>ולא שמע הוא ועבדיו,</a:t>
            </a:r>
            <a:r>
              <a:rPr sz="2850" b="0" i="0" lang="he-IL">
                <a:solidFill>
                  <a:srgbClr val="2C2418"/>
                </a:solidFill>
                <a:latin typeface="Noto Serif Hebrew"/>
                <a:cs typeface="Noto Serif Hebrew"/>
                <a:ea typeface="Noto Serif Hebrew"/>
              </a:rPr>
              <a:t> כי בדורו של יהויקים היו העם שומעים לדברי ירמיה רק המלך היה רשע כנ"ל בסי' הקודם, לא כן בדורו של צדקיהו העם לא שמעו והמלך נמשך אחרי העם:</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1</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א׳–י׳ («הפסקת המצור»).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2</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י״א–ט״ז («ירמיהו נעצר»).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3</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י״ז–כ״א («צדקיהו וירמיהו»).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מה דעתכם?</a:t>
            </a:r>
          </a:p>
        </p:txBody>
      </p:sp>
      <p:sp>
        <p:nvSpPr>
          <p:cNvPr id="5" name="TextBox 4"/>
          <p:cNvSpPr txBox="1"/>
          <p:nvPr/>
        </p:nvSpPr>
        <p:spPr>
          <a:xfrm>
            <a:off x="4926012" y="19050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לדעתכם, האם האשמה זו מוצדקת?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מפת מושגים</a:t>
            </a:r>
          </a:p>
        </p:txBody>
      </p:sp>
      <p:sp>
        <p:nvSpPr>
          <p:cNvPr id="5" name="TextBox 4"/>
          <p:cNvSpPr txBox="1"/>
          <p:nvPr/>
        </p:nvSpPr>
        <p:spPr>
          <a:xfrm>
            <a:off x="4853305" y="3365500"/>
            <a:ext cx="2485390" cy="952500"/>
          </a:xfrm>
          <a:prstGeom prst="rect">
            <a:avLst/>
          </a:prstGeom>
          <a:noFill/>
        </p:spPr>
        <p:txBody>
          <a:bodyPr wrap="square" lIns="0" rIns="0" tIns="0" bIns="0" anchor="ctr"/>
          <a:lstStyle/>
          <a:p>
            <a:pPr algn="ctr" rtl="1">
              <a:lnSpc>
                <a:spcPts val="3105"/>
              </a:lnSpc>
            </a:pPr>
            <a:r>
              <a:rPr sz="2700" b="0" i="0" lang="he-IL">
                <a:solidFill>
                  <a:srgbClr val="22403A"/>
                </a:solidFill>
                <a:latin typeface="Bellefair"/>
                <a:cs typeface="Bellefair"/>
                <a:ea typeface="Bellefair"/>
              </a:rPr>
              <a:t>ירמיהו בימי המצור</a:t>
            </a:r>
          </a:p>
        </p:txBody>
      </p:sp>
      <p:sp>
        <p:nvSpPr>
          <p:cNvPr id="6" name="TextBox 5"/>
          <p:cNvSpPr txBox="1"/>
          <p:nvPr/>
        </p:nvSpPr>
        <p:spPr>
          <a:xfrm>
            <a:off x="7990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הפסקת המצור</a:t>
            </a:r>
          </a:p>
        </p:txBody>
      </p:sp>
      <p:sp>
        <p:nvSpPr>
          <p:cNvPr id="7" name="TextBox 6"/>
          <p:cNvSpPr txBox="1"/>
          <p:nvPr/>
        </p:nvSpPr>
        <p:spPr>
          <a:xfrm>
            <a:off x="878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ירמיהו נעצר</a:t>
            </a:r>
          </a:p>
        </p:txBody>
      </p:sp>
      <p:sp>
        <p:nvSpPr>
          <p:cNvPr id="8" name="TextBox 7"/>
          <p:cNvSpPr txBox="1"/>
          <p:nvPr/>
        </p:nvSpPr>
        <p:spPr>
          <a:xfrm>
            <a:off x="7990713" y="3543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צדקיהו וירמיהו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בסגנון בגרות</a:t>
            </a:r>
          </a:p>
        </p:txBody>
      </p:sp>
      <p:sp>
        <p:nvSpPr>
          <p:cNvPr id="5" name="TextBox 4"/>
          <p:cNvSpPr txBox="1"/>
          <p:nvPr/>
        </p:nvSpPr>
        <p:spPr>
          <a:xfrm>
            <a:off x="929005" y="1968500"/>
            <a:ext cx="10333990" cy="3746500"/>
          </a:xfrm>
          <a:prstGeom prst="rect">
            <a:avLst/>
          </a:prstGeom>
          <a:noFill/>
        </p:spPr>
        <p:txBody>
          <a:bodyPr wrap="square" lIns="0" rIns="0" tIns="0" bIns="0" anchor="t"/>
          <a:lstStyle/>
          <a:p>
            <a:pPr algn="r" rtl="1">
              <a:lnSpc>
                <a:spcPts val="3000"/>
              </a:lnSpc>
            </a:pPr>
            <a:r>
              <a:rPr sz="2000" b="0" i="0" lang="he-IL">
                <a:solidFill>
                  <a:srgbClr val="2C2418"/>
                </a:solidFill>
                <a:latin typeface="David Libre"/>
                <a:cs typeface="David Libre"/>
                <a:ea typeface="David Libre"/>
              </a:rPr>
              <a:t>(קיץ תשפ"ה (שאלון 1361))</a:t>
            </a:r>
          </a:p>
          <a:p>
            <a:pPr algn="r" rtl="1">
              <a:lnSpc>
                <a:spcPts val="3000"/>
              </a:lnSpc>
            </a:pPr>
            <a:r>
              <a:rPr sz="2000" b="0" i="0" lang="he-IL">
                <a:solidFill>
                  <a:srgbClr val="2C2418"/>
                </a:solidFill>
                <a:latin typeface="David Libre"/>
                <a:cs typeface="David Libre"/>
                <a:ea typeface="David Libre"/>
              </a:rPr>
              <a:t>6. קראו ירמיה, פרק ל"ז, פסוקים ט'–כ"א.</a:t>
            </a:r>
          </a:p>
          <a:p>
            <a:pPr algn="r" rtl="1">
              <a:lnSpc>
                <a:spcPts val="3000"/>
              </a:lnSpc>
            </a:pPr>
            <a:r>
              <a:rPr sz="2000" b="0" i="0" lang="he-IL">
                <a:solidFill>
                  <a:srgbClr val="2C2418"/>
                </a:solidFill>
                <a:latin typeface="David Libre"/>
                <a:cs typeface="David Libre"/>
                <a:ea typeface="David Libre"/>
              </a:rPr>
              <a:t>א. קראו פסוקים ט'–י"א וגם מלכים ב', פרק כ"ד, פסוק כ', קראו גם את דברי יאיר נווה שלפניכם.</a:t>
            </a:r>
          </a:p>
          <a:p>
            <a:pPr algn="r" rtl="1">
              <a:lnSpc>
                <a:spcPts val="3000"/>
              </a:lnSpc>
            </a:pPr>
            <a:r>
              <a:rPr sz="2000" b="0" i="0" lang="he-IL">
                <a:solidFill>
                  <a:srgbClr val="2C2418"/>
                </a:solidFill>
                <a:latin typeface="David Libre"/>
                <a:cs typeface="David Libre"/>
                <a:ea typeface="David Libre"/>
              </a:rPr>
              <a:t>"כנראה הכעס הגדול של המלך ושריו נובע מן הרצון של המלך והשרים ללויאליות [נאמנות] מלאה למהלכי המלך".</a:t>
            </a:r>
          </a:p>
          <a:p>
            <a:pPr algn="r" rtl="1">
              <a:lnSpc>
                <a:spcPts val="3000"/>
              </a:lnSpc>
            </a:pPr>
            <a:r>
              <a:rPr sz="2000" b="0" i="0" lang="he-IL">
                <a:solidFill>
                  <a:srgbClr val="2C2418"/>
                </a:solidFill>
                <a:latin typeface="David Libre"/>
                <a:cs typeface="David Libre"/>
                <a:ea typeface="David Libre"/>
              </a:rPr>
              <a:t>(מעובד על פי דברי י' נווה, אתר 929)</a:t>
            </a:r>
          </a:p>
          <a:p>
            <a:pPr algn="r" rtl="1">
              <a:lnSpc>
                <a:spcPts val="3000"/>
              </a:lnSpc>
            </a:pPr>
            <a:r>
              <a:rPr sz="2000" b="0" i="0" lang="he-IL">
                <a:solidFill>
                  <a:srgbClr val="2C2418"/>
                </a:solidFill>
                <a:latin typeface="David Libre"/>
                <a:cs typeface="David Libre"/>
                <a:ea typeface="David Libre"/>
              </a:rPr>
              <a:t>מה היה המהלך שהוביל צדקיהו, ומדוע לפי י' נווה גרמה נבואתו של ירמיהו לכעס גדול עליו מצד המלך ושריו? הסבירו את דבריכם, ובססו אותם על הפסוקים. (15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1</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א׳–י׳ («הפסקת המצור»).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צדקיהו מלך אחרי יכניהו בהמלכת נבוכדנאצר, ו״לא שמע הוא ועבדיו ועם הארץ אל דברי ה׳ אשר דבר ביד ירמיהו הנביא״. בכל זאת הוא שולח את יהוכל בן שלמיה וצפניה בן מעשיה אל הנביא: ״התפלל נא בעדנו אל ה׳ אלהינו״.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2</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י״א–ט״ז («ירמיהו נעצר»).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בזמן שהכשדים הסתלקו, ירמיהו מבקש לצאת מירושלים לארץ בנימין לקבל נחלה. בשער בנימין תופס אותו פקיד השער, יריה בן שלמיה, ואומר ״אל הכשדים אתה נפל״.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3</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י״ז–כ״א («צדקיהו וירמיהו»).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צדקיהו שולח להביא את ירמיהו בסתר ושואל ״היש דבר מאת ה׳״. ירמיהו עונה בקצרה יש, ביד מלך בבל תנתן. זו אותה נבואה, גם בפני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שאלה 6</a:t>
            </a:r>
          </a:p>
          <a:p>
            <a:pPr algn="r" rtl="1">
              <a:lnSpc>
                <a:spcPts val="2850"/>
              </a:lnSpc>
            </a:pPr>
            <a:r>
              <a:rPr sz="1900" b="0" i="0" lang="he-IL">
                <a:solidFill>
                  <a:srgbClr val="2C2418"/>
                </a:solidFill>
                <a:latin typeface="David Libre"/>
                <a:cs typeface="David Libre"/>
                <a:ea typeface="David Libre"/>
              </a:rPr>
              <a:t>סעיף א'</a:t>
            </a:r>
          </a:p>
          <a:p>
            <a:pPr algn="r" rtl="1">
              <a:lnSpc>
                <a:spcPts val="2850"/>
              </a:lnSpc>
            </a:pPr>
            <a:r>
              <a:rPr sz="1900" b="0" i="0" lang="he-IL">
                <a:solidFill>
                  <a:srgbClr val="2C2418"/>
                </a:solidFill>
                <a:latin typeface="David Libre"/>
                <a:cs typeface="David Libre"/>
                <a:ea typeface="David Libre"/>
              </a:rPr>
              <a:t>המהלך שהוביל צדקיהו הוא מרד במלך בבל: "וימרוד צדקיהו במלך בבל".</a:t>
            </a:r>
          </a:p>
          <a:p>
            <a:pPr algn="r" rtl="1">
              <a:lnSpc>
                <a:spcPts val="2850"/>
              </a:lnSpc>
            </a:pPr>
            <a:r>
              <a:rPr sz="1900" b="0" i="0" lang="he-IL">
                <a:solidFill>
                  <a:srgbClr val="2C2418"/>
                </a:solidFill>
                <a:latin typeface="David Libre"/>
                <a:cs typeface="David Libre"/>
                <a:ea typeface="David Libre"/>
              </a:rPr>
              <a:t>נבואתו של ירמיהו יוצאת כנגד המרד. ירמיהו מנבא שהם יפסידו בקרב והכשדים ישרפו את העיר: "כי אם היכתם כל חיל כשדים הנלחמים אתכם ונשארו בם אנשים מדקרים... יקומו ושרפו את העיר הזאת באש". המלך ושריו ציפו לנאמנות ותמיכה במהלכם, אך במקום זאת ירמיהו יוצא נגד תוכניותיהם.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ירמיהו בימי המצור – שאלון 1261</dc:title>
  <dc:subject/>
  <dc:creator/>
  <cp:keywords/>
  <dc:description/>
  <cp:lastModifiedBy/>
  <cp:revision>1</cp:revision>
  <dcterms:created xsi:type="dcterms:W3CDTF">2013-01-27T09:14:16Z</dcterms:created>
  <dcterms:modified xsi:type="dcterms:W3CDTF">2013-01-27T09:15:58Z</dcterms:modified>
  <cp:category/>
</cp:coreProperties>
</file>