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ירמיה ל״ח</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הבור והצלת ירמיהו</a:t>
            </a:r>
          </a:p>
        </p:txBody>
      </p:sp>
      <p:sp>
        <p:nvSpPr>
          <p:cNvPr id="5" name="TextBox 4"/>
          <p:cNvSpPr txBox="1"/>
          <p:nvPr/>
        </p:nvSpPr>
        <p:spPr>
          <a:xfrm>
            <a:off x="9376117" y="4318000"/>
            <a:ext cx="1890919"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«הבור והצלת ירמיהו» (ירמיה ל״ח)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«ירמיה»</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רש"י ורד"ק</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ירמיהו</a:t>
            </a:r>
          </a:p>
        </p:txBody>
      </p:sp>
      <p:sp>
        <p:nvSpPr>
          <p:cNvPr id="6" name="TextBox 5"/>
          <p:cNvSpPr txBox="1"/>
          <p:nvPr/>
        </p:nvSpPr>
        <p:spPr>
          <a:xfrm>
            <a:off x="6413246" y="24828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ירמיהו מבטיח לו שלא ייתן אותו להם וממליץ לשמוע בקול ה׳.</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צדקיהו</a:t>
            </a:r>
          </a:p>
        </p:txBody>
      </p:sp>
      <p:sp>
        <p:nvSpPr>
          <p:cNvPr id="8" name="TextBox 7"/>
          <p:cNvSpPr txBox="1"/>
          <p:nvPr/>
        </p:nvSpPr>
        <p:spPr>
          <a:xfrm>
            <a:off x="964946" y="24828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צדקיהו המלך חלש: ״הנה הוא בידכם כי אין המלך יוכל אתכם דבר״.</a:t>
            </a:r>
          </a:p>
        </p:txBody>
      </p:sp>
      <p:sp>
        <p:nvSpPr>
          <p:cNvPr id="9" name="TextBox 8"/>
          <p:cNvSpPr txBox="1"/>
          <p:nvPr/>
        </p:nvSpPr>
        <p:spPr>
          <a:xfrm>
            <a:off x="6413246" y="43243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עבד מלך</a:t>
            </a:r>
          </a:p>
        </p:txBody>
      </p:sp>
      <p:sp>
        <p:nvSpPr>
          <p:cNvPr id="10" name="TextBox 9"/>
          <p:cNvSpPr txBox="1"/>
          <p:nvPr/>
        </p:nvSpPr>
        <p:spPr>
          <a:xfrm>
            <a:off x="6413246" y="48831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עבד מלך הכושי, סריס בבית המלך, שומע על הבור.</a:t>
            </a:r>
          </a:p>
        </p:txBody>
      </p:sp>
      <p:sp>
        <p:nvSpPr>
          <p:cNvPr id="11" name="TextBox 10"/>
          <p:cNvSpPr txBox="1"/>
          <p:nvPr/>
        </p:nvSpPr>
        <p:spPr>
          <a:xfrm>
            <a:off x="964946" y="43243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שאול</a:t>
            </a:r>
          </a:p>
        </p:txBody>
      </p:sp>
      <p:sp>
        <p:nvSpPr>
          <p:cNvPr id="12" name="TextBox 11"/>
          <p:cNvSpPr txBox="1"/>
          <p:nvPr/>
        </p:nvSpPr>
        <p:spPr>
          <a:xfrm>
            <a:off x="964946" y="48831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צדקיהו שולח לירמיהו ומבקש לשאול אותו דבר בסתר: אשאל אתך דבר אל תכחד ממני דבר.</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91076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הבור (פסוקים א׳–ו׳)</a:t>
            </a:r>
          </a:p>
        </p:txBody>
      </p:sp>
      <p:sp>
        <p:nvSpPr>
          <p:cNvPr id="7" name="TextBox 6"/>
          <p:cNvSpPr txBox="1"/>
          <p:nvPr/>
        </p:nvSpPr>
        <p:spPr>
          <a:xfrm>
            <a:off x="718978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עבד מלך (פסוקים ז׳–י״ג)</a:t>
            </a:r>
          </a:p>
        </p:txBody>
      </p:sp>
      <p:sp>
        <p:nvSpPr>
          <p:cNvPr id="9" name="TextBox 8"/>
          <p:cNvSpPr txBox="1"/>
          <p:nvPr/>
        </p:nvSpPr>
        <p:spPr>
          <a:xfrm>
            <a:off x="446881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צדקיהו ירמיהו בסתר (פסוקים י״ד–כ״ח)</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ירמיה ל"ח, ה'</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וַיֹּאמֶר הַמֶּלֶךְ צִדְקִיָּהוּ </a:t>
            </a:r>
            <a:r>
              <a:rPr sz="4100" b="1" i="0" lang="he-IL">
                <a:solidFill>
                  <a:srgbClr val="C1440E"/>
                </a:solidFill>
                <a:latin typeface="Frank Ruhl Libre"/>
                <a:cs typeface="Frank Ruhl Libre"/>
                <a:ea typeface="Frank Ruhl Libre"/>
              </a:rPr>
              <a:t>הִנֵּה־הוּא בְּיֶדְכֶם כִּי־אֵין הַמֶּלֶךְ יוּכַל</a:t>
            </a:r>
            <a:r>
              <a:rPr sz="4100" b="0" i="0" lang="he-IL">
                <a:solidFill>
                  <a:srgbClr val="1D3557"/>
                </a:solidFill>
                <a:latin typeface="Frank Ruhl Libre"/>
                <a:cs typeface="Frank Ruhl Libre"/>
                <a:ea typeface="Frank Ruhl Libre"/>
              </a:rPr>
              <a:t> אֶתְכֶם דָּבָר</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כמה שרים - שפטיה, גדליהו, יוכל ופשחור - שומעים שירמיהו אומר לעם ״הישב בעיר הזאת ימות בחרב ברעב ובדבר והיצא אל הכשדים…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ירמיה ל"ח, ז'</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וַיִּשְׁמַע עֶבֶד־מֶלֶךְ הַכּוּשִׁי אִישׁ</a:t>
            </a:r>
            <a:r>
              <a:rPr sz="4100" b="0" i="0" lang="he-IL">
                <a:solidFill>
                  <a:srgbClr val="1D3557"/>
                </a:solidFill>
                <a:latin typeface="Frank Ruhl Libre"/>
                <a:cs typeface="Frank Ruhl Libre"/>
                <a:ea typeface="Frank Ruhl Libre"/>
              </a:rPr>
              <a:t> סָרִיס וְהוּא בְּבֵית הַמֶּלֶךְ כִּי־נָתְנוּ אֶת־יִרְמְיָהוּ אֶל־הַבּוֹר וְהַמֶּלֶךְ יוֹשֵׁב בְּשַׁעַר בִּנְיָמִן</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עבד מלך הכושי, סריס בבית המלך, שומע על הבור.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ירמיה ל"ח, י"ט</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וַיֹּאמֶר הַמֶּלֶךְ צִדְקִיָּהוּ אֶל־יִרְמְיָהוּ</a:t>
            </a:r>
            <a:r>
              <a:rPr sz="4100" b="0" i="0" lang="he-IL">
                <a:solidFill>
                  <a:srgbClr val="1D3557"/>
                </a:solidFill>
                <a:latin typeface="Frank Ruhl Libre"/>
                <a:cs typeface="Frank Ruhl Libre"/>
                <a:ea typeface="Frank Ruhl Libre"/>
              </a:rPr>
              <a:t> אֲנִי דֹאֵג אֶת־הַיְּהוּדִים אֲשֶׁר נָפְלוּ אֶל־הַכַּשְׂדִּים פֶּן־יִתְּנוּ אֹתִי בְּיָדָם וְהִתְעַלְּלוּ־בִי</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צדקיהו שולח לירמיהו ומבקש לשאול אותו דבר בסתר: אשאל אתך דבר אל תכחד ממני דבר.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ירמיה ל"ח, ב'</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כֹּה אָמַר ה' </a:t>
            </a:r>
            <a:r>
              <a:rPr sz="4100" b="1" i="0" lang="he-IL">
                <a:solidFill>
                  <a:srgbClr val="C1440E"/>
                </a:solidFill>
                <a:latin typeface="Frank Ruhl Libre"/>
                <a:cs typeface="Frank Ruhl Libre"/>
                <a:ea typeface="Frank Ruhl Libre"/>
              </a:rPr>
              <a:t>הַיֹּשֵׁב בָּעִיר הַזֹּאת יָמוּת בַּחֶרֶב בָּרָעָב וּבַדָּבֶר</a:t>
            </a:r>
            <a:r>
              <a:rPr sz="4100" b="0" i="0" lang="he-IL">
                <a:solidFill>
                  <a:srgbClr val="1D3557"/>
                </a:solidFill>
                <a:latin typeface="Frank Ruhl Libre"/>
                <a:cs typeface="Frank Ruhl Libre"/>
                <a:ea typeface="Frank Ruhl Libre"/>
              </a:rPr>
              <a:t> וְהַיֹּצֵא אֶל־הַכַּשְׂדִּים וְחָיָה וְהָיְתָה־לּוֹ נַפְשׁוֹ לְשָׁלָל וָחָי</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כמה שרים - שפטיה, גדליהו, יוכל ופשחור - שומעים שירמיהו אומר לעם ״הישב בעיר הזאת ימות בחרב ברעב ובדבר והיצא אל הכשדים…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יוכל</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מלשון יכולת.</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דואג</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ענין פחד ומורא.</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את היהודים</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מן היהודים וכן כצאתי את העיר (שמות ט) ומשפטו מן העיר.</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נפלו</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ענין חניה והתחברות.</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והתעללו</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ענין לעג ובזיון כמו כי התעללת בי (במדבר כב).</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לשלל</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ענין בזה.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רש"י</a:t>
            </a:r>
          </a:p>
        </p:txBody>
      </p:sp>
      <p:sp>
        <p:nvSpPr>
          <p:cNvPr id="5" name="TextBox 4"/>
          <p:cNvSpPr txBox="1"/>
          <p:nvPr/>
        </p:nvSpPr>
        <p:spPr>
          <a:xfrm>
            <a:off x="1162939" y="26860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רש"י על ירמיה ל"ח, ה'</a:t>
            </a:r>
          </a:p>
        </p:txBody>
      </p:sp>
      <p:sp>
        <p:nvSpPr>
          <p:cNvPr id="6" name="TextBox 5"/>
          <p:cNvSpPr txBox="1"/>
          <p:nvPr/>
        </p:nvSpPr>
        <p:spPr>
          <a:xfrm>
            <a:off x="1162939" y="3117850"/>
            <a:ext cx="9967722" cy="6096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יוּכַל</a:t>
            </a:r>
            <a:r>
              <a:rPr sz="3000" b="0" i="0" lang="he-IL">
                <a:solidFill>
                  <a:srgbClr val="1D3557"/>
                </a:solidFill>
                <a:latin typeface="Noto Serif Hebrew"/>
                <a:cs typeface="Noto Serif Hebrew"/>
                <a:ea typeface="Noto Serif Hebrew"/>
              </a:rPr>
              <a:t>. כְּמוֹ יָכוֹל, עַל אֲשֶׁר הוּא מְרַפֵּא אֶת וְגוֹ׳: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רש"י על «יוּכַל»?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רד"ק</a:t>
            </a:r>
          </a:p>
        </p:txBody>
      </p:sp>
      <p:sp>
        <p:nvSpPr>
          <p:cNvPr id="5" name="TextBox 4"/>
          <p:cNvSpPr txBox="1"/>
          <p:nvPr/>
        </p:nvSpPr>
        <p:spPr>
          <a:xfrm>
            <a:off x="1162939" y="20764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רד"ק על ירמיה ל"ח, ז'</a:t>
            </a:r>
          </a:p>
        </p:txBody>
      </p:sp>
      <p:sp>
        <p:nvSpPr>
          <p:cNvPr id="6" name="TextBox 5"/>
          <p:cNvSpPr txBox="1"/>
          <p:nvPr/>
        </p:nvSpPr>
        <p:spPr>
          <a:xfrm>
            <a:off x="1162939" y="2508250"/>
            <a:ext cx="9967722" cy="18288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עבד מלך הכושי</a:t>
            </a:r>
            <a:r>
              <a:rPr sz="3000" b="0" i="0" lang="he-IL">
                <a:solidFill>
                  <a:srgbClr val="1D3557"/>
                </a:solidFill>
                <a:latin typeface="Noto Serif Hebrew"/>
                <a:cs typeface="Noto Serif Hebrew"/>
                <a:ea typeface="Noto Serif Hebrew"/>
              </a:rPr>
              <a:t>. זה האיש היה עבד המלך והיה כושי וסריס וי"ת עבדא דמלכא צדקיהו ותרגם איש סריס גבר רב וכן רז"ל פי' הכושי על צדקיהו ואמרו מה כושי זה משונה בעורו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א׳–ו׳ («הבור»).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ז׳–י״ג («עבד מלך»).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י״ד–כ״ח («צדקיהו ירמיהו בסתר»).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מה לדעתכם המסר המרכזי של ירמיה ל״ח?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הבור והצלת ירמיהו</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הבור</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עבד מלך</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צדקיהו ירמיהו בסתר</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D3557"/>
                </a:solidFill>
                <a:latin typeface="Assistant"/>
                <a:cs typeface="Assistant"/>
                <a:ea typeface="Assistant"/>
              </a:rPr>
              <a:t>(קיץ תשפ"ד (שאלון 1361))</a:t>
            </a:r>
          </a:p>
          <a:p>
            <a:pPr algn="r" rtl="1">
              <a:lnSpc>
                <a:spcPts val="3000"/>
              </a:lnSpc>
            </a:pPr>
            <a:r>
              <a:rPr sz="2000" b="0" i="0" lang="he-IL">
                <a:solidFill>
                  <a:srgbClr val="1D3557"/>
                </a:solidFill>
                <a:latin typeface="Assistant"/>
                <a:cs typeface="Assistant"/>
                <a:ea typeface="Assistant"/>
              </a:rPr>
              <a:t>7. קראו ירמיה, פרק ל"ח, פסוקים א'–י"ג.</a:t>
            </a:r>
          </a:p>
          <a:p>
            <a:pPr algn="r" rtl="1">
              <a:lnSpc>
                <a:spcPts val="3000"/>
              </a:lnSpc>
            </a:pPr>
            <a:r>
              <a:rPr sz="2000" b="0" i="0" lang="he-IL">
                <a:solidFill>
                  <a:srgbClr val="1D3557"/>
                </a:solidFill>
                <a:latin typeface="Assistant"/>
                <a:cs typeface="Assistant"/>
                <a:ea typeface="Assistant"/>
              </a:rPr>
              <a:t>א. קראו פסוקים א'–י'.</a:t>
            </a:r>
          </a:p>
          <a:p>
            <a:pPr algn="r" rtl="1">
              <a:lnSpc>
                <a:spcPts val="3000"/>
              </a:lnSpc>
            </a:pPr>
            <a:r>
              <a:rPr sz="2000" b="0" i="0" lang="he-IL">
                <a:solidFill>
                  <a:srgbClr val="1D3557"/>
                </a:solidFill>
                <a:latin typeface="Assistant"/>
                <a:cs typeface="Assistant"/>
                <a:ea typeface="Assistant"/>
              </a:rPr>
              <a:t>(1) מהי תגובתו של צדקיהו על דרישת שריו בנוגע לירמיהו, ומהי תגובתו על דברי עבד מלך הכושי באותו עניין? הסבירו את דבריכם. (6 נקודות)</a:t>
            </a:r>
          </a:p>
          <a:p>
            <a:pPr algn="r" rtl="1">
              <a:lnSpc>
                <a:spcPts val="3000"/>
              </a:lnSpc>
            </a:pPr>
            <a:r>
              <a:rPr sz="2000" b="0" i="0" lang="he-IL">
                <a:solidFill>
                  <a:srgbClr val="1D3557"/>
                </a:solidFill>
                <a:latin typeface="Assistant"/>
                <a:cs typeface="Assistant"/>
                <a:ea typeface="Assistant"/>
              </a:rPr>
              <a:t>(2) מדוע צדקיהו מגיב אחרת בכל אחד מן המקרים? הסבירו את תשובתכם, ובססו אותה על הכתוב.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א׳–ו׳ («הבור»).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כמה שרים - שפטיה, גדליהו, יוכל ופשחור - שומעים שירמיהו אומר לעם ״הישב בעיר הזאת ימות בחרב ברעב ובדבר והיצא אל הכשדים יחיה״. הם דורשים להרוג אותו ״כי על כן הוא מרפא את ידי אנשי המלחמה״ ומדכא את המורל.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ז׳–י״ג («עבד מלך»).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עבד מלך הכושי, סריס בבית המלך, שומע על הבור. הוא הולך אל המלך, שיושב בשער בנימין, ואומר ״הרעו האנשים האלה את כל אשר עשו לירמיהו הנביא... וימת תחתיו מפני הרעב״.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י״ד–כ״ח («צדקיהו ירמיהו בסתר»).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צדקיהו שולח לירמיהו ומבקש לשאול אותו דבר בסתר: אשאל אתך דבר אל תכחד ממני דבר. ירמיהו חושש שיומת, והמלך נשבע ״חי ה׳ אשר עשה לנו את הנפש הזאת אם אמיתך״.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שאלה 7</a:t>
            </a:r>
          </a:p>
          <a:p>
            <a:pPr algn="r" rtl="1">
              <a:lnSpc>
                <a:spcPts val="2850"/>
              </a:lnSpc>
            </a:pPr>
            <a:r>
              <a:rPr sz="1900" b="0" i="0" lang="he-IL">
                <a:solidFill>
                  <a:srgbClr val="1D3557"/>
                </a:solidFill>
                <a:latin typeface="Assistant"/>
                <a:cs typeface="Assistant"/>
                <a:ea typeface="Assistant"/>
              </a:rPr>
              <a:t>סעיף א'</a:t>
            </a:r>
          </a:p>
          <a:p>
            <a:pPr algn="r" rtl="1">
              <a:lnSpc>
                <a:spcPts val="2850"/>
              </a:lnSpc>
            </a:pPr>
            <a:r>
              <a:rPr sz="1900" b="0" i="0" lang="he-IL">
                <a:solidFill>
                  <a:srgbClr val="1D3557"/>
                </a:solidFill>
                <a:latin typeface="Assistant"/>
                <a:cs typeface="Assistant"/>
                <a:ea typeface="Assistant"/>
              </a:rPr>
              <a:t>(1) תגובתו של צדקיהו על דרישת שריו בנוגע לירמיהו: השרים ביקשו להמית את ירמיהו בגלל נבואותיו הקשות, וצדקיהו השיב להם שהם יכולים לעשות לו כרצונם, הרי אין ביכולתו להתנגד להם. צדקיהו נכנע לפני שריו.</a:t>
            </a:r>
          </a:p>
          <a:p>
            <a:pPr algn="r" rtl="1">
              <a:lnSpc>
                <a:spcPts val="2850"/>
              </a:lnSpc>
            </a:pPr>
            <a:r>
              <a:rPr sz="1900" b="0" i="0" lang="he-IL">
                <a:solidFill>
                  <a:srgbClr val="1D3557"/>
                </a:solidFill>
                <a:latin typeface="Assistant"/>
                <a:cs typeface="Assistant"/>
                <a:ea typeface="Assistant"/>
              </a:rPr>
              <a:t>תגובתו של צדקיהו על דברי עבד מלך כושי באותו עניין: כאשר עבד מלך כושי מעדכן את צדקיהו ששריו השליכו את ירמיהו לבור והוא בסכנת חיים, צדקיהו מצווה עליו לקחת אנשים ולהוציא את ירמיהו מהבור.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(2) צדקיהו מגיב אחרת בכל אחד מן המקרים:</a:t>
            </a:r>
          </a:p>
          <a:p>
            <a:pPr algn="r" rtl="1">
              <a:lnSpc>
                <a:spcPts val="2850"/>
              </a:lnSpc>
            </a:pPr>
            <a:r>
              <a:rPr sz="1900" b="0" i="0" lang="he-IL">
                <a:solidFill>
                  <a:srgbClr val="1D3557"/>
                </a:solidFill>
                <a:latin typeface="Assistant"/>
                <a:cs typeface="Assistant"/>
                <a:ea typeface="Assistant"/>
              </a:rPr>
              <a:t>כאשר מדובר בשריו – צדקיהו חושש מהם ומרגיש חסר כוח לפניהם, לכן הוא מסכים לבקשתם. לביסוס: "ויאמר המלך צדקיהו הנה הוא בידכם כי אין המלך יוכל אתכם דבר".</a:t>
            </a:r>
          </a:p>
          <a:p>
            <a:pPr algn="r" rtl="1">
              <a:lnSpc>
                <a:spcPts val="2850"/>
              </a:lnSpc>
            </a:pPr>
            <a:r>
              <a:rPr sz="1900" b="0" i="0" lang="he-IL">
                <a:solidFill>
                  <a:srgbClr val="1D3557"/>
                </a:solidFill>
                <a:latin typeface="Assistant"/>
                <a:cs typeface="Assistant"/>
                <a:ea typeface="Assistant"/>
              </a:rPr>
              <a:t>כאשר מדובר בעבד מלך הכושי – הבא מתוך דאגה לירמיהו, צדקיהו מסכים איתו, כי גם לו איכפת מהנביא. לכן, צדקיהו מצווה על עבד מלך הכושי לקחת איתו אנשים ולהציל את ירמיהו מהבור. לביסוס: "ויצוה המלך את עבד מלך הכושי לאמר קח בידך מזה שלושים אנשים והעלית את ירמיהו הנביא מן הבור בטרם ימות".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הבור והצלת ירמיהו – שאלון 1261</dc:title>
  <dc:subject/>
  <dc:creator/>
  <cp:keywords/>
  <dc:description/>
  <cp:lastModifiedBy/>
  <cp:revision>1</cp:revision>
  <dcterms:created xsi:type="dcterms:W3CDTF">2013-01-27T09:14:16Z</dcterms:created>
  <dcterms:modified xsi:type="dcterms:W3CDTF">2013-01-27T09:15:58Z</dcterms:modified>
  <cp:category/>
</cp:coreProperties>
</file>