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ירמיה ז׳</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נאום בית המקדש</a:t>
            </a:r>
          </a:p>
        </p:txBody>
      </p:sp>
      <p:sp>
        <p:nvSpPr>
          <p:cNvPr id="5" name="TextBox 4"/>
          <p:cNvSpPr txBox="1"/>
          <p:nvPr/>
        </p:nvSpPr>
        <p:spPr>
          <a:xfrm>
            <a:off x="9262495" y="5080000"/>
            <a:ext cx="2096434"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«נאום בית המקדש» (ירמיה ז׳)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«ירמיה»</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ירמיהו</a:t>
            </a:r>
          </a:p>
        </p:txBody>
      </p:sp>
      <p:sp>
        <p:nvSpPr>
          <p:cNvPr id="6" name="TextBox 5"/>
          <p:cNvSpPr txBox="1"/>
          <p:nvPr/>
        </p:nvSpPr>
        <p:spPr>
          <a:xfrm>
            <a:off x="6426327" y="2603500"/>
            <a:ext cx="4787646"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ירמיהו בשער בית ה׳: ״אל תבטחו לכם אל דברי השקר...</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עשו</a:t>
            </a:r>
          </a:p>
        </p:txBody>
      </p:sp>
      <p:sp>
        <p:nvSpPr>
          <p:cNvPr id="8" name="TextBox 7"/>
          <p:cNvSpPr txBox="1"/>
          <p:nvPr/>
        </p:nvSpPr>
        <p:spPr>
          <a:xfrm>
            <a:off x="978027" y="2603500"/>
            <a:ext cx="4787646"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ההתנאה: אם היטיב תיטיבו את דרכיכם ומעלליכם אם עשו תעשו משפט בין איש ובין רעהו, גר יתום ואלמנה…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ירמיהו בשער בית ה׳: ״אל תבטחו לכם אל דברי השקר...</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הוא דורש שינוי דרכים: משפט, גר ואלמנה, בלי דם נקי.</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״המערת פריצים היה הבית הזה״; מזכיר את שילה.</a:t>
            </a:r>
          </a:p>
        </p:txBody>
      </p:sp>
      <p:sp>
        <p:nvSpPr>
          <p:cNvPr id="11" name="TextBox 10"/>
          <p:cNvSpPr txBox="1"/>
          <p:nvPr/>
        </p:nvSpPr>
        <p:spPr>
          <a:xfrm>
            <a:off x="174783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זבחים ללא ציות, תופת בגי בן הינום.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מקום ההתרחשות</a:t>
            </a:r>
          </a:p>
        </p:txBody>
      </p:sp>
      <p:sp>
        <p:nvSpPr>
          <p:cNvPr id="5" name="TextBox 4"/>
          <p:cNvSpPr txBox="1"/>
          <p:nvPr/>
        </p:nvSpPr>
        <p:spPr>
          <a:xfrm>
            <a:off x="1883667" y="4455120"/>
            <a:ext cx="570309" cy="228600"/>
          </a:xfrm>
          <a:prstGeom prst="rect">
            <a:avLst/>
          </a:prstGeom>
          <a:noFill/>
        </p:spPr>
        <p:txBody>
          <a:bodyPr wrap="square" lIns="0" rIns="0" tIns="0" bIns="0" anchor="t"/>
          <a:lstStyle/>
          <a:p>
            <a:pPr algn="r" rtl="1">
              <a:lnSpc>
                <a:spcPts val="1800"/>
              </a:lnSpc>
            </a:pPr>
            <a:r>
              <a:rPr sz="1500" b="1" i="0" lang="he-IL">
                <a:solidFill>
                  <a:srgbClr val="FFFFFF"/>
                </a:solidFill>
                <a:latin typeface="Rubik"/>
                <a:cs typeface="Rubik"/>
                <a:ea typeface="Rubik"/>
              </a:rPr>
              <a:t>מצרים</a:t>
            </a:r>
          </a:p>
        </p:txBody>
      </p:sp>
      <p:sp>
        <p:nvSpPr>
          <p:cNvPr id="6" name="TextBox 5"/>
          <p:cNvSpPr txBox="1"/>
          <p:nvPr/>
        </p:nvSpPr>
        <p:spPr>
          <a:xfrm>
            <a:off x="4998839" y="2899568"/>
            <a:ext cx="686395" cy="228600"/>
          </a:xfrm>
          <a:prstGeom prst="rect">
            <a:avLst/>
          </a:prstGeom>
          <a:noFill/>
        </p:spPr>
        <p:txBody>
          <a:bodyPr wrap="square" lIns="0" rIns="0" tIns="0" bIns="0" anchor="t"/>
          <a:lstStyle/>
          <a:p>
            <a:pPr algn="r" rtl="1">
              <a:lnSpc>
                <a:spcPts val="1800"/>
              </a:lnSpc>
            </a:pPr>
            <a:r>
              <a:rPr sz="1500" b="1" i="0" lang="he-IL">
                <a:solidFill>
                  <a:srgbClr val="FFFFFF"/>
                </a:solidFill>
                <a:latin typeface="Rubik"/>
                <a:cs typeface="Rubik"/>
                <a:ea typeface="Rubik"/>
              </a:rPr>
              <a:t>ירושלים</a:t>
            </a:r>
          </a:p>
        </p:txBody>
      </p:sp>
      <p:sp>
        <p:nvSpPr>
          <p:cNvPr id="7" name="TextBox 6"/>
          <p:cNvSpPr txBox="1"/>
          <p:nvPr/>
        </p:nvSpPr>
        <p:spPr>
          <a:xfrm>
            <a:off x="4936777" y="2656780"/>
            <a:ext cx="472380" cy="228600"/>
          </a:xfrm>
          <a:prstGeom prst="rect">
            <a:avLst/>
          </a:prstGeom>
          <a:noFill/>
        </p:spPr>
        <p:txBody>
          <a:bodyPr wrap="square" lIns="0" rIns="0" tIns="0" bIns="0" anchor="t"/>
          <a:lstStyle/>
          <a:p>
            <a:pPr algn="r" rtl="1">
              <a:lnSpc>
                <a:spcPts val="1800"/>
              </a:lnSpc>
            </a:pPr>
            <a:r>
              <a:rPr sz="1500" b="1" i="0" lang="he-IL">
                <a:solidFill>
                  <a:srgbClr val="FFFFFF"/>
                </a:solidFill>
                <a:latin typeface="Rubik"/>
                <a:cs typeface="Rubik"/>
                <a:ea typeface="Rubik"/>
              </a:rPr>
              <a:t>שילה</a:t>
            </a:r>
          </a:p>
        </p:txBody>
      </p:sp>
      <p:sp>
        <p:nvSpPr>
          <p:cNvPr id="8" name="TextBox 7"/>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111111"/>
                </a:solidFill>
                <a:latin typeface="Rubik"/>
                <a:cs typeface="Rubik"/>
                <a:ea typeface="Rubik"/>
              </a:rPr>
              <a:t>📍 מצרים</a:t>
            </a:r>
          </a:p>
          <a:p>
            <a:pPr algn="r" rtl="1">
              <a:lnSpc>
                <a:spcPts val="4160"/>
              </a:lnSpc>
            </a:pPr>
            <a:r>
              <a:rPr sz="2600" b="0" i="0" lang="he-IL">
                <a:solidFill>
                  <a:srgbClr val="111111"/>
                </a:solidFill>
                <a:latin typeface="Rubik"/>
                <a:cs typeface="Rubik"/>
                <a:ea typeface="Rubik"/>
              </a:rPr>
              <a:t>📍 ירושלים</a:t>
            </a:r>
          </a:p>
          <a:p>
            <a:pPr algn="r" rtl="1">
              <a:lnSpc>
                <a:spcPts val="4160"/>
              </a:lnSpc>
            </a:pPr>
            <a:r>
              <a:rPr sz="2600" b="0" i="0" lang="he-IL">
                <a:solidFill>
                  <a:srgbClr val="111111"/>
                </a:solidFill>
                <a:latin typeface="Rubik"/>
                <a:cs typeface="Rubik"/>
                <a:ea typeface="Rubik"/>
              </a:rPr>
              <a:t>📍 שילה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ירמיה ז', 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כֹּה־אָמַר ה' צְבָאוֹת אֱלֹהֵי יִשְׂרָאֵל הֵיטִיבוּ דַרְכֵיכֶם וּמַעַלְלֵיכֶם וַאֲשַׁכְּנָה </a:t>
            </a:r>
            <a:r>
              <a:rPr sz="4100" b="1" i="0" lang="he-IL">
                <a:solidFill>
                  <a:srgbClr val="111111"/>
                </a:solidFill>
                <a:latin typeface="Frank Ruhl Libre"/>
                <a:cs typeface="Frank Ruhl Libre"/>
                <a:ea typeface="Frank Ruhl Libre"/>
              </a:rPr>
              <a:t>אֶתְכֶם בַּמָּקוֹם הַזֶּה</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ירמיהו עומד בשער בית ה׳ וקורא לעם לשנות את דרכיו.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ירמיה ז', ט"ז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וְאַתָּה אַל־תִּתְפַּלֵּל</a:t>
            </a:r>
            <a:r>
              <a:rPr sz="4100" b="0" i="0" lang="he-IL">
                <a:solidFill>
                  <a:srgbClr val="111111"/>
                </a:solidFill>
                <a:latin typeface="Frank Ruhl Libre"/>
                <a:cs typeface="Frank Ruhl Libre"/>
                <a:ea typeface="Frank Ruhl Libre"/>
              </a:rPr>
              <a:t> בְּעַד־הָעָם הַזֶּה וְאַל־תִּשָּׂא בַעֲדָם רִנָּה וּתְפִלָּה וְאַל־תִּפְגַּע־בִּי כִּי־אֵינֶנִּי שֹׁמֵעַ אֹתָךְ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 מצווה על ירמיהו ״ואתה אל תתפלל בעד העם הזה״.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ירמיה ז', ל"ג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וְהָיְתָה נִבְלַת הָעָם הַזֶּה לְמַאֲכָל לְעוֹף הַשָּׁמַיִם</a:t>
            </a:r>
            <a:r>
              <a:rPr sz="4100" b="0" i="0" lang="he-IL">
                <a:solidFill>
                  <a:srgbClr val="111111"/>
                </a:solidFill>
                <a:latin typeface="Frank Ruhl Libre"/>
                <a:cs typeface="Frank Ruhl Libre"/>
                <a:ea typeface="Frank Ruhl Libre"/>
              </a:rPr>
              <a:t> וּלְבֶהֱמַת הָאָרֶץ וְאֵין מַחֲרִיד</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העם הציב את ״שקוציהם בבית אשר נקרא שמי עליו לטמאו״ ובנה במות התפת בגי בן הנם ״לשרף את בניהם ואת בנותיהם באש…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היטיבו</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טוב ותקון וכן ותיטב את ראשה (מ״ב ט).</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ואל תשא</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הרמת קול.</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רנה</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הוא ענין ל׳ תפלה.</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תפגע</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בקשה וכן ופגעו לי (בראשית כג).</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נבלת</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כן נקרא גוף ההרוג.</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מחריד</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 @ חרדה ופחד.</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ירמיה ז', ל"ג</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וְאֵין מַחֲרִיד</a:t>
            </a:r>
            <a:r>
              <a:rPr sz="3000" b="0" i="0" lang="he-IL">
                <a:solidFill>
                  <a:srgbClr val="111111"/>
                </a:solidFill>
                <a:latin typeface="Noto Serif Hebrew"/>
                <a:cs typeface="Noto Serif Hebrew"/>
                <a:ea typeface="Noto Serif Hebrew"/>
              </a:rPr>
              <a:t>. אֶת הָעוֹפוֹת מֵעַל הַפְּגָרִים: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«וְאֵין מַחֲרִיד»?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רד"ק</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רד"ק על ירמיה ז', ג'</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כה אמר, ואשכנה אתכם</a:t>
            </a:r>
            <a:r>
              <a:rPr sz="3000" b="0" i="0" lang="he-IL">
                <a:solidFill>
                  <a:srgbClr val="111111"/>
                </a:solidFill>
                <a:latin typeface="Noto Serif Hebrew"/>
                <a:cs typeface="Noto Serif Hebrew"/>
                <a:ea typeface="Noto Serif Hebrew"/>
              </a:rPr>
              <a:t>. אעמידכם בשכונכם במקום זה ולא תגלו ממנו וכמוהו החייתם כל נקבה העמדתם אותן בחיים: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א׳–ט״ו («שער בית 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ט״ז–כ״ט («אל תתפלל»).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ל׳–ל״ד («תופת והחורבן»).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לדעתכם, האם המסופר בפסוקים אלה על אפרים עשוי לחזק את רוחה של ממלכת יהודה או להחליש אותה?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נאום בית המקדש</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שער בית ה׳</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אל תתפלל</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תופת והחורבן</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תשפ"ד (שאלון 1261))</a:t>
            </a:r>
          </a:p>
          <a:p>
            <a:pPr algn="r" rtl="1">
              <a:lnSpc>
                <a:spcPts val="3000"/>
              </a:lnSpc>
            </a:pPr>
            <a:r>
              <a:rPr sz="2000" b="0" i="0" lang="he-IL">
                <a:solidFill>
                  <a:srgbClr val="111111"/>
                </a:solidFill>
                <a:latin typeface="Rubik"/>
                <a:cs typeface="Rubik"/>
                <a:ea typeface="Rubik"/>
              </a:rPr>
              <a:t>8. קראו ירמיה, פרק ז', פסוקים א'–כ'.</a:t>
            </a:r>
          </a:p>
          <a:p>
            <a:pPr algn="r" rtl="1">
              <a:lnSpc>
                <a:spcPts val="3000"/>
              </a:lnSpc>
            </a:pPr>
            <a:r>
              <a:rPr sz="2000" b="0" i="0" lang="he-IL">
                <a:solidFill>
                  <a:srgbClr val="111111"/>
                </a:solidFill>
                <a:latin typeface="Rubik"/>
                <a:cs typeface="Rubik"/>
                <a:ea typeface="Rubik"/>
              </a:rPr>
              <a:t>א. קראו פסוקים א'–ב' ופסוקים י"ז–י"ח.</a:t>
            </a:r>
          </a:p>
          <a:p>
            <a:pPr algn="r" rtl="1">
              <a:lnSpc>
                <a:spcPts val="3000"/>
              </a:lnSpc>
            </a:pPr>
            <a:r>
              <a:rPr sz="2000" b="0" i="0" lang="he-IL">
                <a:solidFill>
                  <a:srgbClr val="111111"/>
                </a:solidFill>
                <a:latin typeface="Rubik"/>
                <a:cs typeface="Rubik"/>
                <a:ea typeface="Rubik"/>
              </a:rPr>
              <a:t>השוני בין התנהגות העם המתוארת בפסוק ב' ובין התנהגות העם המתוארת בפסוקים י"ז–י"ח חושף את הצביעות הדתית של העם.</a:t>
            </a:r>
          </a:p>
          <a:p>
            <a:pPr algn="r" rtl="1">
              <a:lnSpc>
                <a:spcPts val="3000"/>
              </a:lnSpc>
            </a:pPr>
            <a:r>
              <a:rPr sz="2000" b="0" i="0" lang="he-IL">
                <a:solidFill>
                  <a:srgbClr val="111111"/>
                </a:solidFill>
                <a:latin typeface="Rubik"/>
                <a:cs typeface="Rubik"/>
                <a:ea typeface="Rubik"/>
              </a:rPr>
              <a:t>הסבירו קביעה זו. בססו את דבריכם על הכתוב. (10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א׳–ט״ו («שער בית 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ירמיהו עומד בשער בית ה׳ וקורא לעם לשנות את דרכיו. נאום זה מכונה נאום המקדש. לפי טקסטולוגיה, זו אחת הקריאות החריפות בתנ״ך נגד פולחן חיצוני בלי מוסר וצדק.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ט״ז–כ״ט («אל תתפלל»).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 מצווה על ירמיהו ״ואתה אל תתפלל בעד העם הזה״. זו הצהרה על חומרת המצב: הפורענות כבר גזורה.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ל׳–ל״ד («תופת והחורבן»).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העם הציב את ״שקוציהם בבית אשר נקרא שמי עליו לטמאו״ ובנה במות התפת בגי בן הנם ״לשרף את בניהם ואת בנותיהם באש אשר לא צויתי ולא עלתה על לבי״. זהו החטא החמור ביותר.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8</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בפסוק ב' – העם מתנהג כמי שמאמין בה' ומגיע לבית המקדש כדי לעבוד את ה'. לביסוס: "...שמעו דבר ה' כל יהודה הבאים בשערים האלה להשתחות לה'".</a:t>
            </a:r>
          </a:p>
          <a:p>
            <a:pPr algn="r" rtl="1">
              <a:lnSpc>
                <a:spcPts val="2850"/>
              </a:lnSpc>
            </a:pPr>
            <a:r>
              <a:rPr sz="1900" b="0" i="0" lang="he-IL">
                <a:solidFill>
                  <a:srgbClr val="111111"/>
                </a:solidFill>
                <a:latin typeface="Rubik"/>
                <a:cs typeface="Rubik"/>
                <a:ea typeface="Rubik"/>
              </a:rPr>
              <a:t>בפסוקים י"ז-י"ח – העם עובד עבודת אלילים, תוך שיתוף פעולה של כל בני המשפחה. לביסוס: "הבנים מלקטים עצים והאבות מבערים את האש והנשים לשות בצק לעשות כונים למלכת השמים והסך נסכים לאלהים אחרים..."</a:t>
            </a:r>
          </a:p>
          <a:p>
            <a:pPr algn="r" rtl="1">
              <a:lnSpc>
                <a:spcPts val="2850"/>
              </a:lnSpc>
            </a:pPr>
            <a:r>
              <a:rPr sz="1900" b="0" i="0" lang="he-IL">
                <a:solidFill>
                  <a:srgbClr val="111111"/>
                </a:solidFill>
                <a:latin typeface="Rubik"/>
                <a:cs typeface="Rubik"/>
                <a:ea typeface="Rubik"/>
              </a:rPr>
              <a:t>השוני בין התנהגות העם המתוארת בפסוקים, חושף את הצביעות הדתית שלו. מן הצד האחד, העם כביכול עובד את ה' ונוהג על פי מצוותיו, אך מצד שני העם עובד אלילים.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נאום בית המקדש – שאלון 1261</dc:title>
  <dc:subject/>
  <dc:creator/>
  <cp:keywords/>
  <dc:description/>
  <cp:lastModifiedBy/>
  <cp:revision>1</cp:revision>
  <dcterms:created xsi:type="dcterms:W3CDTF">2013-01-27T09:14:16Z</dcterms:created>
  <dcterms:modified xsi:type="dcterms:W3CDTF">2013-01-27T09:15:58Z</dcterms:modified>
  <cp:category/>
</cp:coreProperties>
</file>