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821680" y="1460500"/>
            <a:ext cx="5755640" cy="444500"/>
          </a:xfrm>
          <a:prstGeom prst="rect">
            <a:avLst/>
          </a:prstGeom>
          <a:noFill/>
        </p:spPr>
        <p:txBody>
          <a:bodyPr wrap="square" lIns="0" rIns="0" tIns="0" bIns="0" anchor="t"/>
          <a:lstStyle/>
          <a:p>
            <a:pPr algn="r" rtl="1">
              <a:lnSpc>
                <a:spcPts val="3500"/>
              </a:lnSpc>
            </a:pPr>
            <a:r>
              <a:rPr sz="2400" b="0" i="0" lang="he-IL">
                <a:solidFill>
                  <a:srgbClr val="FFD166"/>
                </a:solidFill>
                <a:latin typeface="IBM Plex Sans Hebrew"/>
                <a:cs typeface="IBM Plex Sans Hebrew"/>
                <a:ea typeface="IBM Plex Sans Hebrew"/>
              </a:rPr>
              <a:t>איוב א׳</a:t>
            </a:r>
          </a:p>
        </p:txBody>
      </p:sp>
      <p:sp>
        <p:nvSpPr>
          <p:cNvPr id="4" name="TextBox 3"/>
          <p:cNvSpPr txBox="1"/>
          <p:nvPr/>
        </p:nvSpPr>
        <p:spPr>
          <a:xfrm>
            <a:off x="5821680" y="1924050"/>
            <a:ext cx="5755640" cy="2374900"/>
          </a:xfrm>
          <a:prstGeom prst="rect">
            <a:avLst/>
          </a:prstGeom>
          <a:noFill/>
        </p:spPr>
        <p:txBody>
          <a:bodyPr wrap="square" lIns="0" rIns="0" tIns="0" bIns="0" anchor="ctr"/>
          <a:lstStyle/>
          <a:p>
            <a:pPr algn="r" rtl="1">
              <a:lnSpc>
                <a:spcPts val="7344"/>
              </a:lnSpc>
            </a:pPr>
            <a:r>
              <a:rPr sz="6800" b="1" i="0" lang="he-IL">
                <a:solidFill>
                  <a:srgbClr val="FFFFFF"/>
                </a:solidFill>
                <a:latin typeface="IBM Plex Sans Hebrew"/>
                <a:cs typeface="IBM Plex Sans Hebrew"/>
                <a:ea typeface="IBM Plex Sans Hebrew"/>
              </a:rPr>
              <a:t>איוב והשטן</a:t>
            </a:r>
          </a:p>
        </p:txBody>
      </p:sp>
      <p:sp>
        <p:nvSpPr>
          <p:cNvPr id="5" name="TextBox 4"/>
          <p:cNvSpPr txBox="1"/>
          <p:nvPr/>
        </p:nvSpPr>
        <p:spPr>
          <a:xfrm>
            <a:off x="5821680" y="4318000"/>
            <a:ext cx="5755640" cy="406400"/>
          </a:xfrm>
          <a:prstGeom prst="rect">
            <a:avLst/>
          </a:prstGeom>
          <a:noFill/>
        </p:spPr>
        <p:txBody>
          <a:bodyPr wrap="square" lIns="0" rIns="0" tIns="0" bIns="0" anchor="t"/>
          <a:lstStyle/>
          <a:p>
            <a:pPr algn="r" rtl="1">
              <a:lnSpc>
                <a:spcPts val="3200"/>
              </a:lnSpc>
            </a:pPr>
            <a:r>
              <a:rPr sz="2100" b="0" i="0" lang="he-IL">
                <a:solidFill>
                  <a:srgbClr val="DBEEFF"/>
                </a:solidFill>
                <a:latin typeface="IBM Plex Sans Hebrew"/>
                <a:cs typeface="IBM Plex Sans Hebrew"/>
                <a:ea typeface="IBM Plex Sans Hebrew"/>
              </a:rPr>
              <a:t>שאלון 1261 · איוב</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פתיחה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מטרות השיעור</a:t>
            </a:r>
          </a:p>
        </p:txBody>
      </p:sp>
      <p:sp>
        <p:nvSpPr>
          <p:cNvPr id="5" name="TextBox 4"/>
          <p:cNvSpPr txBox="1"/>
          <p:nvPr/>
        </p:nvSpPr>
        <p:spPr>
          <a:xfrm>
            <a:off x="10731500" y="1866900"/>
            <a:ext cx="698500" cy="698500"/>
          </a:xfrm>
          <a:prstGeom prst="rect">
            <a:avLst/>
          </a:prstGeom>
          <a:noFill/>
        </p:spPr>
        <p:txBody>
          <a:bodyPr wrap="square" lIns="0" rIns="0" tIns="0" bIns="0" anchor="t"/>
          <a:lstStyle/>
          <a:p>
            <a:pPr algn="ctr" rtl="1">
              <a:lnSpc>
                <a:spcPts val="5500"/>
              </a:lnSpc>
            </a:pPr>
            <a:r>
              <a:rPr sz="3100" b="1" i="0" lang="he-IL">
                <a:solidFill>
                  <a:srgbClr val="FFD166"/>
                </a:solidFill>
                <a:latin typeface="IBM Plex Sans Hebrew"/>
                <a:cs typeface="IBM Plex Sans Hebrew"/>
                <a:ea typeface="IBM Plex Sans Hebrew"/>
              </a:rPr>
              <a:t>1</a:t>
            </a:r>
          </a:p>
        </p:txBody>
      </p:sp>
      <p:sp>
        <p:nvSpPr>
          <p:cNvPr id="6" name="TextBox 5"/>
          <p:cNvSpPr txBox="1"/>
          <p:nvPr/>
        </p:nvSpPr>
        <p:spPr>
          <a:xfrm>
            <a:off x="4860480" y="1758950"/>
            <a:ext cx="5480939" cy="863600"/>
          </a:xfrm>
          <a:prstGeom prst="rect">
            <a:avLst/>
          </a:prstGeom>
          <a:noFill/>
        </p:spPr>
        <p:txBody>
          <a:bodyPr wrap="square" lIns="0" rIns="0" tIns="0" bIns="0" anchor="ctr"/>
          <a:lstStyle/>
          <a:p>
            <a:pPr algn="r" rtl="1">
              <a:lnSpc>
                <a:spcPts val="3125"/>
              </a:lnSpc>
            </a:pPr>
            <a:r>
              <a:rPr sz="2500" b="0" i="0" lang="he-IL">
                <a:solidFill>
                  <a:srgbClr val="FFFFFF"/>
                </a:solidFill>
                <a:latin typeface="IBM Plex Sans Hebrew"/>
                <a:cs typeface="IBM Plex Sans Hebrew"/>
                <a:ea typeface="IBM Plex Sans Hebrew"/>
              </a:rPr>
              <a:t>נכיר את הסיפור «איוב והשטן» (איוב א׳) ואת הדמויות בו</a:t>
            </a:r>
          </a:p>
        </p:txBody>
      </p:sp>
      <p:sp>
        <p:nvSpPr>
          <p:cNvPr id="7" name="TextBox 6"/>
          <p:cNvSpPr txBox="1"/>
          <p:nvPr/>
        </p:nvSpPr>
        <p:spPr>
          <a:xfrm>
            <a:off x="10731500" y="3035300"/>
            <a:ext cx="698500" cy="698500"/>
          </a:xfrm>
          <a:prstGeom prst="rect">
            <a:avLst/>
          </a:prstGeom>
          <a:noFill/>
        </p:spPr>
        <p:txBody>
          <a:bodyPr wrap="square" lIns="0" rIns="0" tIns="0" bIns="0" anchor="t"/>
          <a:lstStyle/>
          <a:p>
            <a:pPr algn="ctr" rtl="1">
              <a:lnSpc>
                <a:spcPts val="5500"/>
              </a:lnSpc>
            </a:pPr>
            <a:r>
              <a:rPr sz="3100" b="1" i="0" lang="he-IL">
                <a:solidFill>
                  <a:srgbClr val="FFD166"/>
                </a:solidFill>
                <a:latin typeface="IBM Plex Sans Hebrew"/>
                <a:cs typeface="IBM Plex Sans Hebrew"/>
                <a:ea typeface="IBM Plex Sans Hebrew"/>
              </a:rPr>
              <a:t>2</a:t>
            </a:r>
          </a:p>
        </p:txBody>
      </p:sp>
      <p:sp>
        <p:nvSpPr>
          <p:cNvPr id="8" name="TextBox 7"/>
          <p:cNvSpPr txBox="1"/>
          <p:nvPr/>
        </p:nvSpPr>
        <p:spPr>
          <a:xfrm>
            <a:off x="4860480" y="2927350"/>
            <a:ext cx="5480939" cy="863600"/>
          </a:xfrm>
          <a:prstGeom prst="rect">
            <a:avLst/>
          </a:prstGeom>
          <a:noFill/>
        </p:spPr>
        <p:txBody>
          <a:bodyPr wrap="square" lIns="0" rIns="0" tIns="0" bIns="0" anchor="ctr"/>
          <a:lstStyle/>
          <a:p>
            <a:pPr algn="r" rtl="1">
              <a:lnSpc>
                <a:spcPts val="3125"/>
              </a:lnSpc>
            </a:pPr>
            <a:r>
              <a:rPr sz="2500" b="0" i="0" lang="he-IL">
                <a:solidFill>
                  <a:srgbClr val="FFFFFF"/>
                </a:solidFill>
                <a:latin typeface="IBM Plex Sans Hebrew"/>
                <a:cs typeface="IBM Plex Sans Hebrew"/>
                <a:ea typeface="IBM Plex Sans Hebrew"/>
              </a:rPr>
              <a:t>נבחן כיצד הסיפור מבטא את התמה «איוב»</a:t>
            </a:r>
          </a:p>
        </p:txBody>
      </p:sp>
      <p:sp>
        <p:nvSpPr>
          <p:cNvPr id="9" name="TextBox 8"/>
          <p:cNvSpPr txBox="1"/>
          <p:nvPr/>
        </p:nvSpPr>
        <p:spPr>
          <a:xfrm>
            <a:off x="10731500" y="4203700"/>
            <a:ext cx="698500" cy="698500"/>
          </a:xfrm>
          <a:prstGeom prst="rect">
            <a:avLst/>
          </a:prstGeom>
          <a:noFill/>
        </p:spPr>
        <p:txBody>
          <a:bodyPr wrap="square" lIns="0" rIns="0" tIns="0" bIns="0" anchor="t"/>
          <a:lstStyle/>
          <a:p>
            <a:pPr algn="ctr" rtl="1">
              <a:lnSpc>
                <a:spcPts val="5500"/>
              </a:lnSpc>
            </a:pPr>
            <a:r>
              <a:rPr sz="3100" b="1" i="0" lang="he-IL">
                <a:solidFill>
                  <a:srgbClr val="FFD166"/>
                </a:solidFill>
                <a:latin typeface="IBM Plex Sans Hebrew"/>
                <a:cs typeface="IBM Plex Sans Hebrew"/>
                <a:ea typeface="IBM Plex Sans Hebrew"/>
              </a:rPr>
              <a:t>3</a:t>
            </a:r>
          </a:p>
        </p:txBody>
      </p:sp>
      <p:sp>
        <p:nvSpPr>
          <p:cNvPr id="10" name="TextBox 9"/>
          <p:cNvSpPr txBox="1"/>
          <p:nvPr/>
        </p:nvSpPr>
        <p:spPr>
          <a:xfrm>
            <a:off x="4860480" y="4095750"/>
            <a:ext cx="5480939" cy="863600"/>
          </a:xfrm>
          <a:prstGeom prst="rect">
            <a:avLst/>
          </a:prstGeom>
          <a:noFill/>
        </p:spPr>
        <p:txBody>
          <a:bodyPr wrap="square" lIns="0" rIns="0" tIns="0" bIns="0" anchor="ctr"/>
          <a:lstStyle/>
          <a:p>
            <a:pPr algn="r" rtl="1">
              <a:lnSpc>
                <a:spcPts val="3125"/>
              </a:lnSpc>
            </a:pPr>
            <a:r>
              <a:rPr sz="2500" b="0" i="0" lang="he-IL">
                <a:solidFill>
                  <a:srgbClr val="FFFFFF"/>
                </a:solidFill>
                <a:latin typeface="IBM Plex Sans Hebrew"/>
                <a:cs typeface="IBM Plex Sans Hebrew"/>
                <a:ea typeface="IBM Plex Sans Hebrew"/>
              </a:rPr>
              <a:t>נקרא פסוקי מפתח ונעמיק בפירוש רש"י ומלבי"ם</a:t>
            </a:r>
          </a:p>
        </p:txBody>
      </p:sp>
      <p:sp>
        <p:nvSpPr>
          <p:cNvPr id="11" name="TextBox 10"/>
          <p:cNvSpPr txBox="1"/>
          <p:nvPr/>
        </p:nvSpPr>
        <p:spPr>
          <a:xfrm>
            <a:off x="10731500" y="5372100"/>
            <a:ext cx="698500" cy="698500"/>
          </a:xfrm>
          <a:prstGeom prst="rect">
            <a:avLst/>
          </a:prstGeom>
          <a:noFill/>
        </p:spPr>
        <p:txBody>
          <a:bodyPr wrap="square" lIns="0" rIns="0" tIns="0" bIns="0" anchor="t"/>
          <a:lstStyle/>
          <a:p>
            <a:pPr algn="ctr" rtl="1">
              <a:lnSpc>
                <a:spcPts val="5500"/>
              </a:lnSpc>
            </a:pPr>
            <a:r>
              <a:rPr sz="3100" b="1" i="0" lang="he-IL">
                <a:solidFill>
                  <a:srgbClr val="FFD166"/>
                </a:solidFill>
                <a:latin typeface="IBM Plex Sans Hebrew"/>
                <a:cs typeface="IBM Plex Sans Hebrew"/>
                <a:ea typeface="IBM Plex Sans Hebrew"/>
              </a:rPr>
              <a:t>4</a:t>
            </a:r>
          </a:p>
        </p:txBody>
      </p:sp>
      <p:sp>
        <p:nvSpPr>
          <p:cNvPr id="12" name="TextBox 11"/>
          <p:cNvSpPr txBox="1"/>
          <p:nvPr/>
        </p:nvSpPr>
        <p:spPr>
          <a:xfrm>
            <a:off x="4860480" y="5264150"/>
            <a:ext cx="5480939" cy="863600"/>
          </a:xfrm>
          <a:prstGeom prst="rect">
            <a:avLst/>
          </a:prstGeom>
          <a:noFill/>
        </p:spPr>
        <p:txBody>
          <a:bodyPr wrap="square" lIns="0" rIns="0" tIns="0" bIns="0" anchor="ctr"/>
          <a:lstStyle/>
          <a:p>
            <a:pPr algn="r" rtl="1">
              <a:lnSpc>
                <a:spcPts val="3125"/>
              </a:lnSpc>
            </a:pPr>
            <a:r>
              <a:rPr sz="2500" b="0" i="0" lang="he-IL">
                <a:solidFill>
                  <a:srgbClr val="FFFFFF"/>
                </a:solidFill>
                <a:latin typeface="IBM Plex Sans Hebrew"/>
                <a:cs typeface="IBM Plex Sans Hebrew"/>
                <a:ea typeface="IBM Plex Sans Hebrew"/>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הדמויות בסיפור</a:t>
            </a:r>
          </a:p>
        </p:txBody>
      </p:sp>
      <p:sp>
        <p:nvSpPr>
          <p:cNvPr id="5" name="TextBox 4"/>
          <p:cNvSpPr txBox="1"/>
          <p:nvPr/>
        </p:nvSpPr>
        <p:spPr>
          <a:xfrm>
            <a:off x="6413246" y="1924050"/>
            <a:ext cx="4813808" cy="482600"/>
          </a:xfrm>
          <a:prstGeom prst="rect">
            <a:avLst/>
          </a:prstGeom>
          <a:noFill/>
        </p:spPr>
        <p:txBody>
          <a:bodyPr wrap="square" lIns="0" rIns="0" tIns="0" bIns="0" anchor="t"/>
          <a:lstStyle/>
          <a:p>
            <a:pPr algn="r" rtl="1">
              <a:lnSpc>
                <a:spcPts val="3800"/>
              </a:lnSpc>
            </a:pPr>
            <a:r>
              <a:rPr sz="2800" b="1" i="0" lang="he-IL">
                <a:solidFill>
                  <a:srgbClr val="FFD166"/>
                </a:solidFill>
                <a:latin typeface="IBM Plex Sans Hebrew"/>
                <a:cs typeface="IBM Plex Sans Hebrew"/>
                <a:ea typeface="IBM Plex Sans Hebrew"/>
              </a:rPr>
              <a:t>איוב</a:t>
            </a:r>
          </a:p>
        </p:txBody>
      </p:sp>
      <p:sp>
        <p:nvSpPr>
          <p:cNvPr id="6" name="TextBox 5"/>
          <p:cNvSpPr txBox="1"/>
          <p:nvPr/>
        </p:nvSpPr>
        <p:spPr>
          <a:xfrm>
            <a:off x="6413246" y="2482850"/>
            <a:ext cx="4813808" cy="3594100"/>
          </a:xfrm>
          <a:prstGeom prst="rect">
            <a:avLst/>
          </a:prstGeom>
          <a:noFill/>
        </p:spPr>
        <p:txBody>
          <a:bodyPr wrap="square" lIns="0" rIns="0" tIns="0" bIns="0" anchor="t"/>
          <a:lstStyle/>
          <a:p>
            <a:pPr algn="r" rtl="1">
              <a:lnSpc>
                <a:spcPts val="2565"/>
              </a:lnSpc>
            </a:pPr>
            <a:r>
              <a:rPr sz="1900" b="0" i="0" lang="he-IL">
                <a:solidFill>
                  <a:srgbClr val="FFFFFF"/>
                </a:solidFill>
                <a:latin typeface="IBM Plex Sans Hebrew"/>
                <a:cs typeface="IBM Plex Sans Hebrew"/>
                <a:ea typeface="IBM Plex Sans Hebrew"/>
              </a:rPr>
              <a:t>איוב איש תם וישר, ירא אלהים וסר מרע, עשיר ובעל משפחה גדולה.</a:t>
            </a:r>
          </a:p>
        </p:txBody>
      </p:sp>
      <p:sp>
        <p:nvSpPr>
          <p:cNvPr id="7" name="TextBox 6"/>
          <p:cNvSpPr txBox="1"/>
          <p:nvPr/>
        </p:nvSpPr>
        <p:spPr>
          <a:xfrm>
            <a:off x="964946" y="1924050"/>
            <a:ext cx="4813808" cy="482600"/>
          </a:xfrm>
          <a:prstGeom prst="rect">
            <a:avLst/>
          </a:prstGeom>
          <a:noFill/>
        </p:spPr>
        <p:txBody>
          <a:bodyPr wrap="square" lIns="0" rIns="0" tIns="0" bIns="0" anchor="t"/>
          <a:lstStyle/>
          <a:p>
            <a:pPr algn="r" rtl="1">
              <a:lnSpc>
                <a:spcPts val="3800"/>
              </a:lnSpc>
            </a:pPr>
            <a:r>
              <a:rPr sz="2800" b="1" i="0" lang="he-IL">
                <a:solidFill>
                  <a:srgbClr val="FFD166"/>
                </a:solidFill>
                <a:latin typeface="IBM Plex Sans Hebrew"/>
                <a:cs typeface="IBM Plex Sans Hebrew"/>
                <a:ea typeface="IBM Plex Sans Hebrew"/>
              </a:rPr>
              <a:t>דואג</a:t>
            </a:r>
          </a:p>
        </p:txBody>
      </p:sp>
      <p:sp>
        <p:nvSpPr>
          <p:cNvPr id="8" name="TextBox 7"/>
          <p:cNvSpPr txBox="1"/>
          <p:nvPr/>
        </p:nvSpPr>
        <p:spPr>
          <a:xfrm>
            <a:off x="964946" y="2482850"/>
            <a:ext cx="4813808" cy="3594100"/>
          </a:xfrm>
          <a:prstGeom prst="rect">
            <a:avLst/>
          </a:prstGeom>
          <a:noFill/>
        </p:spPr>
        <p:txBody>
          <a:bodyPr wrap="square" lIns="0" rIns="0" tIns="0" bIns="0" anchor="t"/>
          <a:lstStyle/>
          <a:p>
            <a:pPr algn="r" rtl="1">
              <a:lnSpc>
                <a:spcPts val="2565"/>
              </a:lnSpc>
            </a:pPr>
            <a:r>
              <a:rPr sz="1900" b="0" i="0" lang="he-IL">
                <a:solidFill>
                  <a:srgbClr val="FFFFFF"/>
                </a:solidFill>
                <a:latin typeface="IBM Plex Sans Hebrew"/>
                <a:cs typeface="IBM Plex Sans Hebrew"/>
                <a:ea typeface="IBM Plex Sans Hebrew"/>
              </a:rPr>
              <a:t>הוא דואג גם לחטא אפשרי שלא ידע עליו.</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רצף האירועים</a:t>
            </a:r>
          </a:p>
        </p:txBody>
      </p:sp>
      <p:sp>
        <p:nvSpPr>
          <p:cNvPr id="5" name="TextBox 4"/>
          <p:cNvSpPr txBox="1"/>
          <p:nvPr/>
        </p:nvSpPr>
        <p:spPr>
          <a:xfrm>
            <a:off x="9929812" y="1892300"/>
            <a:ext cx="495300" cy="482600"/>
          </a:xfrm>
          <a:prstGeom prst="rect">
            <a:avLst/>
          </a:prstGeom>
          <a:noFill/>
        </p:spPr>
        <p:txBody>
          <a:bodyPr wrap="square" lIns="0" rIns="0" tIns="0" bIns="0" anchor="t"/>
          <a:lstStyle/>
          <a:p>
            <a:pPr algn="ctr" rtl="1">
              <a:lnSpc>
                <a:spcPts val="3800"/>
              </a:lnSpc>
            </a:pPr>
            <a:r>
              <a:rPr sz="2100" b="1" i="0" lang="he-IL">
                <a:solidFill>
                  <a:srgbClr val="FFD166"/>
                </a:solidFill>
                <a:latin typeface="IBM Plex Sans Hebrew"/>
                <a:cs typeface="IBM Plex Sans Hebrew"/>
                <a:ea typeface="IBM Plex Sans Hebrew"/>
              </a:rPr>
              <a:t>1</a:t>
            </a:r>
          </a:p>
        </p:txBody>
      </p:sp>
      <p:sp>
        <p:nvSpPr>
          <p:cNvPr id="6" name="TextBox 5"/>
          <p:cNvSpPr txBox="1"/>
          <p:nvPr/>
        </p:nvSpPr>
        <p:spPr>
          <a:xfrm>
            <a:off x="9077023" y="2432050"/>
            <a:ext cx="2200878" cy="1282700"/>
          </a:xfrm>
          <a:prstGeom prst="rect">
            <a:avLst/>
          </a:prstGeom>
          <a:noFill/>
        </p:spPr>
        <p:txBody>
          <a:bodyPr wrap="square" lIns="0" rIns="0" tIns="0" bIns="0" anchor="t"/>
          <a:lstStyle/>
          <a:p>
            <a:pPr algn="ctr" rtl="1">
              <a:lnSpc>
                <a:spcPts val="2340"/>
              </a:lnSpc>
            </a:pPr>
            <a:r>
              <a:rPr sz="1800" b="0" i="0" lang="he-IL">
                <a:solidFill>
                  <a:srgbClr val="FFFFFF"/>
                </a:solidFill>
                <a:latin typeface="IBM Plex Sans Hebrew"/>
                <a:cs typeface="IBM Plex Sans Hebrew"/>
                <a:ea typeface="IBM Plex Sans Hebrew"/>
              </a:rPr>
              <a:t>איוב ומשפחתו (פסוקים א׳–ה׳)</a:t>
            </a:r>
          </a:p>
        </p:txBody>
      </p:sp>
      <p:sp>
        <p:nvSpPr>
          <p:cNvPr id="7" name="TextBox 6"/>
          <p:cNvSpPr txBox="1"/>
          <p:nvPr/>
        </p:nvSpPr>
        <p:spPr>
          <a:xfrm>
            <a:off x="7208837" y="1892300"/>
            <a:ext cx="495300" cy="482600"/>
          </a:xfrm>
          <a:prstGeom prst="rect">
            <a:avLst/>
          </a:prstGeom>
          <a:noFill/>
        </p:spPr>
        <p:txBody>
          <a:bodyPr wrap="square" lIns="0" rIns="0" tIns="0" bIns="0" anchor="t"/>
          <a:lstStyle/>
          <a:p>
            <a:pPr algn="ctr" rtl="1">
              <a:lnSpc>
                <a:spcPts val="3800"/>
              </a:lnSpc>
            </a:pPr>
            <a:r>
              <a:rPr sz="2100" b="1" i="0" lang="he-IL">
                <a:solidFill>
                  <a:srgbClr val="FFD166"/>
                </a:solidFill>
                <a:latin typeface="IBM Plex Sans Hebrew"/>
                <a:cs typeface="IBM Plex Sans Hebrew"/>
                <a:ea typeface="IBM Plex Sans Hebrew"/>
              </a:rPr>
              <a:t>2</a:t>
            </a:r>
          </a:p>
        </p:txBody>
      </p:sp>
      <p:sp>
        <p:nvSpPr>
          <p:cNvPr id="8" name="TextBox 7"/>
          <p:cNvSpPr txBox="1"/>
          <p:nvPr/>
        </p:nvSpPr>
        <p:spPr>
          <a:xfrm>
            <a:off x="6356048" y="2432050"/>
            <a:ext cx="2200878" cy="1282700"/>
          </a:xfrm>
          <a:prstGeom prst="rect">
            <a:avLst/>
          </a:prstGeom>
          <a:noFill/>
        </p:spPr>
        <p:txBody>
          <a:bodyPr wrap="square" lIns="0" rIns="0" tIns="0" bIns="0" anchor="t"/>
          <a:lstStyle/>
          <a:p>
            <a:pPr algn="ctr" rtl="1">
              <a:lnSpc>
                <a:spcPts val="2340"/>
              </a:lnSpc>
            </a:pPr>
            <a:r>
              <a:rPr sz="1800" b="0" i="0" lang="he-IL">
                <a:solidFill>
                  <a:srgbClr val="FFFFFF"/>
                </a:solidFill>
                <a:latin typeface="IBM Plex Sans Hebrew"/>
                <a:cs typeface="IBM Plex Sans Hebrew"/>
                <a:ea typeface="IBM Plex Sans Hebrew"/>
              </a:rPr>
              <a:t>בני האלהים והשטן (פסוקים ו׳–י״ב)</a:t>
            </a:r>
          </a:p>
        </p:txBody>
      </p:sp>
      <p:sp>
        <p:nvSpPr>
          <p:cNvPr id="9" name="TextBox 8"/>
          <p:cNvSpPr txBox="1"/>
          <p:nvPr/>
        </p:nvSpPr>
        <p:spPr>
          <a:xfrm>
            <a:off x="4487862" y="1892300"/>
            <a:ext cx="495300" cy="482600"/>
          </a:xfrm>
          <a:prstGeom prst="rect">
            <a:avLst/>
          </a:prstGeom>
          <a:noFill/>
        </p:spPr>
        <p:txBody>
          <a:bodyPr wrap="square" lIns="0" rIns="0" tIns="0" bIns="0" anchor="t"/>
          <a:lstStyle/>
          <a:p>
            <a:pPr algn="ctr" rtl="1">
              <a:lnSpc>
                <a:spcPts val="3800"/>
              </a:lnSpc>
            </a:pPr>
            <a:r>
              <a:rPr sz="2100" b="1" i="0" lang="he-IL">
                <a:solidFill>
                  <a:srgbClr val="FFD166"/>
                </a:solidFill>
                <a:latin typeface="IBM Plex Sans Hebrew"/>
                <a:cs typeface="IBM Plex Sans Hebrew"/>
                <a:ea typeface="IBM Plex Sans Hebrew"/>
              </a:rPr>
              <a:t>3</a:t>
            </a:r>
          </a:p>
        </p:txBody>
      </p:sp>
      <p:sp>
        <p:nvSpPr>
          <p:cNvPr id="10" name="TextBox 9"/>
          <p:cNvSpPr txBox="1"/>
          <p:nvPr/>
        </p:nvSpPr>
        <p:spPr>
          <a:xfrm>
            <a:off x="3635073" y="2432050"/>
            <a:ext cx="2200878" cy="1282700"/>
          </a:xfrm>
          <a:prstGeom prst="rect">
            <a:avLst/>
          </a:prstGeom>
          <a:noFill/>
        </p:spPr>
        <p:txBody>
          <a:bodyPr wrap="square" lIns="0" rIns="0" tIns="0" bIns="0" anchor="t"/>
          <a:lstStyle/>
          <a:p>
            <a:pPr algn="ctr" rtl="1">
              <a:lnSpc>
                <a:spcPts val="2340"/>
              </a:lnSpc>
            </a:pPr>
            <a:r>
              <a:rPr sz="1800" b="0" i="0" lang="he-IL">
                <a:solidFill>
                  <a:srgbClr val="FFFFFF"/>
                </a:solidFill>
                <a:latin typeface="IBM Plex Sans Hebrew"/>
                <a:cs typeface="IBM Plex Sans Hebrew"/>
                <a:ea typeface="IBM Plex Sans Hebrew"/>
              </a:rPr>
              <a:t>ארבע בשורות (פסוקים י״ג–כ״ב)</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קוראים בפסוקים · 1/4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איוב א', א'</a:t>
            </a:r>
          </a:p>
        </p:txBody>
      </p:sp>
      <p:sp>
        <p:nvSpPr>
          <p:cNvPr id="5" name="TextBox 4"/>
          <p:cNvSpPr txBox="1"/>
          <p:nvPr/>
        </p:nvSpPr>
        <p:spPr>
          <a:xfrm>
            <a:off x="1079436" y="2581275"/>
            <a:ext cx="10033127" cy="1822450"/>
          </a:xfrm>
          <a:prstGeom prst="rect">
            <a:avLst/>
          </a:prstGeom>
          <a:noFill/>
        </p:spPr>
        <p:txBody>
          <a:bodyPr wrap="square" lIns="0" rIns="0" tIns="0" bIns="0" anchor="t"/>
          <a:lstStyle/>
          <a:p>
            <a:pPr algn="ctr" rtl="1">
              <a:lnSpc>
                <a:spcPts val="7175"/>
              </a:lnSpc>
            </a:pPr>
            <a:r>
              <a:rPr sz="4100" b="0" i="0" lang="he-IL">
                <a:solidFill>
                  <a:srgbClr val="FFFFFF"/>
                </a:solidFill>
                <a:latin typeface="Frank Ruhl Libre"/>
                <a:cs typeface="Frank Ruhl Libre"/>
                <a:ea typeface="Frank Ruhl Libre"/>
              </a:rPr>
              <a:t>אִישׁ הָיָה בְאֶרֶץ־עוּץ אִיּוֹב שְׁמוֹ וְהָיָה הָאִישׁ הַהוּא </a:t>
            </a:r>
            <a:r>
              <a:rPr sz="4100" b="1" i="0" lang="he-IL">
                <a:solidFill>
                  <a:srgbClr val="FFD166"/>
                </a:solidFill>
                <a:latin typeface="Frank Ruhl Libre"/>
                <a:cs typeface="Frank Ruhl Libre"/>
                <a:ea typeface="Frank Ruhl Libre"/>
              </a:rPr>
              <a:t>תָּם וְיָשָׁר וִירֵא אֱלֹהִים וְסָר מֵרָע</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DBEEFF"/>
                </a:solidFill>
                <a:latin typeface="IBM Plex Sans Hebrew"/>
                <a:cs typeface="IBM Plex Sans Hebrew"/>
                <a:ea typeface="IBM Plex Sans Hebrew"/>
              </a:rPr>
              <a:t>לפי טקסטולוגיה, פרקים א׳ עד ה׳ הם האקספוזיציה, סיפור המסגרת של הספר.</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קוראים בפסוקים · 2/4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איוב א', ו'</a:t>
            </a:r>
          </a:p>
        </p:txBody>
      </p:sp>
      <p:sp>
        <p:nvSpPr>
          <p:cNvPr id="5" name="TextBox 4"/>
          <p:cNvSpPr txBox="1"/>
          <p:nvPr/>
        </p:nvSpPr>
        <p:spPr>
          <a:xfrm>
            <a:off x="1079436" y="2581275"/>
            <a:ext cx="10033127" cy="1822450"/>
          </a:xfrm>
          <a:prstGeom prst="rect">
            <a:avLst/>
          </a:prstGeom>
          <a:noFill/>
        </p:spPr>
        <p:txBody>
          <a:bodyPr wrap="square" lIns="0" rIns="0" tIns="0" bIns="0" anchor="t"/>
          <a:lstStyle/>
          <a:p>
            <a:pPr algn="ctr" rtl="1">
              <a:lnSpc>
                <a:spcPts val="7175"/>
              </a:lnSpc>
            </a:pPr>
            <a:r>
              <a:rPr sz="4100" b="0" i="0" lang="he-IL">
                <a:solidFill>
                  <a:srgbClr val="FFFFFF"/>
                </a:solidFill>
                <a:latin typeface="Frank Ruhl Libre"/>
                <a:cs typeface="Frank Ruhl Libre"/>
                <a:ea typeface="Frank Ruhl Libre"/>
              </a:rPr>
              <a:t>וַיְהִי הַיּוֹם וַיָּבֹאוּ </a:t>
            </a:r>
            <a:r>
              <a:rPr sz="4100" b="1" i="0" lang="he-IL">
                <a:solidFill>
                  <a:srgbClr val="FFD166"/>
                </a:solidFill>
                <a:latin typeface="Frank Ruhl Libre"/>
                <a:cs typeface="Frank Ruhl Libre"/>
                <a:ea typeface="Frank Ruhl Libre"/>
              </a:rPr>
              <a:t>בְּנֵי הָאֱלֹהִים</a:t>
            </a:r>
            <a:r>
              <a:rPr sz="4100" b="0" i="0" lang="he-IL">
                <a:solidFill>
                  <a:srgbClr val="FFFFFF"/>
                </a:solidFill>
                <a:latin typeface="Frank Ruhl Libre"/>
                <a:cs typeface="Frank Ruhl Libre"/>
                <a:ea typeface="Frank Ruhl Libre"/>
              </a:rPr>
              <a:t> לְהִתְיַצֵּב עַל־ה' וַיָּבוֹא גַם־הַשָּׂטָן בְּתוֹכָם</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DBEEFF"/>
                </a:solidFill>
                <a:latin typeface="IBM Plex Sans Hebrew"/>
                <a:cs typeface="IBM Plex Sans Hebrew"/>
                <a:ea typeface="IBM Plex Sans Hebrew"/>
              </a:rPr>
              <a:t>לפי טקסטולוגיה, ה׳ מדומה למלך בחצרו, ו״בני האלהים״ מתייצבים לפניו, ובתוכם השטן.</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קוראים בפסוקים · 3/4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איוב א', כ"ב</a:t>
            </a:r>
          </a:p>
        </p:txBody>
      </p:sp>
      <p:sp>
        <p:nvSpPr>
          <p:cNvPr id="5" name="TextBox 4"/>
          <p:cNvSpPr txBox="1"/>
          <p:nvPr/>
        </p:nvSpPr>
        <p:spPr>
          <a:xfrm>
            <a:off x="1079436" y="3036887"/>
            <a:ext cx="10033127" cy="911225"/>
          </a:xfrm>
          <a:prstGeom prst="rect">
            <a:avLst/>
          </a:prstGeom>
          <a:noFill/>
        </p:spPr>
        <p:txBody>
          <a:bodyPr wrap="square" lIns="0" rIns="0" tIns="0" bIns="0" anchor="t"/>
          <a:lstStyle/>
          <a:p>
            <a:pPr algn="ctr" rtl="1">
              <a:lnSpc>
                <a:spcPts val="7175"/>
              </a:lnSpc>
            </a:pPr>
            <a:r>
              <a:rPr sz="4100" b="1" i="0" lang="he-IL">
                <a:solidFill>
                  <a:srgbClr val="FFD166"/>
                </a:solidFill>
                <a:latin typeface="Frank Ruhl Libre"/>
                <a:cs typeface="Frank Ruhl Libre"/>
                <a:ea typeface="Frank Ruhl Libre"/>
              </a:rPr>
              <a:t>בְּכָל־זֹאת לֹא־חָטָא אִיּוֹב וְלֹא־נָתַן</a:t>
            </a:r>
            <a:r>
              <a:rPr sz="4100" b="0" i="0" lang="he-IL">
                <a:solidFill>
                  <a:srgbClr val="FFFFFF"/>
                </a:solidFill>
                <a:latin typeface="Frank Ruhl Libre"/>
                <a:cs typeface="Frank Ruhl Libre"/>
                <a:ea typeface="Frank Ruhl Libre"/>
              </a:rPr>
              <a:t> תִּפְלָה לֵאלֹהִים</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DBEEFF"/>
                </a:solidFill>
                <a:latin typeface="IBM Plex Sans Hebrew"/>
                <a:cs typeface="IBM Plex Sans Hebrew"/>
                <a:ea typeface="IBM Plex Sans Hebrew"/>
              </a:rPr>
              <a:t>האסונות מגיעים פתאום, ברצף, וכל פעם ניצל אדם אחד שיספר: ״ואמלטה רק אני לבדי להגיד לך״.</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קוראים בפסוקים · 4/4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איוב א', ח'</a:t>
            </a:r>
          </a:p>
        </p:txBody>
      </p:sp>
      <p:sp>
        <p:nvSpPr>
          <p:cNvPr id="5" name="TextBox 4"/>
          <p:cNvSpPr txBox="1"/>
          <p:nvPr/>
        </p:nvSpPr>
        <p:spPr>
          <a:xfrm>
            <a:off x="1079436" y="2581275"/>
            <a:ext cx="10033127" cy="1822450"/>
          </a:xfrm>
          <a:prstGeom prst="rect">
            <a:avLst/>
          </a:prstGeom>
          <a:noFill/>
        </p:spPr>
        <p:txBody>
          <a:bodyPr wrap="square" lIns="0" rIns="0" tIns="0" bIns="0" anchor="t"/>
          <a:lstStyle/>
          <a:p>
            <a:pPr algn="ctr" rtl="1">
              <a:lnSpc>
                <a:spcPts val="7175"/>
              </a:lnSpc>
            </a:pPr>
            <a:r>
              <a:rPr sz="4100" b="0" i="0" lang="he-IL">
                <a:solidFill>
                  <a:srgbClr val="FFFFFF"/>
                </a:solidFill>
                <a:latin typeface="Frank Ruhl Libre"/>
                <a:cs typeface="Frank Ruhl Libre"/>
                <a:ea typeface="Frank Ruhl Libre"/>
              </a:rPr>
              <a:t>וַיֹּאמֶר ה' אֶל־הַשָּׂטָן הֲשַׂמְתָּ לִבְּךָ עַל־עַבְדִּי אִיּוֹב כִּי אֵין כָּמֹהוּ בָּאָרֶץ אִישׁ תָּם וְיָשָׁר יְרֵא </a:t>
            </a:r>
            <a:r>
              <a:rPr sz="4100" b="1" i="0" lang="he-IL">
                <a:solidFill>
                  <a:srgbClr val="FFD166"/>
                </a:solidFill>
                <a:latin typeface="Frank Ruhl Libre"/>
                <a:cs typeface="Frank Ruhl Libre"/>
                <a:ea typeface="Frank Ruhl Libre"/>
              </a:rPr>
              <a:t>אֱלֹהִים וְסָר מֵרָע</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DBEEFF"/>
                </a:solidFill>
                <a:latin typeface="IBM Plex Sans Hebrew"/>
                <a:cs typeface="IBM Plex Sans Hebrew"/>
                <a:ea typeface="IBM Plex Sans Hebrew"/>
              </a:rPr>
              <a:t>לפי טקסטולוגיה, פרקים א׳ עד ה׳ הם האקספוזיציה, סיפור המסגרת של הספר.</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מילים ומושגים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ביאורי מילים</a:t>
            </a:r>
          </a:p>
        </p:txBody>
      </p:sp>
      <p:sp>
        <p:nvSpPr>
          <p:cNvPr id="5" name="TextBox 4"/>
          <p:cNvSpPr txBox="1"/>
          <p:nvPr/>
        </p:nvSpPr>
        <p:spPr>
          <a:xfrm>
            <a:off x="8165401" y="189865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בני האלהים</a:t>
            </a:r>
          </a:p>
        </p:txBody>
      </p:sp>
      <p:sp>
        <p:nvSpPr>
          <p:cNvPr id="6" name="TextBox 5"/>
          <p:cNvSpPr txBox="1"/>
          <p:nvPr/>
        </p:nvSpPr>
        <p:spPr>
          <a:xfrm>
            <a:off x="8165401" y="236855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הם המלאכים הקרובים אל השכינה להיות מבני ביתה וכן ויריעו כל בני אלהים (לקמן לח).</a:t>
            </a:r>
          </a:p>
        </p:txBody>
      </p:sp>
      <p:sp>
        <p:nvSpPr>
          <p:cNvPr id="7" name="TextBox 6"/>
          <p:cNvSpPr txBox="1"/>
          <p:nvPr/>
        </p:nvSpPr>
        <p:spPr>
          <a:xfrm>
            <a:off x="4545901" y="189865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על ה׳</a:t>
            </a:r>
          </a:p>
        </p:txBody>
      </p:sp>
      <p:sp>
        <p:nvSpPr>
          <p:cNvPr id="8" name="TextBox 7"/>
          <p:cNvSpPr txBox="1"/>
          <p:nvPr/>
        </p:nvSpPr>
        <p:spPr>
          <a:xfrm>
            <a:off x="4545901" y="236855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סמוך לו וכן החונים עליו (במדבר ב) ואמר בלשון בני אדם.</a:t>
            </a:r>
          </a:p>
        </p:txBody>
      </p:sp>
      <p:sp>
        <p:nvSpPr>
          <p:cNvPr id="9" name="TextBox 8"/>
          <p:cNvSpPr txBox="1"/>
          <p:nvPr/>
        </p:nvSpPr>
        <p:spPr>
          <a:xfrm>
            <a:off x="926401" y="189865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השטן</a:t>
            </a:r>
          </a:p>
        </p:txBody>
      </p:sp>
      <p:sp>
        <p:nvSpPr>
          <p:cNvPr id="10" name="TextBox 9"/>
          <p:cNvSpPr txBox="1"/>
          <p:nvPr/>
        </p:nvSpPr>
        <p:spPr>
          <a:xfrm>
            <a:off x="926401" y="236855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מלאך מקטרג.</a:t>
            </a:r>
          </a:p>
        </p:txBody>
      </p:sp>
      <p:sp>
        <p:nvSpPr>
          <p:cNvPr id="11" name="TextBox 10"/>
          <p:cNvSpPr txBox="1"/>
          <p:nvPr/>
        </p:nvSpPr>
        <p:spPr>
          <a:xfrm>
            <a:off x="8165401" y="427990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בני אלהים</a:t>
            </a:r>
          </a:p>
        </p:txBody>
      </p:sp>
      <p:sp>
        <p:nvSpPr>
          <p:cNvPr id="12" name="TextBox 11"/>
          <p:cNvSpPr txBox="1"/>
          <p:nvPr/>
        </p:nvSpPr>
        <p:spPr>
          <a:xfrm>
            <a:off x="8165401" y="474980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הם המלאכים וכן ויבאו בני אלהים (לעיל א).</a:t>
            </a:r>
          </a:p>
        </p:txBody>
      </p:sp>
      <p:sp>
        <p:nvSpPr>
          <p:cNvPr id="13" name="TextBox 12"/>
          <p:cNvSpPr txBox="1"/>
          <p:nvPr/>
        </p:nvSpPr>
        <p:spPr>
          <a:xfrm>
            <a:off x="4545901" y="427990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תפלה</a:t>
            </a:r>
          </a:p>
        </p:txBody>
      </p:sp>
      <p:sp>
        <p:nvSpPr>
          <p:cNvPr id="14" name="TextBox 13"/>
          <p:cNvSpPr txBox="1"/>
          <p:nvPr/>
        </p:nvSpPr>
        <p:spPr>
          <a:xfrm>
            <a:off x="4545901" y="474980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ענין דבר גרוע שאין בו טעם וכן ובנביאי שומרון ראיתי תפלה (ירמיה כג).</a:t>
            </a:r>
          </a:p>
        </p:txBody>
      </p:sp>
      <p:sp>
        <p:nvSpPr>
          <p:cNvPr id="15" name="TextBox 14"/>
          <p:cNvSpPr txBox="1"/>
          <p:nvPr/>
        </p:nvSpPr>
        <p:spPr>
          <a:xfrm>
            <a:off x="926401" y="427990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נותן</a:t>
            </a:r>
          </a:p>
        </p:txBody>
      </p:sp>
      <p:sp>
        <p:nvSpPr>
          <p:cNvPr id="16" name="TextBox 15"/>
          <p:cNvSpPr txBox="1"/>
          <p:nvPr/>
        </p:nvSpPr>
        <p:spPr>
          <a:xfrm>
            <a:off x="926401" y="474980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אומר כמו ולא נתן תפלה (לעיל א).</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רש"י</a:t>
            </a:r>
          </a:p>
        </p:txBody>
      </p:sp>
      <p:sp>
        <p:nvSpPr>
          <p:cNvPr id="5" name="TextBox 4"/>
          <p:cNvSpPr txBox="1"/>
          <p:nvPr/>
        </p:nvSpPr>
        <p:spPr>
          <a:xfrm>
            <a:off x="1080674" y="2381250"/>
            <a:ext cx="9948100" cy="304800"/>
          </a:xfrm>
          <a:prstGeom prst="rect">
            <a:avLst/>
          </a:prstGeom>
          <a:noFill/>
        </p:spPr>
        <p:txBody>
          <a:bodyPr wrap="square" lIns="0" rIns="0" tIns="0" bIns="0" anchor="t"/>
          <a:lstStyle/>
          <a:p>
            <a:pPr algn="r" rtl="1">
              <a:lnSpc>
                <a:spcPts val="2400"/>
              </a:lnSpc>
            </a:pPr>
            <a:r>
              <a:rPr sz="1700" b="1" i="0" lang="he-IL">
                <a:solidFill>
                  <a:srgbClr val="FFD166"/>
                </a:solidFill>
                <a:latin typeface="IBM Plex Sans Hebrew"/>
                <a:cs typeface="IBM Plex Sans Hebrew"/>
                <a:ea typeface="IBM Plex Sans Hebrew"/>
              </a:rPr>
              <a:t>רש"י על איוב א', א'</a:t>
            </a:r>
          </a:p>
        </p:txBody>
      </p:sp>
      <p:sp>
        <p:nvSpPr>
          <p:cNvPr id="6" name="TextBox 5"/>
          <p:cNvSpPr txBox="1"/>
          <p:nvPr/>
        </p:nvSpPr>
        <p:spPr>
          <a:xfrm>
            <a:off x="1080674" y="2813050"/>
            <a:ext cx="9948100" cy="1219200"/>
          </a:xfrm>
          <a:prstGeom prst="rect">
            <a:avLst/>
          </a:prstGeom>
          <a:noFill/>
        </p:spPr>
        <p:txBody>
          <a:bodyPr wrap="square" lIns="0" rIns="0" tIns="0" bIns="0" anchor="t"/>
          <a:lstStyle/>
          <a:p>
            <a:pPr algn="r" rtl="1">
              <a:lnSpc>
                <a:spcPts val="4800"/>
              </a:lnSpc>
            </a:pPr>
            <a:r>
              <a:rPr sz="3000" b="1" i="0" lang="he-IL">
                <a:solidFill>
                  <a:srgbClr val="FFD166"/>
                </a:solidFill>
                <a:latin typeface="Noto Serif Hebrew"/>
                <a:cs typeface="Noto Serif Hebrew"/>
                <a:ea typeface="Noto Serif Hebrew"/>
              </a:rPr>
              <a:t>תָּם וְיָשָׁר</a:t>
            </a:r>
            <a:r>
              <a:rPr sz="3000" b="0" i="0" lang="he-IL">
                <a:solidFill>
                  <a:srgbClr val="FFFFFF"/>
                </a:solidFill>
                <a:latin typeface="Noto Serif Hebrew"/>
                <a:cs typeface="Noto Serif Hebrew"/>
                <a:ea typeface="Noto Serif Hebrew"/>
              </a:rPr>
              <a:t>. אֲבָל בִּדְבָרִים שֶׁבֵּין קוֹנוֹ וּבֵינוֹ לֹא הָיָה צַדִּיק? לְכָךְ נֶאֱמַר: וִירֵא אֱלֹהִים וְסָר מֵרָע:</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0B569A"/>
                </a:solidFill>
                <a:latin typeface="IBM Plex Sans Hebrew"/>
                <a:cs typeface="IBM Plex Sans Hebrew"/>
                <a:ea typeface="IBM Plex Sans Hebrew"/>
              </a:rPr>
              <a:t>מה מסביר רש"י על «תָּם וְיָשָׁר»?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מלבי"ם</a:t>
            </a:r>
          </a:p>
        </p:txBody>
      </p:sp>
      <p:sp>
        <p:nvSpPr>
          <p:cNvPr id="5" name="TextBox 4"/>
          <p:cNvSpPr txBox="1"/>
          <p:nvPr/>
        </p:nvSpPr>
        <p:spPr>
          <a:xfrm>
            <a:off x="1080674" y="2122289"/>
            <a:ext cx="9948100" cy="304800"/>
          </a:xfrm>
          <a:prstGeom prst="rect">
            <a:avLst/>
          </a:prstGeom>
          <a:noFill/>
        </p:spPr>
        <p:txBody>
          <a:bodyPr wrap="square" lIns="0" rIns="0" tIns="0" bIns="0" anchor="t"/>
          <a:lstStyle/>
          <a:p>
            <a:pPr algn="r" rtl="1">
              <a:lnSpc>
                <a:spcPts val="2400"/>
              </a:lnSpc>
            </a:pPr>
            <a:r>
              <a:rPr sz="1700" b="1" i="0" lang="he-IL">
                <a:solidFill>
                  <a:srgbClr val="FFD166"/>
                </a:solidFill>
                <a:latin typeface="IBM Plex Sans Hebrew"/>
                <a:cs typeface="IBM Plex Sans Hebrew"/>
                <a:ea typeface="IBM Plex Sans Hebrew"/>
              </a:rPr>
              <a:t>מלבי"ם על איוב א', ו'</a:t>
            </a:r>
          </a:p>
        </p:txBody>
      </p:sp>
      <p:sp>
        <p:nvSpPr>
          <p:cNvPr id="6" name="TextBox 5"/>
          <p:cNvSpPr txBox="1"/>
          <p:nvPr/>
        </p:nvSpPr>
        <p:spPr>
          <a:xfrm>
            <a:off x="1080674" y="2554089"/>
            <a:ext cx="9948100" cy="1737121"/>
          </a:xfrm>
          <a:prstGeom prst="rect">
            <a:avLst/>
          </a:prstGeom>
          <a:noFill/>
        </p:spPr>
        <p:txBody>
          <a:bodyPr wrap="square" lIns="0" rIns="0" tIns="0" bIns="0" anchor="t"/>
          <a:lstStyle/>
          <a:p>
            <a:pPr algn="r" rtl="1">
              <a:lnSpc>
                <a:spcPts val="4560"/>
              </a:lnSpc>
            </a:pPr>
            <a:r>
              <a:rPr sz="2850" b="1" i="0" lang="he-IL">
                <a:solidFill>
                  <a:srgbClr val="FFD166"/>
                </a:solidFill>
                <a:latin typeface="Noto Serif Hebrew"/>
                <a:cs typeface="Noto Serif Hebrew"/>
                <a:ea typeface="Noto Serif Hebrew"/>
              </a:rPr>
              <a:t>ויהי היום</a:t>
            </a:r>
            <a:r>
              <a:rPr sz="2850" b="0" i="0" lang="he-IL">
                <a:solidFill>
                  <a:srgbClr val="FFFFFF"/>
                </a:solidFill>
                <a:latin typeface="Noto Serif Hebrew"/>
                <a:cs typeface="Noto Serif Hebrew"/>
                <a:ea typeface="Noto Serif Hebrew"/>
              </a:rPr>
              <a:t>. כבר באר הרמב"ם כי כל הרעות בין כלליות בין פרטיות אין באים רק מצד החומר, כל הגשמיים ההוים ונפסדים לא ישיגם ההפסד רק מצד החומר, אבל מצד הצורה ובחינת עצם ...</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0B569A"/>
                </a:solidFill>
                <a:latin typeface="IBM Plex Sans Hebrew"/>
                <a:cs typeface="IBM Plex Sans Hebrew"/>
                <a:ea typeface="IBM Plex Sans Hebrew"/>
              </a:rPr>
              <a:t>מה מוסיף פירושו של מלבי"ם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שאלות הבנה ופרשנות · 1/3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שאלה 1</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FFFFFF"/>
                </a:solidFill>
                <a:latin typeface="IBM Plex Sans Hebrew"/>
                <a:cs typeface="IBM Plex Sans Hebrew"/>
                <a:ea typeface="IBM Plex Sans Hebrew"/>
              </a:rPr>
              <a:t>קראו פסוקים א׳–ה׳ («איוב ומשפחתו»). מה מתואר בקטע? הביאו ראיה מן הכתוב.</a:t>
            </a:r>
          </a:p>
        </p:txBody>
      </p:sp>
      <p:sp>
        <p:nvSpPr>
          <p:cNvPr id="6" name="TextBox 5"/>
          <p:cNvSpPr txBox="1"/>
          <p:nvPr/>
        </p:nvSpPr>
        <p:spPr>
          <a:xfrm>
            <a:off x="889000" y="5969000"/>
            <a:ext cx="807442" cy="317500"/>
          </a:xfrm>
          <a:prstGeom prst="rect">
            <a:avLst/>
          </a:prstGeom>
          <a:noFill/>
        </p:spPr>
        <p:txBody>
          <a:bodyPr wrap="square" lIns="0" rIns="0" tIns="0" bIns="0" anchor="t"/>
          <a:lstStyle/>
          <a:p>
            <a:pPr algn="r" rtl="1">
              <a:lnSpc>
                <a:spcPts val="2500"/>
              </a:lnSpc>
            </a:pPr>
            <a:r>
              <a:rPr sz="1700" b="0" i="0" lang="he-IL">
                <a:solidFill>
                  <a:srgbClr val="FFD166"/>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שאלות הבנה ופרשנות · 2/3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שאלה 2</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FFFFFF"/>
                </a:solidFill>
                <a:latin typeface="IBM Plex Sans Hebrew"/>
                <a:cs typeface="IBM Plex Sans Hebrew"/>
                <a:ea typeface="IBM Plex Sans Hebrew"/>
              </a:rPr>
              <a:t>קראו פסוקים ו׳–י״ב («בני האלהים והשטן»). מה מתואר בקטע? הביאו ראיה מן הכתוב.</a:t>
            </a:r>
          </a:p>
        </p:txBody>
      </p:sp>
      <p:sp>
        <p:nvSpPr>
          <p:cNvPr id="6" name="TextBox 5"/>
          <p:cNvSpPr txBox="1"/>
          <p:nvPr/>
        </p:nvSpPr>
        <p:spPr>
          <a:xfrm>
            <a:off x="889000" y="5969000"/>
            <a:ext cx="807442" cy="317500"/>
          </a:xfrm>
          <a:prstGeom prst="rect">
            <a:avLst/>
          </a:prstGeom>
          <a:noFill/>
        </p:spPr>
        <p:txBody>
          <a:bodyPr wrap="square" lIns="0" rIns="0" tIns="0" bIns="0" anchor="t"/>
          <a:lstStyle/>
          <a:p>
            <a:pPr algn="r" rtl="1">
              <a:lnSpc>
                <a:spcPts val="2500"/>
              </a:lnSpc>
            </a:pPr>
            <a:r>
              <a:rPr sz="1700" b="0" i="0" lang="he-IL">
                <a:solidFill>
                  <a:srgbClr val="FFD166"/>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שאלות הבנה ופרשנות · 3/3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שאלה 3</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FFFFFF"/>
                </a:solidFill>
                <a:latin typeface="IBM Plex Sans Hebrew"/>
                <a:cs typeface="IBM Plex Sans Hebrew"/>
                <a:ea typeface="IBM Plex Sans Hebrew"/>
              </a:rPr>
              <a:t>קראו פסוקים י״ג–כ״ב («ארבע בשורות»). מה מתואר בקטע? הביאו ראיה מן הכתוב.</a:t>
            </a:r>
          </a:p>
        </p:txBody>
      </p:sp>
      <p:sp>
        <p:nvSpPr>
          <p:cNvPr id="6" name="TextBox 5"/>
          <p:cNvSpPr txBox="1"/>
          <p:nvPr/>
        </p:nvSpPr>
        <p:spPr>
          <a:xfrm>
            <a:off x="889000" y="5969000"/>
            <a:ext cx="807442" cy="317500"/>
          </a:xfrm>
          <a:prstGeom prst="rect">
            <a:avLst/>
          </a:prstGeom>
          <a:noFill/>
        </p:spPr>
        <p:txBody>
          <a:bodyPr wrap="square" lIns="0" rIns="0" tIns="0" bIns="0" anchor="t"/>
          <a:lstStyle/>
          <a:p>
            <a:pPr algn="r" rtl="1">
              <a:lnSpc>
                <a:spcPts val="2500"/>
              </a:lnSpc>
            </a:pPr>
            <a:r>
              <a:rPr sz="1700" b="0" i="0" lang="he-IL">
                <a:solidFill>
                  <a:srgbClr val="FFD166"/>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דיון בכיתה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מה דעתכם?</a:t>
            </a:r>
          </a:p>
        </p:txBody>
      </p:sp>
      <p:sp>
        <p:nvSpPr>
          <p:cNvPr id="5" name="TextBox 4"/>
          <p:cNvSpPr txBox="1"/>
          <p:nvPr/>
        </p:nvSpPr>
        <p:spPr>
          <a:xfrm>
            <a:off x="4944681" y="1860550"/>
            <a:ext cx="6239637" cy="1422400"/>
          </a:xfrm>
          <a:prstGeom prst="rect">
            <a:avLst/>
          </a:prstGeom>
          <a:noFill/>
        </p:spPr>
        <p:txBody>
          <a:bodyPr wrap="square" lIns="0" rIns="0" tIns="0" bIns="0" anchor="ctr"/>
          <a:lstStyle/>
          <a:p>
            <a:pPr algn="r" rtl="1">
              <a:lnSpc>
                <a:spcPts val="3105"/>
              </a:lnSpc>
            </a:pPr>
            <a:r>
              <a:rPr sz="2300" b="0" i="0" lang="he-IL">
                <a:solidFill>
                  <a:srgbClr val="FFFFFF"/>
                </a:solidFill>
                <a:latin typeface="IBM Plex Sans Hebrew"/>
                <a:cs typeface="IBM Plex Sans Hebrew"/>
                <a:ea typeface="IBM Plex Sans Hebrew"/>
              </a:rPr>
              <a:t>(2) לדעתכם, האם תגובת איוב בפרק ב' מחזקת את טענת השטן שאיוב "יברך" את אלוהים?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סיכום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0B569A"/>
                </a:solidFill>
                <a:latin typeface="IBM Plex Sans Hebrew"/>
                <a:cs typeface="IBM Plex Sans Hebrew"/>
                <a:ea typeface="IBM Plex Sans Hebrew"/>
              </a:rPr>
              <a:t>איוב והשטן</a:t>
            </a:r>
          </a:p>
        </p:txBody>
      </p:sp>
      <p:sp>
        <p:nvSpPr>
          <p:cNvPr id="6" name="TextBox 5"/>
          <p:cNvSpPr txBox="1"/>
          <p:nvPr/>
        </p:nvSpPr>
        <p:spPr>
          <a:xfrm>
            <a:off x="8010334" y="1847850"/>
            <a:ext cx="3283330" cy="1003300"/>
          </a:xfrm>
          <a:prstGeom prst="rect">
            <a:avLst/>
          </a:prstGeom>
          <a:noFill/>
        </p:spPr>
        <p:txBody>
          <a:bodyPr wrap="square" lIns="0" rIns="0" tIns="0" bIns="0" anchor="ctr"/>
          <a:lstStyle/>
          <a:p>
            <a:pPr algn="r" rtl="1">
              <a:lnSpc>
                <a:spcPts val="2014"/>
              </a:lnSpc>
            </a:pPr>
            <a:r>
              <a:rPr sz="1550" b="0" i="0" lang="he-IL">
                <a:solidFill>
                  <a:srgbClr val="FFFFFF"/>
                </a:solidFill>
                <a:latin typeface="IBM Plex Sans Hebrew"/>
                <a:cs typeface="IBM Plex Sans Hebrew"/>
                <a:ea typeface="IBM Plex Sans Hebrew"/>
              </a:rPr>
              <a:t>איוב ומשפחתו</a:t>
            </a:r>
          </a:p>
        </p:txBody>
      </p:sp>
      <p:sp>
        <p:nvSpPr>
          <p:cNvPr id="7" name="TextBox 6"/>
          <p:cNvSpPr txBox="1"/>
          <p:nvPr/>
        </p:nvSpPr>
        <p:spPr>
          <a:xfrm>
            <a:off x="898334" y="1847850"/>
            <a:ext cx="3283330" cy="1003300"/>
          </a:xfrm>
          <a:prstGeom prst="rect">
            <a:avLst/>
          </a:prstGeom>
          <a:noFill/>
        </p:spPr>
        <p:txBody>
          <a:bodyPr wrap="square" lIns="0" rIns="0" tIns="0" bIns="0" anchor="ctr"/>
          <a:lstStyle/>
          <a:p>
            <a:pPr algn="r" rtl="1">
              <a:lnSpc>
                <a:spcPts val="2014"/>
              </a:lnSpc>
            </a:pPr>
            <a:r>
              <a:rPr sz="1550" b="0" i="0" lang="he-IL">
                <a:solidFill>
                  <a:srgbClr val="FFFFFF"/>
                </a:solidFill>
                <a:latin typeface="IBM Plex Sans Hebrew"/>
                <a:cs typeface="IBM Plex Sans Hebrew"/>
                <a:ea typeface="IBM Plex Sans Hebrew"/>
              </a:rPr>
              <a:t>בני האלהים והשטן</a:t>
            </a:r>
          </a:p>
        </p:txBody>
      </p:sp>
      <p:sp>
        <p:nvSpPr>
          <p:cNvPr id="8" name="TextBox 7"/>
          <p:cNvSpPr txBox="1"/>
          <p:nvPr/>
        </p:nvSpPr>
        <p:spPr>
          <a:xfrm>
            <a:off x="8010334" y="3498850"/>
            <a:ext cx="3283330" cy="1003300"/>
          </a:xfrm>
          <a:prstGeom prst="rect">
            <a:avLst/>
          </a:prstGeom>
          <a:noFill/>
        </p:spPr>
        <p:txBody>
          <a:bodyPr wrap="square" lIns="0" rIns="0" tIns="0" bIns="0" anchor="ctr"/>
          <a:lstStyle/>
          <a:p>
            <a:pPr algn="r" rtl="1">
              <a:lnSpc>
                <a:spcPts val="2014"/>
              </a:lnSpc>
            </a:pPr>
            <a:r>
              <a:rPr sz="1550" b="0" i="0" lang="he-IL">
                <a:solidFill>
                  <a:srgbClr val="FFFFFF"/>
                </a:solidFill>
                <a:latin typeface="IBM Plex Sans Hebrew"/>
                <a:cs typeface="IBM Plex Sans Hebrew"/>
                <a:ea typeface="IBM Plex Sans Hebrew"/>
              </a:rPr>
              <a:t>ארבע בשורות</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תרגול לקראת הבגרות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שאלה בסגנון בגרות</a:t>
            </a:r>
          </a:p>
        </p:txBody>
      </p:sp>
      <p:sp>
        <p:nvSpPr>
          <p:cNvPr id="5" name="TextBox 4"/>
          <p:cNvSpPr txBox="1"/>
          <p:nvPr/>
        </p:nvSpPr>
        <p:spPr>
          <a:xfrm>
            <a:off x="942086" y="1917700"/>
            <a:ext cx="10307828" cy="4165600"/>
          </a:xfrm>
          <a:prstGeom prst="rect">
            <a:avLst/>
          </a:prstGeom>
          <a:noFill/>
        </p:spPr>
        <p:txBody>
          <a:bodyPr wrap="square" lIns="0" rIns="0" tIns="0" bIns="0" anchor="t"/>
          <a:lstStyle/>
          <a:p>
            <a:pPr algn="r" rtl="1">
              <a:lnSpc>
                <a:spcPts val="3000"/>
              </a:lnSpc>
            </a:pPr>
            <a:r>
              <a:rPr sz="2000" b="0" i="0" lang="he-IL">
                <a:solidFill>
                  <a:srgbClr val="FFFFFF"/>
                </a:solidFill>
                <a:latin typeface="IBM Plex Sans Hebrew"/>
                <a:cs typeface="IBM Plex Sans Hebrew"/>
                <a:ea typeface="IBM Plex Sans Hebrew"/>
              </a:rPr>
              <a:t>(קיץ תשפ"ה (שאלון 1261))</a:t>
            </a:r>
          </a:p>
          <a:p>
            <a:pPr algn="r" rtl="1">
              <a:lnSpc>
                <a:spcPts val="3000"/>
              </a:lnSpc>
            </a:pPr>
            <a:r>
              <a:rPr sz="2000" b="0" i="0" lang="he-IL">
                <a:solidFill>
                  <a:srgbClr val="FFFFFF"/>
                </a:solidFill>
                <a:latin typeface="IBM Plex Sans Hebrew"/>
                <a:cs typeface="IBM Plex Sans Hebrew"/>
                <a:ea typeface="IBM Plex Sans Hebrew"/>
              </a:rPr>
              <a:t>ספרות החוכמה – הרהורים על החיים</a:t>
            </a:r>
          </a:p>
          <a:p>
            <a:pPr algn="r" rtl="1">
              <a:lnSpc>
                <a:spcPts val="3000"/>
              </a:lnSpc>
            </a:pPr>
            <a:r>
              <a:rPr sz="2000" b="0" i="0" lang="he-IL">
                <a:solidFill>
                  <a:srgbClr val="FFFFFF"/>
                </a:solidFill>
                <a:latin typeface="IBM Plex Sans Hebrew"/>
                <a:cs typeface="IBM Plex Sans Hebrew"/>
                <a:ea typeface="IBM Plex Sans Hebrew"/>
              </a:rPr>
              <a:t>10. קראו איוב, פרק א'.</a:t>
            </a:r>
          </a:p>
          <a:p>
            <a:pPr algn="r" rtl="1">
              <a:lnSpc>
                <a:spcPts val="3000"/>
              </a:lnSpc>
            </a:pPr>
            <a:r>
              <a:rPr sz="2000" b="0" i="0" lang="he-IL">
                <a:solidFill>
                  <a:srgbClr val="FFFFFF"/>
                </a:solidFill>
                <a:latin typeface="IBM Plex Sans Hebrew"/>
                <a:cs typeface="IBM Plex Sans Hebrew"/>
                <a:ea typeface="IBM Plex Sans Hebrew"/>
              </a:rPr>
              <a:t>ענו על סעיף א — חובה.</a:t>
            </a:r>
          </a:p>
          <a:p>
            <a:pPr algn="r" rtl="1">
              <a:lnSpc>
                <a:spcPts val="3000"/>
              </a:lnSpc>
            </a:pPr>
            <a:r>
              <a:rPr sz="2000" b="0" i="0" lang="he-IL">
                <a:solidFill>
                  <a:srgbClr val="FFFFFF"/>
                </a:solidFill>
                <a:latin typeface="IBM Plex Sans Hebrew"/>
                <a:cs typeface="IBM Plex Sans Hebrew"/>
                <a:ea typeface="IBM Plex Sans Hebrew"/>
              </a:rPr>
              <a:t>א. קראו פסוקים א'–ד'.</a:t>
            </a:r>
          </a:p>
          <a:p>
            <a:pPr algn="r" rtl="1">
              <a:lnSpc>
                <a:spcPts val="3000"/>
              </a:lnSpc>
            </a:pPr>
            <a:r>
              <a:rPr sz="2000" b="0" i="0" lang="he-IL">
                <a:solidFill>
                  <a:srgbClr val="FFFFFF"/>
                </a:solidFill>
                <a:latin typeface="IBM Plex Sans Hebrew"/>
                <a:cs typeface="IBM Plex Sans Hebrew"/>
                <a:ea typeface="IBM Plex Sans Hebrew"/>
              </a:rPr>
              <a:t>מהי תפיסת הגמול "צדיק וטוב לו", וכיצד היא באה לידי ביטוי בפסוקים א'–ד'? הסבירו את דבריכם. (8 נקודות)</a:t>
            </a:r>
          </a:p>
          <a:p>
            <a:pPr algn="r" rtl="1">
              <a:lnSpc>
                <a:spcPts val="3000"/>
              </a:lnSpc>
            </a:pPr>
            <a:r>
              <a:rPr sz="2000" b="0" i="0" lang="he-IL">
                <a:solidFill>
                  <a:srgbClr val="FFFFFF"/>
                </a:solidFill>
                <a:latin typeface="IBM Plex Sans Hebrew"/>
                <a:cs typeface="IBM Plex Sans Hebrew"/>
                <a:ea typeface="IBM Plex Sans Hebrew"/>
              </a:rPr>
              <a:t>ענו על אחד מן הסעיפים ב–ג.</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FFD166"/>
                </a:solidFill>
                <a:latin typeface="IBM Plex Sans Hebrew"/>
                <a:cs typeface="IBM Plex Sans Hebrew"/>
                <a:ea typeface="IBM Plex Sans Hebrew"/>
              </a:rPr>
              <a:t>קראו פסוקים א׳–ה׳ («איוב ומשפחתו»). מה מתואר בקטע? הביאו ראיה מן הכתוב.</a:t>
            </a:r>
          </a:p>
        </p:txBody>
      </p:sp>
      <p:sp>
        <p:nvSpPr>
          <p:cNvPr id="6" name="TextBox 5"/>
          <p:cNvSpPr txBox="1"/>
          <p:nvPr/>
        </p:nvSpPr>
        <p:spPr>
          <a:xfrm>
            <a:off x="876681" y="2933700"/>
            <a:ext cx="10438638" cy="3086100"/>
          </a:xfrm>
          <a:prstGeom prst="rect">
            <a:avLst/>
          </a:prstGeom>
          <a:noFill/>
        </p:spPr>
        <p:txBody>
          <a:bodyPr wrap="square" lIns="0" rIns="0" tIns="0" bIns="0" anchor="t"/>
          <a:lstStyle/>
          <a:p>
            <a:pPr algn="r" rtl="1">
              <a:lnSpc>
                <a:spcPts val="2850"/>
              </a:lnSpc>
            </a:pPr>
            <a:r>
              <a:rPr sz="1900" b="0" i="0" lang="he-IL">
                <a:solidFill>
                  <a:srgbClr val="FFFFFF"/>
                </a:solidFill>
                <a:latin typeface="IBM Plex Sans Hebrew"/>
                <a:cs typeface="IBM Plex Sans Hebrew"/>
                <a:ea typeface="IBM Plex Sans Hebrew"/>
              </a:rPr>
              <a:t>לפי טקסטולוגיה, פרקים א׳ עד ה׳ הם האקספוזיציה, סיפור המסגרת של הספר. איוב מוצג כ״תם וישר וירא אלהים וסר מרע״. יש לו שבעה בנים ושלוש בנות, ועושר מצוין במספרים טיפולוגיים: שבעת אלפים צאן ושלשת אלפים גמלים וחמש מאות צמד בקר וחמש מאות אתונות. מעמדו גבוה: ״האיש ההוא גדול מכל בני קדם״.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FFD166"/>
                </a:solidFill>
                <a:latin typeface="IBM Plex Sans Hebrew"/>
                <a:cs typeface="IBM Plex Sans Hebrew"/>
                <a:ea typeface="IBM Plex Sans Hebrew"/>
              </a:rPr>
              <a:t>קראו פסוקים ו׳–י״ב («בני האלהים והשטן»). מה מתואר בקטע? הביאו ראיה מן הכתוב.</a:t>
            </a:r>
          </a:p>
        </p:txBody>
      </p:sp>
      <p:sp>
        <p:nvSpPr>
          <p:cNvPr id="6" name="TextBox 5"/>
          <p:cNvSpPr txBox="1"/>
          <p:nvPr/>
        </p:nvSpPr>
        <p:spPr>
          <a:xfrm>
            <a:off x="876681" y="2933700"/>
            <a:ext cx="10438638" cy="3086100"/>
          </a:xfrm>
          <a:prstGeom prst="rect">
            <a:avLst/>
          </a:prstGeom>
          <a:noFill/>
        </p:spPr>
        <p:txBody>
          <a:bodyPr wrap="square" lIns="0" rIns="0" tIns="0" bIns="0" anchor="t"/>
          <a:lstStyle/>
          <a:p>
            <a:pPr algn="r" rtl="1">
              <a:lnSpc>
                <a:spcPts val="2850"/>
              </a:lnSpc>
            </a:pPr>
            <a:r>
              <a:rPr sz="1900" b="0" i="0" lang="he-IL">
                <a:solidFill>
                  <a:srgbClr val="FFFFFF"/>
                </a:solidFill>
                <a:latin typeface="IBM Plex Sans Hebrew"/>
                <a:cs typeface="IBM Plex Sans Hebrew"/>
                <a:ea typeface="IBM Plex Sans Hebrew"/>
              </a:rPr>
              <a:t>לפי טקסטולוגיה, ה׳ מדומה למלך בחצרו, ו״בני האלהים״ מתייצבים לפניו, ובתוכם השטן. ה׳ מתפאר באיוב: השמת לבך אל עבדי איוב כי אין כמהו בארץ איש תם וישר ירא אלהים וסר מרע.</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FFD166"/>
                </a:solidFill>
                <a:latin typeface="IBM Plex Sans Hebrew"/>
                <a:cs typeface="IBM Plex Sans Hebrew"/>
                <a:ea typeface="IBM Plex Sans Hebrew"/>
              </a:rPr>
              <a:t>קראו פסוקים י״ג–כ״ב («ארבע בשורות»). מה מתואר בקטע? הביאו ראיה מן הכתוב.</a:t>
            </a:r>
          </a:p>
        </p:txBody>
      </p:sp>
      <p:sp>
        <p:nvSpPr>
          <p:cNvPr id="6" name="TextBox 5"/>
          <p:cNvSpPr txBox="1"/>
          <p:nvPr/>
        </p:nvSpPr>
        <p:spPr>
          <a:xfrm>
            <a:off x="876681" y="2933700"/>
            <a:ext cx="10438638" cy="3086100"/>
          </a:xfrm>
          <a:prstGeom prst="rect">
            <a:avLst/>
          </a:prstGeom>
          <a:noFill/>
        </p:spPr>
        <p:txBody>
          <a:bodyPr wrap="square" lIns="0" rIns="0" tIns="0" bIns="0" anchor="t"/>
          <a:lstStyle/>
          <a:p>
            <a:pPr algn="r" rtl="1">
              <a:lnSpc>
                <a:spcPts val="2850"/>
              </a:lnSpc>
            </a:pPr>
            <a:r>
              <a:rPr sz="1900" b="0" i="0" lang="he-IL">
                <a:solidFill>
                  <a:srgbClr val="FFFFFF"/>
                </a:solidFill>
                <a:latin typeface="IBM Plex Sans Hebrew"/>
                <a:cs typeface="IBM Plex Sans Hebrew"/>
                <a:ea typeface="IBM Plex Sans Hebrew"/>
              </a:rPr>
              <a:t>האסונות מגיעים פתאום, ברצף, וכל פעם ניצל אדם אחד שיספר: ״ואמלטה רק אני לבדי להגיד לך״. שודדים משבא לוקחים את הבקר והאתונות והורגים את הנערים. ״אש אלהים״ שורפת את הצאן והרועים. שודדי כשדים לוקחים את הגמלים. ״רוח גדולה״ מפילה את בית בני איוב והם מתים.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מחוון – שאלת הבגרות</a:t>
            </a:r>
          </a:p>
        </p:txBody>
      </p:sp>
      <p:sp>
        <p:nvSpPr>
          <p:cNvPr id="5" name="TextBox 4"/>
          <p:cNvSpPr txBox="1"/>
          <p:nvPr/>
        </p:nvSpPr>
        <p:spPr>
          <a:xfrm>
            <a:off x="876681" y="1854200"/>
            <a:ext cx="10438638" cy="4292600"/>
          </a:xfrm>
          <a:prstGeom prst="rect">
            <a:avLst/>
          </a:prstGeom>
          <a:noFill/>
        </p:spPr>
        <p:txBody>
          <a:bodyPr wrap="square" lIns="0" rIns="0" tIns="0" bIns="0" anchor="t"/>
          <a:lstStyle/>
          <a:p>
            <a:pPr algn="r" rtl="1">
              <a:lnSpc>
                <a:spcPts val="2850"/>
              </a:lnSpc>
            </a:pPr>
            <a:r>
              <a:rPr sz="1900" b="0" i="0" lang="he-IL">
                <a:solidFill>
                  <a:srgbClr val="FFFFFF"/>
                </a:solidFill>
                <a:latin typeface="IBM Plex Sans Hebrew"/>
                <a:cs typeface="IBM Plex Sans Hebrew"/>
                <a:ea typeface="IBM Plex Sans Hebrew"/>
              </a:rPr>
              <a:t>שאלה 10</a:t>
            </a:r>
          </a:p>
          <a:p>
            <a:pPr algn="r" rtl="1">
              <a:lnSpc>
                <a:spcPts val="2850"/>
              </a:lnSpc>
            </a:pPr>
            <a:r>
              <a:rPr sz="1900" b="0" i="0" lang="he-IL">
                <a:solidFill>
                  <a:srgbClr val="FFFFFF"/>
                </a:solidFill>
                <a:latin typeface="IBM Plex Sans Hebrew"/>
                <a:cs typeface="IBM Plex Sans Hebrew"/>
                <a:ea typeface="IBM Plex Sans Hebrew"/>
              </a:rPr>
              <a:t>סעיף א'</a:t>
            </a:r>
          </a:p>
          <a:p>
            <a:pPr algn="r" rtl="1">
              <a:lnSpc>
                <a:spcPts val="2850"/>
              </a:lnSpc>
            </a:pPr>
            <a:r>
              <a:rPr sz="1900" b="0" i="0" lang="he-IL">
                <a:solidFill>
                  <a:srgbClr val="FFFFFF"/>
                </a:solidFill>
                <a:latin typeface="IBM Plex Sans Hebrew"/>
                <a:cs typeface="IBM Plex Sans Hebrew"/>
                <a:ea typeface="IBM Plex Sans Hebrew"/>
              </a:rPr>
              <a:t>תפיסת הגמול "צדיק וטוב לו" – הרעיון שלפיו אדם שעושה טוב מקבל טוב. כלומר, הצדיק, מי שפועל ביושר, באמונה ובמעשים טובים, יתוגמל בחייו בטוב – בריאות, שפע והצלחה. ניתן לראות זאת בפסוקים א'-ד', איוב האיש הצדיק המאמין בה', מתוגמל בשפע וברכה. "וילדו לו שבעה בנים ושלוש בנות" – איוב נתברך בבנים ובנות. לאיוב רכוש רב – "ויהי מקנהו שבעת אלפי צאן ושלושת אלפי גמלים וחמש מאות צמד בקר".</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21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איוב והשטן – שאלון 1261</dc:title>
  <dc:subject/>
  <dc:creator/>
  <cp:keywords/>
  <dc:description/>
  <cp:lastModifiedBy/>
  <cp:revision>1</cp:revision>
  <dcterms:created xsi:type="dcterms:W3CDTF">2013-01-27T09:14:16Z</dcterms:created>
  <dcterms:modified xsi:type="dcterms:W3CDTF">2013-01-27T09:15:58Z</dcterms:modified>
  <cp:category/>
</cp:coreProperties>
</file>