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איוב ג׳</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איוב מקלל את יום הולדתו</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1261 · איוב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«איוב מקלל את יום הולדתו» (איוב ג׳)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«איוב»</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ומלבי"ם</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איוב</a:t>
            </a:r>
          </a:p>
        </p:txBody>
      </p:sp>
      <p:sp>
        <p:nvSpPr>
          <p:cNvPr id="6" name="TextBox 5"/>
          <p:cNvSpPr txBox="1"/>
          <p:nvPr/>
        </p:nvSpPr>
        <p:spPr>
          <a:xfrm>
            <a:off x="6393624" y="2463800"/>
            <a:ext cx="4853051"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איוב שואל למה חיים נתנו למי שרוצה למות, והוא יחפרהו מטמונים.</a:t>
            </a:r>
          </a:p>
        </p:txBody>
      </p:sp>
      <p:sp>
        <p:nvSpPr>
          <p:cNvPr id="7" name="TextBox 6"/>
          <p:cNvSpPr txBox="1"/>
          <p:nvPr/>
        </p:nvSpPr>
        <p:spPr>
          <a:xfrm>
            <a:off x="9453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שאול</a:t>
            </a:r>
          </a:p>
        </p:txBody>
      </p:sp>
      <p:sp>
        <p:nvSpPr>
          <p:cNvPr id="8" name="TextBox 7"/>
          <p:cNvSpPr txBox="1"/>
          <p:nvPr/>
        </p:nvSpPr>
        <p:spPr>
          <a:xfrm>
            <a:off x="945324" y="2463800"/>
            <a:ext cx="4853051"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בשאול שוכנים בשלווה מלכים, עבדים וקטנים.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91076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905740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יום הולדתי (פסוקים א׳–י׳)</a:t>
            </a:r>
          </a:p>
        </p:txBody>
      </p:sp>
      <p:sp>
        <p:nvSpPr>
          <p:cNvPr id="7" name="TextBox 6"/>
          <p:cNvSpPr txBox="1"/>
          <p:nvPr/>
        </p:nvSpPr>
        <p:spPr>
          <a:xfrm>
            <a:off x="718978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633642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למה לא מתתי (פסוקים י״א–י״ט)</a:t>
            </a:r>
          </a:p>
        </p:txBody>
      </p:sp>
      <p:sp>
        <p:nvSpPr>
          <p:cNvPr id="9" name="TextBox 8"/>
          <p:cNvSpPr txBox="1"/>
          <p:nvPr/>
        </p:nvSpPr>
        <p:spPr>
          <a:xfrm>
            <a:off x="446881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361545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למה אור לעמל (פסוקים כ׳–כ״ו)</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איוב ג', ד'</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הַיּוֹם הַהוּא </a:t>
            </a:r>
            <a:r>
              <a:rPr sz="4100" b="1" i="0" lang="he-IL">
                <a:solidFill>
                  <a:srgbClr val="33414A"/>
                </a:solidFill>
                <a:latin typeface="Frank Ruhl Libre"/>
                <a:cs typeface="Frank Ruhl Libre"/>
                <a:ea typeface="Frank Ruhl Libre"/>
              </a:rPr>
              <a:t>יְהִי־חֹשֶׁךְ אַל־יִדְרְשֵׁהוּ אֱלוֹהַּ מִמַּעַל וְאַל</a:t>
            </a:r>
            <a:r>
              <a:rPr sz="4100" b="0" i="0" lang="he-IL">
                <a:solidFill>
                  <a:srgbClr val="33414A"/>
                </a:solidFill>
                <a:latin typeface="Frank Ruhl Libre"/>
                <a:cs typeface="Frank Ruhl Libre"/>
                <a:ea typeface="Frank Ruhl Libre"/>
              </a:rPr>
              <a:t>־תּוֹפַע עָלָיו נְהָרָה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אחרי שבעה ימי שתיקה עם החברים, איוב פותח את פיו ו״ויקלל את יומו״.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איוב ג', ט"ו</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אוֹ עִם־שָׂרִים זָהָב לָהֶם</a:t>
            </a:r>
            <a:r>
              <a:rPr sz="4100" b="0" i="0" lang="he-IL">
                <a:solidFill>
                  <a:srgbClr val="33414A"/>
                </a:solidFill>
                <a:latin typeface="Frank Ruhl Libre"/>
                <a:cs typeface="Frank Ruhl Libre"/>
                <a:ea typeface="Frank Ruhl Libre"/>
              </a:rPr>
              <a:t> הַמְמַלְאִים בָּתֵּיהֶם כָּסֶף</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איוב שואל ״למה לא מרחם אמות מבטן יצאתי ואגוע״.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איוב ג', כ"ג</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לְגֶבֶר </a:t>
            </a:r>
            <a:r>
              <a:rPr sz="4100" b="1" i="0" lang="he-IL">
                <a:solidFill>
                  <a:srgbClr val="33414A"/>
                </a:solidFill>
                <a:latin typeface="Frank Ruhl Libre"/>
                <a:cs typeface="Frank Ruhl Libre"/>
                <a:ea typeface="Frank Ruhl Libre"/>
              </a:rPr>
              <a:t>אֲשֶׁר־דַּרְכּוֹ נִסְתָּרָה וַיָּסֶךְ אֱלוֹהַּ בַּעֲדוֹ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״למה יתן לעמל אור וחיים למרי נפש המחכים למות ואיננו״.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איוב ג', א'</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אַחֲרֵי־כֵן פָּתַח אִיּוֹב אֶת־פִּיהוּ </a:t>
            </a:r>
            <a:r>
              <a:rPr sz="4100" b="1" i="0" lang="he-IL">
                <a:solidFill>
                  <a:srgbClr val="33414A"/>
                </a:solidFill>
                <a:latin typeface="Frank Ruhl Libre"/>
                <a:cs typeface="Frank Ruhl Libre"/>
                <a:ea typeface="Frank Ruhl Libre"/>
              </a:rPr>
              <a:t>וַיְקַלֵּל אֶת־יוֹמוֹ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אחרי שבעה ימי שתיקה עם החברים, איוב פותח את פיו ו״ויקלל את יומו״.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תופע</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תזרח כמו הופיע מהר פארן (שם לג).</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נהרה</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אורה כמו ונהורא עמיה שרא (דניאל ב׳:כ״ב).</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ויסך</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ענין גדר כמו אתה שכת בעדו (לעיל א).</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מילה מנחה</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תורת הגמול</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הגמול, או שכר ועונש, היא נושא מרכזי במקרא, שמטרתו לחנך ליראת ה'.</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6860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איוב ג', ד'</a:t>
            </a:r>
          </a:p>
        </p:txBody>
      </p:sp>
      <p:sp>
        <p:nvSpPr>
          <p:cNvPr id="6" name="TextBox 5"/>
          <p:cNvSpPr txBox="1"/>
          <p:nvPr/>
        </p:nvSpPr>
        <p:spPr>
          <a:xfrm>
            <a:off x="1059815" y="3117850"/>
            <a:ext cx="10072370" cy="6096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הַיּוֹם הַהוּא יְהִי חֹשֶׁךְ</a:t>
            </a:r>
            <a:r>
              <a:rPr sz="3000" b="0" i="0" lang="he-IL">
                <a:solidFill>
                  <a:srgbClr val="33414A"/>
                </a:solidFill>
                <a:latin typeface="Noto Serif Hebrew"/>
                <a:cs typeface="Noto Serif Hebrew"/>
                <a:ea typeface="Noto Serif Hebrew"/>
              </a:rPr>
              <a:t>. תָּמִיד בְּכָל שָׁנָה, כְּשֶׁיַּגִּיעַ אוֹתוֹ יוֹם: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«הַיּוֹם הַהוּא יְהִי חֹשֶׁךְ»?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מלבי"ם</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מלבי"ם על איוב ג', כ"ג</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לגבר אשר דרכו נסתרה</a:t>
            </a:r>
            <a:r>
              <a:rPr sz="3000" b="0" i="0" lang="he-IL">
                <a:solidFill>
                  <a:srgbClr val="33414A"/>
                </a:solidFill>
                <a:latin typeface="Noto Serif Hebrew"/>
                <a:cs typeface="Noto Serif Hebrew"/>
                <a:ea typeface="Noto Serif Hebrew"/>
              </a:rPr>
              <a:t> מצד עצמו, וגם האלוה סכך בעדו עד שלא יוכל לחפש אחרי הדרך, ר"ל שהוא מצד עצמו מוכן אל הרעות, והמערכת תסוכך בעד בחירתו באשר אין אפשרות בידו להשמר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א׳–י׳ («יום הולדתי»).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י״א–י״ט («למה לא מתתי»).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כ׳–כ״ו («למה אור לעמל»).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לדעתכם, האם הקללה שאיוב מקלל תואמת את הטענה של השטן כלפיו באיוב, פרק א', פסוק י"א?</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איוב מקלל את יום הולדתו</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יום הולדתי</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למה לא מתתי</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למה אור לעמל</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(חורף תשפ"ד (שאלון 1261))</a:t>
            </a:r>
          </a:p>
          <a:p>
            <a:pPr algn="r" rtl="1">
              <a:lnSpc>
                <a:spcPts val="3000"/>
              </a:lnSpc>
            </a:pPr>
            <a:r>
              <a:rPr sz="2000" b="0" i="0" lang="he-IL">
                <a:solidFill>
                  <a:srgbClr val="3F4A52"/>
                </a:solidFill>
                <a:latin typeface="David Libre"/>
                <a:cs typeface="David Libre"/>
                <a:ea typeface="David Libre"/>
              </a:rPr>
              <a:t>11. קראו איוב, פרק ג'.</a:t>
            </a:r>
          </a:p>
          <a:p>
            <a:pPr algn="r" rtl="1">
              <a:lnSpc>
                <a:spcPts val="3000"/>
              </a:lnSpc>
            </a:pPr>
            <a:r>
              <a:rPr sz="2000" b="0" i="0" lang="he-IL">
                <a:solidFill>
                  <a:srgbClr val="3F4A52"/>
                </a:solidFill>
                <a:latin typeface="David Libre"/>
                <a:cs typeface="David Libre"/>
                <a:ea typeface="David Libre"/>
              </a:rPr>
              <a:t>א. קראו פסוקים ב'–י"ב.</a:t>
            </a:r>
          </a:p>
          <a:p>
            <a:pPr algn="r" rtl="1">
              <a:lnSpc>
                <a:spcPts val="3000"/>
              </a:lnSpc>
            </a:pPr>
            <a:r>
              <a:rPr sz="2000" b="0" i="0" lang="he-IL">
                <a:solidFill>
                  <a:srgbClr val="3F4A52"/>
                </a:solidFill>
                <a:latin typeface="David Libre"/>
                <a:cs typeface="David Libre"/>
                <a:ea typeface="David Libre"/>
              </a:rPr>
              <a:t>(1) הביאו דוגמה אחת לקללה שאיוב מקלל את היום שבו נולד ודוגמה אחת לקללה שאיוב מקלל את הלילה שבו נוצר. הסבירו את דבריכם. (6 נקודות)</a:t>
            </a:r>
          </a:p>
          <a:p>
            <a:pPr algn="r" rtl="1">
              <a:lnSpc>
                <a:spcPts val="3000"/>
              </a:lnSpc>
            </a:pPr>
            <a:r>
              <a:rPr sz="2000" b="0" i="0" lang="he-IL">
                <a:solidFill>
                  <a:srgbClr val="3F4A52"/>
                </a:solidFill>
                <a:latin typeface="David Libre"/>
                <a:cs typeface="David Libre"/>
                <a:ea typeface="David Libre"/>
              </a:rPr>
              <a:t>(2) לדעתכם, האם הקללה שאיוב מקלל תואמת את הטענה של השטן כלפיו באיוב, פרק א', פסוק י"א? נמקו את תשובתכם.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א׳–י׳ («יום הולדתי»).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אחרי שבעה ימי שתיקה עם החברים, איוב פותח את פיו ו״ויקלל את יומו״. הוא אומר ״יאבד יום אולד בו והלילה אמר הרה גבר״. הקללה כוללת את היום והלילה של הולדתו.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י״א–י״ט («למה לא מתתי»).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איוב שואל ״למה לא מרחם אמות מבטן יצאתי ואגוע״. הוא מדמיין את המוות כמנוחה: ״כי עתה שכבתי ואשקוט ישנתי אז ינוח לי״. עם מלכים, יועצי ארץ ושרים הוא היה שוכב בקבר.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כ׳–כ״ו («למה אור לעמל»).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״למה יתן לעמל אור וחיים למרי נפש המחכים למות ואיננו״. איוב שואל למה חיים נתנו למי שרוצה למות, והוא יחפרהו מטמונים.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572"/>
              </a:lnSpc>
            </a:pPr>
            <a:r>
              <a:rPr sz="1700" b="0" i="0" lang="he-IL">
                <a:solidFill>
                  <a:srgbClr val="3F4A52"/>
                </a:solidFill>
                <a:latin typeface="David Libre"/>
                <a:cs typeface="David Libre"/>
                <a:ea typeface="David Libre"/>
              </a:rPr>
              <a:t>שאלה 11</a:t>
            </a:r>
          </a:p>
          <a:p>
            <a:pPr algn="r" rtl="1">
              <a:lnSpc>
                <a:spcPts val="2572"/>
              </a:lnSpc>
            </a:pPr>
            <a:r>
              <a:rPr sz="1700" b="0" i="0" lang="he-IL">
                <a:solidFill>
                  <a:srgbClr val="3F4A52"/>
                </a:solidFill>
                <a:latin typeface="David Libre"/>
                <a:cs typeface="David Libre"/>
                <a:ea typeface="David Libre"/>
              </a:rPr>
              <a:t>סעיף א'</a:t>
            </a:r>
          </a:p>
          <a:p>
            <a:pPr algn="r" rtl="1">
              <a:lnSpc>
                <a:spcPts val="2572"/>
              </a:lnSpc>
            </a:pPr>
            <a:r>
              <a:rPr sz="1700" b="0" i="0" lang="he-IL">
                <a:solidFill>
                  <a:srgbClr val="3F4A52"/>
                </a:solidFill>
                <a:latin typeface="David Libre"/>
                <a:cs typeface="David Libre"/>
                <a:ea typeface="David Libre"/>
              </a:rPr>
              <a:t>(1) דוגמה לקללה שאיוב מקלל את היום שבו נולד:</a:t>
            </a:r>
          </a:p>
          <a:p>
            <a:pPr algn="r" rtl="1">
              <a:lnSpc>
                <a:spcPts val="2572"/>
              </a:lnSpc>
            </a:pPr>
            <a:r>
              <a:rPr sz="1700" b="0" i="0" lang="he-IL">
                <a:solidFill>
                  <a:srgbClr val="3F4A52"/>
                </a:solidFill>
                <a:latin typeface="David Libre"/>
                <a:cs typeface="David Libre"/>
                <a:ea typeface="David Libre"/>
              </a:rPr>
              <a:t>"יאבד יום אולד בו" — איוב מייחל שהיום בו נולד לא היה מתקיים.</a:t>
            </a:r>
          </a:p>
          <a:p>
            <a:pPr algn="r" rtl="1">
              <a:lnSpc>
                <a:spcPts val="2572"/>
              </a:lnSpc>
            </a:pPr>
            <a:r>
              <a:rPr sz="1700" b="0" i="0" lang="he-IL">
                <a:solidFill>
                  <a:srgbClr val="3F4A52"/>
                </a:solidFill>
                <a:latin typeface="David Libre"/>
                <a:cs typeface="David Libre"/>
                <a:ea typeface="David Libre"/>
              </a:rPr>
              <a:t>"היום ההוא יהי חשך" — איוב מקלל את היום בו נולד שהוא יום חשוך.</a:t>
            </a:r>
          </a:p>
          <a:p>
            <a:pPr algn="r" rtl="1">
              <a:lnSpc>
                <a:spcPts val="2572"/>
              </a:lnSpc>
            </a:pPr>
            <a:r>
              <a:rPr sz="1700" b="0" i="0" lang="he-IL">
                <a:solidFill>
                  <a:srgbClr val="3F4A52"/>
                </a:solidFill>
                <a:latin typeface="David Libre"/>
                <a:cs typeface="David Libre"/>
                <a:ea typeface="David Libre"/>
              </a:rPr>
              <a:t>"יקבהו אררי יום" — יקולל היום בו נולד.</a:t>
            </a:r>
          </a:p>
          <a:p>
            <a:pPr algn="r" rtl="1">
              <a:lnSpc>
                <a:spcPts val="2572"/>
              </a:lnSpc>
            </a:pPr>
            <a:r>
              <a:rPr sz="1700" b="0" i="0" lang="he-IL">
                <a:solidFill>
                  <a:srgbClr val="3F4A52"/>
                </a:solidFill>
                <a:latin typeface="David Libre"/>
                <a:cs typeface="David Libre"/>
                <a:ea typeface="David Libre"/>
              </a:rPr>
              <a:t>דוגמה לקללה שאיוב מקלל את הלילה שבו נוצר:</a:t>
            </a:r>
          </a:p>
          <a:p>
            <a:pPr algn="r" rtl="1">
              <a:lnSpc>
                <a:spcPts val="2572"/>
              </a:lnSpc>
            </a:pPr>
            <a:r>
              <a:rPr sz="1700" b="0" i="0" lang="he-IL">
                <a:solidFill>
                  <a:srgbClr val="3F4A52"/>
                </a:solidFill>
                <a:latin typeface="David Libre"/>
                <a:cs typeface="David Libre"/>
                <a:ea typeface="David Libre"/>
              </a:rPr>
              <a:t>"והלילה אמר הרה גבר" — איוב מקלל את הלילה בו בישרו על הולדתו, הולדת בן.</a:t>
            </a:r>
          </a:p>
          <a:p>
            <a:pPr algn="r" rtl="1">
              <a:lnSpc>
                <a:spcPts val="2572"/>
              </a:lnSpc>
            </a:pPr>
            <a:r>
              <a:rPr sz="1700" b="0" i="0" lang="he-IL">
                <a:solidFill>
                  <a:srgbClr val="3F4A52"/>
                </a:solidFill>
                <a:latin typeface="David Libre"/>
                <a:cs typeface="David Libre"/>
                <a:ea typeface="David Libre"/>
              </a:rPr>
              <a:t>"יהלילה ההוא יקחהו אפל אל יחד בימי השנה במספר ירחים אל יבא" — ירמיהו [כך במקור, צ"ל איוב] מקלל את ליל הולדתו, שימחק מלוח השנה וישכח.</a:t>
            </a:r>
          </a:p>
          <a:p>
            <a:pPr algn="r" rtl="1">
              <a:lnSpc>
                <a:spcPts val="2572"/>
              </a:lnSpc>
            </a:pPr>
            <a:r>
              <a:rPr sz="1700" b="0" i="0" lang="he-IL">
                <a:solidFill>
                  <a:srgbClr val="3F4A52"/>
                </a:solidFill>
                <a:latin typeface="David Libre"/>
                <a:cs typeface="David Libre"/>
                <a:ea typeface="David Libre"/>
              </a:rPr>
              <a:t>תיתכנה דוגמאות נוספות.</a:t>
            </a:r>
          </a:p>
          <a:p>
            <a:pPr algn="r" rtl="1">
              <a:lnSpc>
                <a:spcPts val="2572"/>
              </a:lnSpc>
            </a:pPr>
            <a:r>
              <a:rPr sz="1700" b="0" i="0" lang="he-IL">
                <a:solidFill>
                  <a:srgbClr val="3F4A52"/>
                </a:solidFill>
                <a:latin typeface="David Libre"/>
                <a:cs typeface="David Libre"/>
                <a:ea typeface="David Libre"/>
              </a:rPr>
              <a:t>(2) לדעתי, הקללה שאיוב מקלל אינה תואמת את הטענה של השטן כלפיו בפרק א'. בפרק א', השטן טען שכאשר איוב יפגע הוא יקלל את האלוהים. אבל איוב אינו מקלל את אלוהים, הוא מקלל את בואו לחיים בהם הוא סובל.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איוב מקלל את יום הולדתו – שאלון 1261</dc:title>
  <dc:subject/>
  <dc:creator/>
  <cp:keywords/>
  <dc:description/>
  <cp:lastModifiedBy/>
  <cp:revision>1</cp:revision>
  <dcterms:created xsi:type="dcterms:W3CDTF">2013-01-27T09:14:16Z</dcterms:created>
  <dcterms:modified xsi:type="dcterms:W3CDTF">2013-01-27T09:15:58Z</dcterms:modified>
  <cp:category/>
</cp:coreProperties>
</file>