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08395" y="1282700"/>
            <a:ext cx="5363210" cy="444500"/>
          </a:xfrm>
          <a:prstGeom prst="rect">
            <a:avLst/>
          </a:prstGeom>
          <a:noFill/>
        </p:spPr>
        <p:txBody>
          <a:bodyPr wrap="square" lIns="0" rIns="0" tIns="0" bIns="0" anchor="t"/>
          <a:lstStyle/>
          <a:p>
            <a:pPr algn="r" rtl="1">
              <a:lnSpc>
                <a:spcPts val="3500"/>
              </a:lnSpc>
            </a:pPr>
            <a:r>
              <a:rPr sz="2400" b="1" i="0" lang="he-IL">
                <a:solidFill>
                  <a:srgbClr val="0047FF"/>
                </a:solidFill>
                <a:latin typeface="IBM Plex Sans Hebrew"/>
                <a:cs typeface="IBM Plex Sans Hebrew"/>
                <a:ea typeface="IBM Plex Sans Hebrew"/>
              </a:rPr>
              <a:t>איוב ל״ח</a:t>
            </a:r>
          </a:p>
        </p:txBody>
      </p:sp>
      <p:sp>
        <p:nvSpPr>
          <p:cNvPr id="4" name="TextBox 3"/>
          <p:cNvSpPr txBox="1"/>
          <p:nvPr/>
        </p:nvSpPr>
        <p:spPr>
          <a:xfrm>
            <a:off x="6208395" y="1727200"/>
            <a:ext cx="5363210" cy="3048000"/>
          </a:xfrm>
          <a:prstGeom prst="rect">
            <a:avLst/>
          </a:prstGeom>
          <a:noFill/>
        </p:spPr>
        <p:txBody>
          <a:bodyPr wrap="square" lIns="0" rIns="0" tIns="0" bIns="0" anchor="t"/>
          <a:lstStyle/>
          <a:p>
            <a:pPr algn="r" rtl="1">
              <a:lnSpc>
                <a:spcPts val="7559"/>
              </a:lnSpc>
            </a:pPr>
            <a:r>
              <a:rPr sz="7000" b="1" i="0" lang="he-IL">
                <a:solidFill>
                  <a:srgbClr val="111111"/>
                </a:solidFill>
                <a:latin typeface="IBM Plex Sans Hebrew"/>
                <a:cs typeface="IBM Plex Sans Hebrew"/>
                <a:ea typeface="IBM Plex Sans Hebrew"/>
              </a:rPr>
              <a:t>דברי ה׳ מן הסערה</a:t>
            </a:r>
          </a:p>
        </p:txBody>
      </p:sp>
      <p:sp>
        <p:nvSpPr>
          <p:cNvPr id="5" name="TextBox 4"/>
          <p:cNvSpPr txBox="1"/>
          <p:nvPr/>
        </p:nvSpPr>
        <p:spPr>
          <a:xfrm>
            <a:off x="6208395" y="4775200"/>
            <a:ext cx="5363210" cy="406400"/>
          </a:xfrm>
          <a:prstGeom prst="rect">
            <a:avLst/>
          </a:prstGeom>
          <a:noFill/>
        </p:spPr>
        <p:txBody>
          <a:bodyPr wrap="square" lIns="0" rIns="0" tIns="0" bIns="0" anchor="t"/>
          <a:lstStyle/>
          <a:p>
            <a:pPr algn="r" rtl="1">
              <a:lnSpc>
                <a:spcPts val="3200"/>
              </a:lnSpc>
            </a:pPr>
            <a:r>
              <a:rPr sz="1800" b="0" i="0" lang="he-IL">
                <a:solidFill>
                  <a:srgbClr val="111111"/>
                </a:solidFill>
                <a:latin typeface="IBM Plex Sans Hebrew"/>
                <a:cs typeface="IBM Plex Sans Hebrew"/>
                <a:ea typeface="IBM Plex Sans Hebrew"/>
              </a:rPr>
              <a:t>שאלון 1261 · איוב</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פתיחה</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מטרות השיעור</a:t>
            </a:r>
          </a:p>
        </p:txBody>
      </p:sp>
      <p:sp>
        <p:nvSpPr>
          <p:cNvPr id="5" name="TextBox 4"/>
          <p:cNvSpPr txBox="1"/>
          <p:nvPr/>
        </p:nvSpPr>
        <p:spPr>
          <a:xfrm>
            <a:off x="10706100" y="18478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1</a:t>
            </a:r>
          </a:p>
        </p:txBody>
      </p:sp>
      <p:sp>
        <p:nvSpPr>
          <p:cNvPr id="6" name="TextBox 5"/>
          <p:cNvSpPr txBox="1"/>
          <p:nvPr/>
        </p:nvSpPr>
        <p:spPr>
          <a:xfrm>
            <a:off x="4611941" y="17526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נכיר את הסיפור «דברי ה׳ מן הסערה» (איוב ל״ח) ואת הדמויות בו</a:t>
            </a:r>
          </a:p>
        </p:txBody>
      </p:sp>
      <p:sp>
        <p:nvSpPr>
          <p:cNvPr id="7" name="TextBox 6"/>
          <p:cNvSpPr txBox="1"/>
          <p:nvPr/>
        </p:nvSpPr>
        <p:spPr>
          <a:xfrm>
            <a:off x="10706100" y="30162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2</a:t>
            </a:r>
          </a:p>
        </p:txBody>
      </p:sp>
      <p:sp>
        <p:nvSpPr>
          <p:cNvPr id="8" name="TextBox 7"/>
          <p:cNvSpPr txBox="1"/>
          <p:nvPr/>
        </p:nvSpPr>
        <p:spPr>
          <a:xfrm>
            <a:off x="4611941" y="29210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נבחן כיצד הסיפור מבטא את התמה «איוב»</a:t>
            </a:r>
          </a:p>
        </p:txBody>
      </p:sp>
      <p:sp>
        <p:nvSpPr>
          <p:cNvPr id="9" name="TextBox 8"/>
          <p:cNvSpPr txBox="1"/>
          <p:nvPr/>
        </p:nvSpPr>
        <p:spPr>
          <a:xfrm>
            <a:off x="10706100" y="41846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3</a:t>
            </a:r>
          </a:p>
        </p:txBody>
      </p:sp>
      <p:sp>
        <p:nvSpPr>
          <p:cNvPr id="10" name="TextBox 9"/>
          <p:cNvSpPr txBox="1"/>
          <p:nvPr/>
        </p:nvSpPr>
        <p:spPr>
          <a:xfrm>
            <a:off x="4611941" y="40894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נקרא פסוקי מפתח ונעמיק בפירוש רש"י ומלבי"ם</a:t>
            </a:r>
          </a:p>
        </p:txBody>
      </p:sp>
      <p:sp>
        <p:nvSpPr>
          <p:cNvPr id="11" name="TextBox 10"/>
          <p:cNvSpPr txBox="1"/>
          <p:nvPr/>
        </p:nvSpPr>
        <p:spPr>
          <a:xfrm>
            <a:off x="10706100" y="5353050"/>
            <a:ext cx="749300" cy="698500"/>
          </a:xfrm>
          <a:prstGeom prst="rect">
            <a:avLst/>
          </a:prstGeom>
          <a:noFill/>
        </p:spPr>
        <p:txBody>
          <a:bodyPr wrap="square" lIns="0" rIns="0" tIns="0" bIns="0" anchor="t"/>
          <a:lstStyle/>
          <a:p>
            <a:pPr algn="r" rtl="1">
              <a:lnSpc>
                <a:spcPts val="5500"/>
              </a:lnSpc>
            </a:pPr>
            <a:r>
              <a:rPr sz="4500" b="1" i="0" lang="he-IL">
                <a:solidFill>
                  <a:srgbClr val="0047FF"/>
                </a:solidFill>
                <a:latin typeface="IBM Plex Sans Hebrew"/>
                <a:cs typeface="IBM Plex Sans Hebrew"/>
                <a:ea typeface="IBM Plex Sans Hebrew"/>
              </a:rPr>
              <a:t>4</a:t>
            </a:r>
          </a:p>
        </p:txBody>
      </p:sp>
      <p:sp>
        <p:nvSpPr>
          <p:cNvPr id="12" name="TextBox 11"/>
          <p:cNvSpPr txBox="1"/>
          <p:nvPr/>
        </p:nvSpPr>
        <p:spPr>
          <a:xfrm>
            <a:off x="4611941" y="525780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IBM Plex Sans Hebrew"/>
                <a:cs typeface="IBM Plex Sans Hebrew"/>
                <a:ea typeface="IBM Plex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רקע</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הדמויות בסיפור</a:t>
            </a:r>
          </a:p>
        </p:txBody>
      </p:sp>
      <p:sp>
        <p:nvSpPr>
          <p:cNvPr id="5" name="TextBox 4"/>
          <p:cNvSpPr txBox="1"/>
          <p:nvPr/>
        </p:nvSpPr>
        <p:spPr>
          <a:xfrm>
            <a:off x="8494776" y="1943100"/>
            <a:ext cx="2720848"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איוב</a:t>
            </a:r>
          </a:p>
        </p:txBody>
      </p:sp>
      <p:sp>
        <p:nvSpPr>
          <p:cNvPr id="6" name="TextBox 5"/>
          <p:cNvSpPr txBox="1"/>
          <p:nvPr/>
        </p:nvSpPr>
        <p:spPr>
          <a:xfrm>
            <a:off x="8494776" y="2501900"/>
            <a:ext cx="2720848" cy="35941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איוב לא היה שם בעת הבריאה, ואין לו מבט על התמונה השלמה.</a:t>
            </a:r>
          </a:p>
        </p:txBody>
      </p:sp>
      <p:sp>
        <p:nvSpPr>
          <p:cNvPr id="7" name="TextBox 6"/>
          <p:cNvSpPr txBox="1"/>
          <p:nvPr/>
        </p:nvSpPr>
        <p:spPr>
          <a:xfrm>
            <a:off x="5116576" y="1943100"/>
            <a:ext cx="2720848"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לאה</a:t>
            </a:r>
          </a:p>
        </p:txBody>
      </p:sp>
      <p:sp>
        <p:nvSpPr>
          <p:cNvPr id="8" name="TextBox 7"/>
          <p:cNvSpPr txBox="1"/>
          <p:nvPr/>
        </p:nvSpPr>
        <p:spPr>
          <a:xfrm>
            <a:off x="5116576" y="2501900"/>
            <a:ext cx="2720848" cy="35941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פרק זה מעבר לפרק לח, שבו המשך השאלות מראה שהבריאה מלאה בחיים שאינם מיועדים לשימוש האדם.</a:t>
            </a:r>
          </a:p>
        </p:txBody>
      </p:sp>
      <p:sp>
        <p:nvSpPr>
          <p:cNvPr id="9" name="TextBox 8"/>
          <p:cNvSpPr txBox="1"/>
          <p:nvPr/>
        </p:nvSpPr>
        <p:spPr>
          <a:xfrm>
            <a:off x="1738376" y="1943100"/>
            <a:ext cx="2720848" cy="482600"/>
          </a:xfrm>
          <a:prstGeom prst="rect">
            <a:avLst/>
          </a:prstGeom>
          <a:noFill/>
        </p:spPr>
        <p:txBody>
          <a:bodyPr wrap="square" lIns="0" rIns="0" tIns="0" bIns="0" anchor="t"/>
          <a:lstStyle/>
          <a:p>
            <a:pPr algn="r" rtl="1">
              <a:lnSpc>
                <a:spcPts val="3800"/>
              </a:lnSpc>
            </a:pPr>
            <a:r>
              <a:rPr sz="2800" b="1" i="0" lang="he-IL">
                <a:solidFill>
                  <a:srgbClr val="0047FF"/>
                </a:solidFill>
                <a:latin typeface="IBM Plex Sans Hebrew"/>
                <a:cs typeface="IBM Plex Sans Hebrew"/>
                <a:ea typeface="IBM Plex Sans Hebrew"/>
              </a:rPr>
              <a:t>דואג</a:t>
            </a:r>
          </a:p>
        </p:txBody>
      </p:sp>
      <p:sp>
        <p:nvSpPr>
          <p:cNvPr id="10" name="TextBox 9"/>
          <p:cNvSpPr txBox="1"/>
          <p:nvPr/>
        </p:nvSpPr>
        <p:spPr>
          <a:xfrm>
            <a:off x="1738376" y="2501900"/>
            <a:ext cx="2720848" cy="3594100"/>
          </a:xfrm>
          <a:prstGeom prst="rect">
            <a:avLst/>
          </a:prstGeom>
          <a:noFill/>
        </p:spPr>
        <p:txBody>
          <a:bodyPr wrap="square" lIns="0" rIns="0" tIns="0" bIns="0" anchor="t"/>
          <a:lstStyle/>
          <a:p>
            <a:pPr algn="r" rtl="1">
              <a:lnSpc>
                <a:spcPts val="2565"/>
              </a:lnSpc>
            </a:pPr>
            <a:r>
              <a:rPr sz="1900" b="0" i="0" lang="he-IL">
                <a:solidFill>
                  <a:srgbClr val="111111"/>
                </a:solidFill>
                <a:latin typeface="IBM Plex Sans Hebrew"/>
                <a:cs typeface="IBM Plex Sans Hebrew"/>
                <a:ea typeface="IBM Plex Sans Hebrew"/>
              </a:rPr>
              <a:t>האל דואג לחיות הפרא שהאדם לא מטפל בהן.</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רקע</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רצף האירועים</a:t>
            </a:r>
          </a:p>
        </p:txBody>
      </p:sp>
      <p:sp>
        <p:nvSpPr>
          <p:cNvPr id="5" name="TextBox 4"/>
          <p:cNvSpPr txBox="1"/>
          <p:nvPr/>
        </p:nvSpPr>
        <p:spPr>
          <a:xfrm>
            <a:off x="10006012"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1</a:t>
            </a:r>
          </a:p>
        </p:txBody>
      </p:sp>
      <p:sp>
        <p:nvSpPr>
          <p:cNvPr id="6" name="TextBox 5"/>
          <p:cNvSpPr txBox="1"/>
          <p:nvPr/>
        </p:nvSpPr>
        <p:spPr>
          <a:xfrm>
            <a:off x="9250759"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איפה היית (פסוקים א׳–י״א)</a:t>
            </a:r>
          </a:p>
        </p:txBody>
      </p:sp>
      <p:sp>
        <p:nvSpPr>
          <p:cNvPr id="7" name="TextBox 6"/>
          <p:cNvSpPr txBox="1"/>
          <p:nvPr/>
        </p:nvSpPr>
        <p:spPr>
          <a:xfrm>
            <a:off x="7475537"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2</a:t>
            </a:r>
          </a:p>
        </p:txBody>
      </p:sp>
      <p:sp>
        <p:nvSpPr>
          <p:cNvPr id="8" name="TextBox 7"/>
          <p:cNvSpPr txBox="1"/>
          <p:nvPr/>
        </p:nvSpPr>
        <p:spPr>
          <a:xfrm>
            <a:off x="6720284"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הים, הבקר והאור (פסוקים י״ב–ל״ח)</a:t>
            </a:r>
          </a:p>
        </p:txBody>
      </p:sp>
      <p:sp>
        <p:nvSpPr>
          <p:cNvPr id="9" name="TextBox 8"/>
          <p:cNvSpPr txBox="1"/>
          <p:nvPr/>
        </p:nvSpPr>
        <p:spPr>
          <a:xfrm>
            <a:off x="4945062" y="189230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IBM Plex Sans Hebrew"/>
                <a:cs typeface="IBM Plex Sans Hebrew"/>
                <a:ea typeface="IBM Plex Sans Hebrew"/>
              </a:rPr>
              <a:t>3</a:t>
            </a:r>
          </a:p>
        </p:txBody>
      </p:sp>
      <p:sp>
        <p:nvSpPr>
          <p:cNvPr id="10" name="TextBox 9"/>
          <p:cNvSpPr txBox="1"/>
          <p:nvPr/>
        </p:nvSpPr>
        <p:spPr>
          <a:xfrm>
            <a:off x="4189809" y="2451100"/>
            <a:ext cx="2043906" cy="1282700"/>
          </a:xfrm>
          <a:prstGeom prst="rect">
            <a:avLst/>
          </a:prstGeom>
          <a:noFill/>
        </p:spPr>
        <p:txBody>
          <a:bodyPr wrap="square" lIns="0" rIns="0" tIns="0" bIns="0" anchor="t"/>
          <a:lstStyle/>
          <a:p>
            <a:pPr algn="ctr" rtl="1">
              <a:lnSpc>
                <a:spcPts val="2340"/>
              </a:lnSpc>
            </a:pPr>
            <a:r>
              <a:rPr sz="1800" b="0" i="0" lang="he-IL">
                <a:solidFill>
                  <a:srgbClr val="111111"/>
                </a:solidFill>
                <a:latin typeface="IBM Plex Sans Hebrew"/>
                <a:cs typeface="IBM Plex Sans Hebrew"/>
                <a:ea typeface="IBM Plex Sans Hebrew"/>
              </a:rPr>
              <a:t>חיות הטרף והעורב (פסוקים ל״ט–מ״א)</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1/4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איוב ל"ח, ב'</a:t>
            </a:r>
          </a:p>
        </p:txBody>
      </p:sp>
      <p:sp>
        <p:nvSpPr>
          <p:cNvPr id="5" name="TextBox 4"/>
          <p:cNvSpPr txBox="1"/>
          <p:nvPr/>
        </p:nvSpPr>
        <p:spPr>
          <a:xfrm>
            <a:off x="1834578" y="3036887"/>
            <a:ext cx="9195943" cy="911225"/>
          </a:xfrm>
          <a:prstGeom prst="rect">
            <a:avLst/>
          </a:prstGeom>
          <a:noFill/>
        </p:spPr>
        <p:txBody>
          <a:bodyPr wrap="square" lIns="0" rIns="0" tIns="0" bIns="0" anchor="t"/>
          <a:lstStyle/>
          <a:p>
            <a:pPr algn="r" rtl="1">
              <a:lnSpc>
                <a:spcPts val="7175"/>
              </a:lnSpc>
            </a:pPr>
            <a:r>
              <a:rPr sz="4100" b="0" i="0" lang="he-IL">
                <a:solidFill>
                  <a:srgbClr val="111111"/>
                </a:solidFill>
                <a:latin typeface="Frank Ruhl Libre"/>
                <a:cs typeface="Frank Ruhl Libre"/>
                <a:ea typeface="Frank Ruhl Libre"/>
              </a:rPr>
              <a:t>מִי זֶה </a:t>
            </a:r>
            <a:r>
              <a:rPr sz="4100" b="0" i="0" lang="he-IL">
                <a:solidFill>
                  <a:srgbClr val="FFFFFF"/>
                </a:solidFill>
                <a:latin typeface="Frank Ruhl Libre"/>
                <a:cs typeface="Frank Ruhl Libre"/>
                <a:ea typeface="Frank Ruhl Libre"/>
              </a:rPr>
              <a:t>מַחְשִׁיךְ עֵצָה בְמִלִּין בְּלִי־דָעַת</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ה׳ עונה לאיוב ״מני הסערה״, אחרי שאיוב דרש תשובה.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2/4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איוב ל"ח, י"ב</a:t>
            </a:r>
          </a:p>
        </p:txBody>
      </p:sp>
      <p:sp>
        <p:nvSpPr>
          <p:cNvPr id="5" name="TextBox 4"/>
          <p:cNvSpPr txBox="1"/>
          <p:nvPr/>
        </p:nvSpPr>
        <p:spPr>
          <a:xfrm>
            <a:off x="1834578" y="3036887"/>
            <a:ext cx="9195943" cy="911225"/>
          </a:xfrm>
          <a:prstGeom prst="rect">
            <a:avLst/>
          </a:prstGeom>
          <a:noFill/>
        </p:spPr>
        <p:txBody>
          <a:bodyPr wrap="square" lIns="0" rIns="0" tIns="0" bIns="0" anchor="t"/>
          <a:lstStyle/>
          <a:p>
            <a:pPr algn="r" rtl="1">
              <a:lnSpc>
                <a:spcPts val="7175"/>
              </a:lnSpc>
            </a:pPr>
            <a:r>
              <a:rPr sz="4100" b="0" i="0" lang="he-IL">
                <a:solidFill>
                  <a:srgbClr val="FFFFFF"/>
                </a:solidFill>
                <a:latin typeface="Frank Ruhl Libre"/>
                <a:cs typeface="Frank Ruhl Libre"/>
                <a:ea typeface="Frank Ruhl Libre"/>
              </a:rPr>
              <a:t>הֲמִיָּמֶיךָ צִוִּיתָ בֹּקֶר יִדַּעְתָּ</a:t>
            </a:r>
            <a:r>
              <a:rPr sz="4100" b="0" i="0" lang="he-IL">
                <a:solidFill>
                  <a:srgbClr val="111111"/>
                </a:solidFill>
                <a:latin typeface="Frank Ruhl Libre"/>
                <a:cs typeface="Frank Ruhl Libre"/>
                <a:ea typeface="Frank Ruhl Libre"/>
              </a:rPr>
              <a:t> הַשַּׁחַר מְקֹמוֹ</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ה׳ ממשיך: המימיך צוית בקר ידעת שחר מקמו.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3/4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איוב ל"ח, מ'</a:t>
            </a:r>
          </a:p>
        </p:txBody>
      </p:sp>
      <p:sp>
        <p:nvSpPr>
          <p:cNvPr id="5" name="TextBox 4"/>
          <p:cNvSpPr txBox="1"/>
          <p:nvPr/>
        </p:nvSpPr>
        <p:spPr>
          <a:xfrm>
            <a:off x="1834578" y="3036887"/>
            <a:ext cx="9195943" cy="911225"/>
          </a:xfrm>
          <a:prstGeom prst="rect">
            <a:avLst/>
          </a:prstGeom>
          <a:noFill/>
        </p:spPr>
        <p:txBody>
          <a:bodyPr wrap="square" lIns="0" rIns="0" tIns="0" bIns="0" anchor="t"/>
          <a:lstStyle/>
          <a:p>
            <a:pPr algn="r" rtl="1">
              <a:lnSpc>
                <a:spcPts val="7175"/>
              </a:lnSpc>
            </a:pPr>
            <a:r>
              <a:rPr sz="4100" b="0" i="0" lang="he-IL">
                <a:solidFill>
                  <a:srgbClr val="FFFFFF"/>
                </a:solidFill>
                <a:latin typeface="Frank Ruhl Libre"/>
                <a:cs typeface="Frank Ruhl Libre"/>
                <a:ea typeface="Frank Ruhl Libre"/>
              </a:rPr>
              <a:t>כִּי־יָשֹׁחוּ בַמְּעוֹנוֹת יֵשְׁבוּ בַסֻּכָּה</a:t>
            </a:r>
            <a:r>
              <a:rPr sz="4100" b="0" i="0" lang="he-IL">
                <a:solidFill>
                  <a:srgbClr val="111111"/>
                </a:solidFill>
                <a:latin typeface="Frank Ruhl Libre"/>
                <a:cs typeface="Frank Ruhl Libre"/>
                <a:ea typeface="Frank Ruhl Libre"/>
              </a:rPr>
              <a:t> לְמוֹ־אָרֶב</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ה׳ שואל ״התצוד ללביא טרף וחית כפירים תמלא״.</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קוראים בפסוקים · 4/4</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איוב ל"ח, ג'</a:t>
            </a:r>
          </a:p>
        </p:txBody>
      </p:sp>
      <p:sp>
        <p:nvSpPr>
          <p:cNvPr id="5" name="TextBox 4"/>
          <p:cNvSpPr txBox="1"/>
          <p:nvPr/>
        </p:nvSpPr>
        <p:spPr>
          <a:xfrm>
            <a:off x="1834578" y="3036887"/>
            <a:ext cx="9195943" cy="911225"/>
          </a:xfrm>
          <a:prstGeom prst="rect">
            <a:avLst/>
          </a:prstGeom>
          <a:noFill/>
        </p:spPr>
        <p:txBody>
          <a:bodyPr wrap="square" lIns="0" rIns="0" tIns="0" bIns="0" anchor="t"/>
          <a:lstStyle/>
          <a:p>
            <a:pPr algn="r" rtl="1">
              <a:lnSpc>
                <a:spcPts val="7175"/>
              </a:lnSpc>
            </a:pPr>
            <a:r>
              <a:rPr sz="4100" b="0" i="0" lang="he-IL">
                <a:solidFill>
                  <a:srgbClr val="FFFFFF"/>
                </a:solidFill>
                <a:latin typeface="Frank Ruhl Libre"/>
                <a:cs typeface="Frank Ruhl Libre"/>
                <a:ea typeface="Frank Ruhl Libre"/>
              </a:rPr>
              <a:t>אֱזָר־נָא כְגֶבֶר חֲלָצֶיךָ וְאֶשְׁאָלְךָ וְהוֹדִיעֵנִי</a:t>
            </a:r>
          </a:p>
        </p:txBody>
      </p:sp>
      <p:sp>
        <p:nvSpPr>
          <p:cNvPr id="6" name="TextBox 5"/>
          <p:cNvSpPr txBox="1"/>
          <p:nvPr/>
        </p:nvSpPr>
        <p:spPr>
          <a:xfrm>
            <a:off x="1637030" y="5473700"/>
            <a:ext cx="9679940" cy="812800"/>
          </a:xfrm>
          <a:prstGeom prst="rect">
            <a:avLst/>
          </a:prstGeom>
          <a:noFill/>
        </p:spPr>
        <p:txBody>
          <a:bodyPr wrap="square" lIns="0" rIns="0" tIns="0" bIns="0" anchor="ctr"/>
          <a:lstStyle/>
          <a:p>
            <a:pPr algn="r" rtl="1">
              <a:lnSpc>
                <a:spcPts val="2295"/>
              </a:lnSpc>
            </a:pPr>
            <a:r>
              <a:rPr sz="1700" b="0" i="0" lang="he-IL">
                <a:solidFill>
                  <a:srgbClr val="111111"/>
                </a:solidFill>
                <a:latin typeface="IBM Plex Sans Hebrew"/>
                <a:cs typeface="IBM Plex Sans Hebrew"/>
                <a:ea typeface="IBM Plex Sans Hebrew"/>
              </a:rPr>
              <a:t>ה׳ עונה לאיוב ״מני הסערה״, אחרי שאיוב דרש תשובה.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מילים ומושגים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ביאורי מילים</a:t>
            </a:r>
          </a:p>
        </p:txBody>
      </p:sp>
      <p:sp>
        <p:nvSpPr>
          <p:cNvPr id="5" name="TextBox 4"/>
          <p:cNvSpPr txBox="1"/>
          <p:nvPr/>
        </p:nvSpPr>
        <p:spPr>
          <a:xfrm>
            <a:off x="8403590"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השחר</a:t>
            </a:r>
          </a:p>
        </p:txBody>
      </p:sp>
      <p:sp>
        <p:nvSpPr>
          <p:cNvPr id="6" name="TextBox 5"/>
          <p:cNvSpPr txBox="1"/>
          <p:nvPr/>
        </p:nvSpPr>
        <p:spPr>
          <a:xfrm>
            <a:off x="8403590"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היא כמו בקר.</a:t>
            </a:r>
          </a:p>
        </p:txBody>
      </p:sp>
      <p:sp>
        <p:nvSpPr>
          <p:cNvPr id="7" name="TextBox 6"/>
          <p:cNvSpPr txBox="1"/>
          <p:nvPr/>
        </p:nvSpPr>
        <p:spPr>
          <a:xfrm>
            <a:off x="5038090"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ישוחו</a:t>
            </a:r>
          </a:p>
        </p:txBody>
      </p:sp>
      <p:sp>
        <p:nvSpPr>
          <p:cNvPr id="8" name="TextBox 7"/>
          <p:cNvSpPr txBox="1"/>
          <p:nvPr/>
        </p:nvSpPr>
        <p:spPr>
          <a:xfrm>
            <a:off x="5038090"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יכופפו קומתם כמו קודר שחותי (תהלים לה).</a:t>
            </a:r>
          </a:p>
        </p:txBody>
      </p:sp>
      <p:sp>
        <p:nvSpPr>
          <p:cNvPr id="9" name="TextBox 8"/>
          <p:cNvSpPr txBox="1"/>
          <p:nvPr/>
        </p:nvSpPr>
        <p:spPr>
          <a:xfrm>
            <a:off x="1672589" y="191770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במעונות</a:t>
            </a:r>
          </a:p>
        </p:txBody>
      </p:sp>
      <p:sp>
        <p:nvSpPr>
          <p:cNvPr id="10" name="TextBox 9"/>
          <p:cNvSpPr txBox="1"/>
          <p:nvPr/>
        </p:nvSpPr>
        <p:spPr>
          <a:xfrm>
            <a:off x="1672589" y="238760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מל׳ מעון ומדור.</a:t>
            </a:r>
          </a:p>
        </p:txBody>
      </p:sp>
      <p:sp>
        <p:nvSpPr>
          <p:cNvPr id="11" name="TextBox 10"/>
          <p:cNvSpPr txBox="1"/>
          <p:nvPr/>
        </p:nvSpPr>
        <p:spPr>
          <a:xfrm>
            <a:off x="8403590" y="429895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למו ארב</a:t>
            </a:r>
          </a:p>
        </p:txBody>
      </p:sp>
      <p:sp>
        <p:nvSpPr>
          <p:cNvPr id="12" name="TextBox 11"/>
          <p:cNvSpPr txBox="1"/>
          <p:nvPr/>
        </p:nvSpPr>
        <p:spPr>
          <a:xfrm>
            <a:off x="8403590" y="476885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לארוב וכן למו פי (לקמן מ).</a:t>
            </a:r>
          </a:p>
        </p:txBody>
      </p:sp>
      <p:sp>
        <p:nvSpPr>
          <p:cNvPr id="13" name="TextBox 12"/>
          <p:cNvSpPr txBox="1"/>
          <p:nvPr/>
        </p:nvSpPr>
        <p:spPr>
          <a:xfrm>
            <a:off x="5038090" y="429895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כגבר</a:t>
            </a:r>
          </a:p>
        </p:txBody>
      </p:sp>
      <p:sp>
        <p:nvSpPr>
          <p:cNvPr id="14" name="TextBox 13"/>
          <p:cNvSpPr txBox="1"/>
          <p:nvPr/>
        </p:nvSpPr>
        <p:spPr>
          <a:xfrm>
            <a:off x="5038090" y="476885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ר״ל כאיש גבור.</a:t>
            </a:r>
          </a:p>
        </p:txBody>
      </p:sp>
      <p:sp>
        <p:nvSpPr>
          <p:cNvPr id="15" name="TextBox 14"/>
          <p:cNvSpPr txBox="1"/>
          <p:nvPr/>
        </p:nvSpPr>
        <p:spPr>
          <a:xfrm>
            <a:off x="1672589" y="4298950"/>
            <a:ext cx="2877820" cy="406400"/>
          </a:xfrm>
          <a:prstGeom prst="rect">
            <a:avLst/>
          </a:prstGeom>
          <a:noFill/>
        </p:spPr>
        <p:txBody>
          <a:bodyPr wrap="square" lIns="0" rIns="0" tIns="0" bIns="0" anchor="t"/>
          <a:lstStyle/>
          <a:p>
            <a:pPr algn="r" rtl="1">
              <a:lnSpc>
                <a:spcPts val="3200"/>
              </a:lnSpc>
            </a:pPr>
            <a:r>
              <a:rPr sz="2300" b="1" i="0" lang="he-IL">
                <a:solidFill>
                  <a:srgbClr val="0047FF"/>
                </a:solidFill>
                <a:latin typeface="IBM Plex Sans Hebrew"/>
                <a:cs typeface="IBM Plex Sans Hebrew"/>
                <a:ea typeface="IBM Plex Sans Hebrew"/>
              </a:rPr>
              <a:t>מילה מנחה</a:t>
            </a:r>
          </a:p>
        </p:txBody>
      </p:sp>
      <p:sp>
        <p:nvSpPr>
          <p:cNvPr id="16" name="TextBox 15"/>
          <p:cNvSpPr txBox="1"/>
          <p:nvPr/>
        </p:nvSpPr>
        <p:spPr>
          <a:xfrm>
            <a:off x="1672589" y="4768850"/>
            <a:ext cx="2877820" cy="1352550"/>
          </a:xfrm>
          <a:prstGeom prst="rect">
            <a:avLst/>
          </a:prstGeom>
          <a:noFill/>
        </p:spPr>
        <p:txBody>
          <a:bodyPr wrap="square" lIns="0" rIns="0" tIns="0" bIns="0" anchor="t"/>
          <a:lstStyle/>
          <a:p>
            <a:pPr algn="r" rtl="1">
              <a:lnSpc>
                <a:spcPts val="2227"/>
              </a:lnSpc>
            </a:pPr>
            <a:r>
              <a:rPr sz="1650" b="0" i="0" lang="he-IL">
                <a:solidFill>
                  <a:srgbClr val="111111"/>
                </a:solidFill>
                <a:latin typeface="IBM Plex Sans Hebrew"/>
                <a:cs typeface="IBM Plex Sans Hebrew"/>
                <a:ea typeface="IBM Plex Sans Hebrew"/>
              </a:rPr>
              <a:t>מילה/שורש החוזר/ת על עצמו/ ה במספר פסוקים או פרקים במספר חריג של פעמי או במספר סימלי של פעמי בקטע, או…</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פרשנים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רש"י</a:t>
            </a:r>
          </a:p>
        </p:txBody>
      </p:sp>
      <p:sp>
        <p:nvSpPr>
          <p:cNvPr id="5" name="TextBox 4"/>
          <p:cNvSpPr txBox="1"/>
          <p:nvPr/>
        </p:nvSpPr>
        <p:spPr>
          <a:xfrm>
            <a:off x="1833245" y="2381250"/>
            <a:ext cx="9287510" cy="304800"/>
          </a:xfrm>
          <a:prstGeom prst="rect">
            <a:avLst/>
          </a:prstGeom>
          <a:noFill/>
        </p:spPr>
        <p:txBody>
          <a:bodyPr wrap="square" lIns="0" rIns="0" tIns="0" bIns="0" anchor="t"/>
          <a:lstStyle/>
          <a:p>
            <a:pPr algn="r" rtl="1">
              <a:lnSpc>
                <a:spcPts val="2400"/>
              </a:lnSpc>
            </a:pPr>
            <a:r>
              <a:rPr sz="1700" b="1" i="0" lang="he-IL">
                <a:solidFill>
                  <a:srgbClr val="0047FF"/>
                </a:solidFill>
                <a:latin typeface="IBM Plex Sans Hebrew"/>
                <a:cs typeface="IBM Plex Sans Hebrew"/>
                <a:ea typeface="IBM Plex Sans Hebrew"/>
              </a:rPr>
              <a:t>רש"י על איוב ל"ח, ב'</a:t>
            </a:r>
          </a:p>
        </p:txBody>
      </p:sp>
      <p:sp>
        <p:nvSpPr>
          <p:cNvPr id="6" name="TextBox 5"/>
          <p:cNvSpPr txBox="1"/>
          <p:nvPr/>
        </p:nvSpPr>
        <p:spPr>
          <a:xfrm>
            <a:off x="1833245" y="2813050"/>
            <a:ext cx="9287510" cy="1219200"/>
          </a:xfrm>
          <a:prstGeom prst="rect">
            <a:avLst/>
          </a:prstGeom>
          <a:noFill/>
        </p:spPr>
        <p:txBody>
          <a:bodyPr wrap="square" lIns="0" rIns="0" tIns="0" bIns="0" anchor="t"/>
          <a:lstStyle/>
          <a:p>
            <a:pPr algn="r" rtl="1">
              <a:lnSpc>
                <a:spcPts val="4800"/>
              </a:lnSpc>
            </a:pPr>
            <a:r>
              <a:rPr sz="3000" b="1" i="0" lang="he-IL">
                <a:solidFill>
                  <a:srgbClr val="0047FF"/>
                </a:solidFill>
                <a:latin typeface="Noto Serif Hebrew"/>
                <a:cs typeface="Noto Serif Hebrew"/>
                <a:ea typeface="Noto Serif Hebrew"/>
              </a:rPr>
              <a:t>מַחְשִׁיךְ עֵצָה</a:t>
            </a:r>
            <a:r>
              <a:rPr sz="3000" b="0" i="0" lang="he-IL">
                <a:solidFill>
                  <a:srgbClr val="111111"/>
                </a:solidFill>
                <a:latin typeface="Noto Serif Hebrew"/>
                <a:cs typeface="Noto Serif Hebrew"/>
                <a:ea typeface="Noto Serif Hebrew"/>
              </a:rPr>
              <a:t>. עֵצָה חֲשֵׁכָה וּסְכָלָה. דָּבָר אַחֵר: מִי זֶה מַחְשִׁיךְ עֵצָה… בְּלִי דָעַת. אָמַר הַקָּדוֹשׁ בָּרוּךְ הוּא:</a:t>
            </a:r>
          </a:p>
        </p:txBody>
      </p:sp>
      <p:sp>
        <p:nvSpPr>
          <p:cNvPr id="7" name="TextBox 6"/>
          <p:cNvSpPr txBox="1"/>
          <p:nvPr/>
        </p:nvSpPr>
        <p:spPr>
          <a:xfrm>
            <a:off x="1702435" y="5207000"/>
            <a:ext cx="9549130" cy="1079500"/>
          </a:xfrm>
          <a:prstGeom prst="rect">
            <a:avLst/>
          </a:prstGeom>
          <a:noFill/>
        </p:spPr>
        <p:txBody>
          <a:bodyPr wrap="square" lIns="0" rIns="0" tIns="0" bIns="0" anchor="ctr"/>
          <a:lstStyle/>
          <a:p>
            <a:pPr algn="r" rtl="1">
              <a:lnSpc>
                <a:spcPts val="2860"/>
              </a:lnSpc>
            </a:pPr>
            <a:r>
              <a:rPr sz="2200" b="1" i="0" lang="he-IL">
                <a:solidFill>
                  <a:srgbClr val="FFFFFF"/>
                </a:solidFill>
                <a:latin typeface="IBM Plex Sans Hebrew"/>
                <a:cs typeface="IBM Plex Sans Hebrew"/>
                <a:ea typeface="IBM Plex Sans Hebrew"/>
              </a:rPr>
              <a:t>מה מסביר רש"י על «מַחְשִׁיךְ עֵצָה»?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פרשנים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מלבי"ם</a:t>
            </a:r>
          </a:p>
        </p:txBody>
      </p:sp>
      <p:sp>
        <p:nvSpPr>
          <p:cNvPr id="5" name="TextBox 4"/>
          <p:cNvSpPr txBox="1"/>
          <p:nvPr/>
        </p:nvSpPr>
        <p:spPr>
          <a:xfrm>
            <a:off x="1833245" y="2206922"/>
            <a:ext cx="9287510" cy="304800"/>
          </a:xfrm>
          <a:prstGeom prst="rect">
            <a:avLst/>
          </a:prstGeom>
          <a:noFill/>
        </p:spPr>
        <p:txBody>
          <a:bodyPr wrap="square" lIns="0" rIns="0" tIns="0" bIns="0" anchor="t"/>
          <a:lstStyle/>
          <a:p>
            <a:pPr algn="r" rtl="1">
              <a:lnSpc>
                <a:spcPts val="2400"/>
              </a:lnSpc>
            </a:pPr>
            <a:r>
              <a:rPr sz="1700" b="1" i="0" lang="he-IL">
                <a:solidFill>
                  <a:srgbClr val="0047FF"/>
                </a:solidFill>
                <a:latin typeface="IBM Plex Sans Hebrew"/>
                <a:cs typeface="IBM Plex Sans Hebrew"/>
                <a:ea typeface="IBM Plex Sans Hebrew"/>
              </a:rPr>
              <a:t>מלבי"ם על איוב ל"ח, י"ב</a:t>
            </a:r>
          </a:p>
        </p:txBody>
      </p:sp>
      <p:sp>
        <p:nvSpPr>
          <p:cNvPr id="6" name="TextBox 5"/>
          <p:cNvSpPr txBox="1"/>
          <p:nvPr/>
        </p:nvSpPr>
        <p:spPr>
          <a:xfrm>
            <a:off x="1833245" y="2638722"/>
            <a:ext cx="9287510" cy="1567755"/>
          </a:xfrm>
          <a:prstGeom prst="rect">
            <a:avLst/>
          </a:prstGeom>
          <a:noFill/>
        </p:spPr>
        <p:txBody>
          <a:bodyPr wrap="square" lIns="0" rIns="0" tIns="0" bIns="0" anchor="t"/>
          <a:lstStyle/>
          <a:p>
            <a:pPr algn="r" rtl="1">
              <a:lnSpc>
                <a:spcPts val="4115"/>
              </a:lnSpc>
            </a:pPr>
            <a:r>
              <a:rPr sz="2550" b="1" i="0" lang="he-IL">
                <a:solidFill>
                  <a:srgbClr val="0047FF"/>
                </a:solidFill>
                <a:latin typeface="Noto Serif Hebrew"/>
                <a:cs typeface="Noto Serif Hebrew"/>
                <a:ea typeface="Noto Serif Hebrew"/>
              </a:rPr>
              <a:t>המימיך</a:t>
            </a:r>
            <a:r>
              <a:rPr sz="2550" b="0" i="0" lang="he-IL">
                <a:solidFill>
                  <a:srgbClr val="111111"/>
                </a:solidFill>
                <a:latin typeface="Noto Serif Hebrew"/>
                <a:cs typeface="Noto Serif Hebrew"/>
                <a:ea typeface="Noto Serif Hebrew"/>
              </a:rPr>
              <a:t>, אחר שבאר איך יסד ארץ ויבשה, באר ענין האור, וכבר בארתי בפי' בראשית, שבג' ימים הראשונים טרם נתלה האור במאורות, היה האור הראשון מקיף את הכדור י"ב שעות בכל יום סביב ...</a:t>
            </a:r>
          </a:p>
        </p:txBody>
      </p:sp>
      <p:sp>
        <p:nvSpPr>
          <p:cNvPr id="7" name="TextBox 6"/>
          <p:cNvSpPr txBox="1"/>
          <p:nvPr/>
        </p:nvSpPr>
        <p:spPr>
          <a:xfrm>
            <a:off x="1702435" y="5207000"/>
            <a:ext cx="9549130" cy="1079500"/>
          </a:xfrm>
          <a:prstGeom prst="rect">
            <a:avLst/>
          </a:prstGeom>
          <a:noFill/>
        </p:spPr>
        <p:txBody>
          <a:bodyPr wrap="square" lIns="0" rIns="0" tIns="0" bIns="0" anchor="ctr"/>
          <a:lstStyle/>
          <a:p>
            <a:pPr algn="r" rtl="1">
              <a:lnSpc>
                <a:spcPts val="2860"/>
              </a:lnSpc>
            </a:pPr>
            <a:r>
              <a:rPr sz="2200" b="1" i="0" lang="he-IL">
                <a:solidFill>
                  <a:srgbClr val="FFFFFF"/>
                </a:solidFill>
                <a:latin typeface="IBM Plex Sans Hebrew"/>
                <a:cs typeface="IBM Plex Sans Hebrew"/>
                <a:ea typeface="IBM Plex Sans Hebrew"/>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1/3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1</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א׳–י״א («איפה היית»).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2/3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2</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י״ב–ל״ח («הים, הבקר והאור»).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שאלות הבנה ופרשנות · 3/3</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3</a:t>
            </a:r>
          </a:p>
        </p:txBody>
      </p:sp>
      <p:sp>
        <p:nvSpPr>
          <p:cNvPr id="5" name="TextBox 4"/>
          <p:cNvSpPr txBox="1"/>
          <p:nvPr/>
        </p:nvSpPr>
        <p:spPr>
          <a:xfrm>
            <a:off x="1637030" y="1727200"/>
            <a:ext cx="9679940" cy="3543300"/>
          </a:xfrm>
          <a:prstGeom prst="rect">
            <a:avLst/>
          </a:prstGeom>
          <a:noFill/>
        </p:spPr>
        <p:txBody>
          <a:bodyPr wrap="square" lIns="0" rIns="0" tIns="0" bIns="0" anchor="ctr"/>
          <a:lstStyle/>
          <a:p>
            <a:pPr algn="r" rtl="1">
              <a:lnSpc>
                <a:spcPts val="4620"/>
              </a:lnSpc>
            </a:pPr>
            <a:r>
              <a:rPr sz="3300" b="1" i="0" lang="he-IL">
                <a:solidFill>
                  <a:srgbClr val="111111"/>
                </a:solidFill>
                <a:latin typeface="IBM Plex Sans Hebrew"/>
                <a:cs typeface="IBM Plex Sans Hebrew"/>
                <a:ea typeface="IBM Plex Sans Hebrew"/>
              </a:rPr>
              <a:t>קראו פסוקים ל״ט–מ״א («חיות הטרף והעורב»). מה מתואר בקטע? הביאו ראיה מן הכתוב.</a:t>
            </a:r>
          </a:p>
        </p:txBody>
      </p:sp>
      <p:sp>
        <p:nvSpPr>
          <p:cNvPr id="6" name="TextBox 5"/>
          <p:cNvSpPr txBox="1"/>
          <p:nvPr/>
        </p:nvSpPr>
        <p:spPr>
          <a:xfrm>
            <a:off x="1651000" y="5969000"/>
            <a:ext cx="847328" cy="317500"/>
          </a:xfrm>
          <a:prstGeom prst="rect">
            <a:avLst/>
          </a:prstGeom>
          <a:noFill/>
        </p:spPr>
        <p:txBody>
          <a:bodyPr wrap="square" lIns="0" rIns="0" tIns="0" bIns="0" anchor="t"/>
          <a:lstStyle/>
          <a:p>
            <a:pPr algn="r" rtl="1">
              <a:lnSpc>
                <a:spcPts val="2500"/>
              </a:lnSpc>
            </a:pPr>
            <a:r>
              <a:rPr sz="1700" b="1" i="0" lang="he-IL">
                <a:solidFill>
                  <a:srgbClr val="0047FF"/>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דיון בכיתה</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מה דעתכם?</a:t>
            </a:r>
          </a:p>
        </p:txBody>
      </p:sp>
      <p:sp>
        <p:nvSpPr>
          <p:cNvPr id="5" name="TextBox 4"/>
          <p:cNvSpPr txBox="1"/>
          <p:nvPr/>
        </p:nvSpPr>
        <p:spPr>
          <a:xfrm>
            <a:off x="4925060" y="1879600"/>
            <a:ext cx="6278880" cy="1422400"/>
          </a:xfrm>
          <a:prstGeom prst="rect">
            <a:avLst/>
          </a:prstGeom>
          <a:noFill/>
        </p:spPr>
        <p:txBody>
          <a:bodyPr wrap="square" lIns="0" rIns="0" tIns="0" bIns="0" anchor="ctr"/>
          <a:lstStyle/>
          <a:p>
            <a:pPr algn="r" rtl="1">
              <a:lnSpc>
                <a:spcPts val="3105"/>
              </a:lnSpc>
            </a:pPr>
            <a:r>
              <a:rPr sz="2300" b="0" i="0" lang="he-IL">
                <a:solidFill>
                  <a:srgbClr val="111111"/>
                </a:solidFill>
                <a:latin typeface="IBM Plex Sans Hebrew"/>
                <a:cs typeface="IBM Plex Sans Hebrew"/>
                <a:ea typeface="IBM Plex Sans Hebrew"/>
              </a:rPr>
              <a:t>איזה מן הקטעים מדגיש יותר את עליונות האל על הים, לדעתך?</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סיכום</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מפת מושגים</a:t>
            </a:r>
          </a:p>
        </p:txBody>
      </p:sp>
      <p:sp>
        <p:nvSpPr>
          <p:cNvPr id="5" name="TextBox 4"/>
          <p:cNvSpPr txBox="1"/>
          <p:nvPr/>
        </p:nvSpPr>
        <p:spPr>
          <a:xfrm>
            <a:off x="5234305" y="3524250"/>
            <a:ext cx="2485390" cy="952500"/>
          </a:xfrm>
          <a:prstGeom prst="rect">
            <a:avLst/>
          </a:prstGeom>
          <a:noFill/>
        </p:spPr>
        <p:txBody>
          <a:bodyPr wrap="square" lIns="0" rIns="0" tIns="0" bIns="0" anchor="ctr"/>
          <a:lstStyle/>
          <a:p>
            <a:pPr algn="ctr" rtl="1">
              <a:lnSpc>
                <a:spcPts val="3105"/>
              </a:lnSpc>
            </a:pPr>
            <a:r>
              <a:rPr sz="2700" b="1" i="0" lang="he-IL">
                <a:solidFill>
                  <a:srgbClr val="FFFFFF"/>
                </a:solidFill>
                <a:latin typeface="IBM Plex Sans Hebrew"/>
                <a:cs typeface="IBM Plex Sans Hebrew"/>
                <a:ea typeface="IBM Plex Sans Hebrew"/>
              </a:rPr>
              <a:t>דברי ה׳ מן הסערה</a:t>
            </a:r>
          </a:p>
        </p:txBody>
      </p:sp>
      <p:sp>
        <p:nvSpPr>
          <p:cNvPr id="6" name="TextBox 5"/>
          <p:cNvSpPr txBox="1"/>
          <p:nvPr/>
        </p:nvSpPr>
        <p:spPr>
          <a:xfrm>
            <a:off x="7991284" y="1828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איפה היית</a:t>
            </a:r>
          </a:p>
        </p:txBody>
      </p:sp>
      <p:sp>
        <p:nvSpPr>
          <p:cNvPr id="7" name="TextBox 6"/>
          <p:cNvSpPr txBox="1"/>
          <p:nvPr/>
        </p:nvSpPr>
        <p:spPr>
          <a:xfrm>
            <a:off x="1641284" y="1828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הים, הבקר והאור</a:t>
            </a:r>
          </a:p>
        </p:txBody>
      </p:sp>
      <p:sp>
        <p:nvSpPr>
          <p:cNvPr id="8" name="TextBox 7"/>
          <p:cNvSpPr txBox="1"/>
          <p:nvPr/>
        </p:nvSpPr>
        <p:spPr>
          <a:xfrm>
            <a:off x="7991284" y="3479800"/>
            <a:ext cx="3283330" cy="1041400"/>
          </a:xfrm>
          <a:prstGeom prst="rect">
            <a:avLst/>
          </a:prstGeom>
          <a:noFill/>
        </p:spPr>
        <p:txBody>
          <a:bodyPr wrap="square" lIns="0" rIns="0" tIns="0" bIns="0" anchor="ctr"/>
          <a:lstStyle/>
          <a:p>
            <a:pPr algn="r" rtl="1">
              <a:lnSpc>
                <a:spcPts val="2014"/>
              </a:lnSpc>
            </a:pPr>
            <a:r>
              <a:rPr sz="1550" b="0" i="0" lang="he-IL">
                <a:solidFill>
                  <a:srgbClr val="111111"/>
                </a:solidFill>
                <a:latin typeface="IBM Plex Sans Hebrew"/>
                <a:cs typeface="IBM Plex Sans Hebrew"/>
                <a:ea typeface="IBM Plex Sans Hebrew"/>
              </a:rPr>
              <a:t>חיות הטרף והעורב</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תרגול לקראת הבגרות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שאלה בסגנון בגרות</a:t>
            </a:r>
          </a:p>
        </p:txBody>
      </p:sp>
      <p:sp>
        <p:nvSpPr>
          <p:cNvPr id="5" name="TextBox 4"/>
          <p:cNvSpPr txBox="1"/>
          <p:nvPr/>
        </p:nvSpPr>
        <p:spPr>
          <a:xfrm>
            <a:off x="1702435" y="1905000"/>
            <a:ext cx="9549130" cy="4191000"/>
          </a:xfrm>
          <a:prstGeom prst="rect">
            <a:avLst/>
          </a:prstGeom>
          <a:noFill/>
        </p:spPr>
        <p:txBody>
          <a:bodyPr wrap="square" lIns="0" rIns="0" tIns="0" bIns="0" anchor="t"/>
          <a:lstStyle/>
          <a:p>
            <a:pPr algn="r" rtl="1">
              <a:lnSpc>
                <a:spcPts val="3000"/>
              </a:lnSpc>
            </a:pPr>
            <a:r>
              <a:rPr sz="2000" b="0" i="0" lang="he-IL">
                <a:solidFill>
                  <a:srgbClr val="111111"/>
                </a:solidFill>
                <a:latin typeface="IBM Plex Sans Hebrew"/>
                <a:cs typeface="IBM Plex Sans Hebrew"/>
                <a:ea typeface="IBM Plex Sans Hebrew"/>
              </a:rPr>
              <a:t>(קיץ תשפ"ג (שאלון 1261))</a:t>
            </a:r>
          </a:p>
          <a:p>
            <a:pPr algn="r" rtl="1">
              <a:lnSpc>
                <a:spcPts val="3000"/>
              </a:lnSpc>
            </a:pPr>
            <a:r>
              <a:rPr sz="2000" b="0" i="0" lang="he-IL">
                <a:solidFill>
                  <a:srgbClr val="111111"/>
                </a:solidFill>
                <a:latin typeface="IBM Plex Sans Hebrew"/>
                <a:cs typeface="IBM Plex Sans Hebrew"/>
                <a:ea typeface="IBM Plex Sans Hebrew"/>
              </a:rPr>
              <a:t>10. קראו איוב, פרק ל"ח, פסוקים א'–כ"א. ענו על סעיף א — חובה. א. במענה ה' לאיוב יש רמיזות שנועדו להעביר לו מוסר. (1) קראו פסוקים ח'–י"א. ה' בדבריו על מעמד הים רומז לאיוב גם על מעמד האדם. הסבירו את ההקבלה בין מעמד הים ובין מעמד האדם ואת המוסר לאיוב העולה ממנה. בססו את תשובתכם על הכתוב. (4 נקודות) (2) קראו פסוק כ"א וגם בראשית, פרק א', פסוקים כ"ו–כ"ח. הסבירו את ההבדל במעמד האדם בין הקטע מבראשית ובין פסוק כ"א, וציינו מה אפשר ללמוד מן ההבדל הזה. (4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1</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א׳–י״א («איפה היית»).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ה׳ עונה לאיוב ״מני הסערה״, אחרי שאיוב דרש תשובה. הוא אומר ״מי זה מחשיך עצה במלין בלי דעת אזר נא כגבר חלציך ואשאלך והודיעני״. ה׳ לא עונה על שאלת הצדק אלא שואל שאלות על הבריאה.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2</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י״ב–ל״ח («הים, הבקר והאור»).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ה׳ ממשיך: המימיך צוית בקר ידעת שחר מקמו. האור והבוקר נוצרים בצו של האל כדי לאחז בכנפות הארץ ויננערו רשעים ממנה. שאלות נוספות: האם איוב הגיע למקורות הים, לשערי מוות, לאוצרות השלג והברד?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תשובה לשאלה 3</a:t>
            </a:r>
          </a:p>
        </p:txBody>
      </p:sp>
      <p:sp>
        <p:nvSpPr>
          <p:cNvPr id="5" name="TextBox 4"/>
          <p:cNvSpPr txBox="1"/>
          <p:nvPr/>
        </p:nvSpPr>
        <p:spPr>
          <a:xfrm>
            <a:off x="1637030" y="1778000"/>
            <a:ext cx="9679940" cy="825500"/>
          </a:xfrm>
          <a:prstGeom prst="rect">
            <a:avLst/>
          </a:prstGeom>
          <a:noFill/>
        </p:spPr>
        <p:txBody>
          <a:bodyPr wrap="square" lIns="0" rIns="0" tIns="0" bIns="0" anchor="t"/>
          <a:lstStyle/>
          <a:p>
            <a:pPr algn="r" rtl="1">
              <a:lnSpc>
                <a:spcPts val="2025"/>
              </a:lnSpc>
            </a:pPr>
            <a:r>
              <a:rPr sz="1500" b="1" i="0" lang="he-IL">
                <a:solidFill>
                  <a:srgbClr val="0047FF"/>
                </a:solidFill>
                <a:latin typeface="IBM Plex Sans Hebrew"/>
                <a:cs typeface="IBM Plex Sans Hebrew"/>
                <a:ea typeface="IBM Plex Sans Hebrew"/>
              </a:rPr>
              <a:t>קראו פסוקים ל״ט–מ״א («חיות הטרף והעורב»). מה מתואר בקטע? הביאו ראיה מן הכתוב.</a:t>
            </a:r>
          </a:p>
        </p:txBody>
      </p:sp>
      <p:sp>
        <p:nvSpPr>
          <p:cNvPr id="6" name="TextBox 5"/>
          <p:cNvSpPr txBox="1"/>
          <p:nvPr/>
        </p:nvSpPr>
        <p:spPr>
          <a:xfrm>
            <a:off x="1637030" y="2921000"/>
            <a:ext cx="9679940" cy="3111500"/>
          </a:xfrm>
          <a:prstGeom prst="rect">
            <a:avLst/>
          </a:prstGeom>
          <a:noFill/>
        </p:spPr>
        <p:txBody>
          <a:bodyPr wrap="square" lIns="0" rIns="0" tIns="0" bIns="0" anchor="t"/>
          <a:lstStyle/>
          <a:p>
            <a:pPr algn="r" rtl="1">
              <a:lnSpc>
                <a:spcPts val="2850"/>
              </a:lnSpc>
            </a:pPr>
            <a:r>
              <a:rPr sz="1900" b="0" i="0" lang="he-IL">
                <a:solidFill>
                  <a:srgbClr val="111111"/>
                </a:solidFill>
                <a:latin typeface="IBM Plex Sans Hebrew"/>
                <a:cs typeface="IBM Plex Sans Hebrew"/>
                <a:ea typeface="IBM Plex Sans Hebrew"/>
              </a:rPr>
              <a:t>ה׳ שואל ״התצוד ללביא טרף וחית כפירים תמלא״. הוא מתאר את הארי הצד וגם את העורב ״מי יכין לעורב צידו כי ילדיו אל אל ישועו״. האל דואג לחיות הפרא שהאדם לא מטפל בהן.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מחוון – שאלת הבגרות (1/2)</a:t>
            </a:r>
          </a:p>
        </p:txBody>
      </p:sp>
      <p:sp>
        <p:nvSpPr>
          <p:cNvPr id="5" name="TextBox 4"/>
          <p:cNvSpPr txBox="1"/>
          <p:nvPr/>
        </p:nvSpPr>
        <p:spPr>
          <a:xfrm>
            <a:off x="1637030" y="1841500"/>
            <a:ext cx="9679940" cy="4318000"/>
          </a:xfrm>
          <a:prstGeom prst="rect">
            <a:avLst/>
          </a:prstGeom>
          <a:noFill/>
        </p:spPr>
        <p:txBody>
          <a:bodyPr wrap="square" lIns="0" rIns="0" tIns="0" bIns="0" anchor="t"/>
          <a:lstStyle/>
          <a:p>
            <a:pPr algn="r" rtl="1">
              <a:lnSpc>
                <a:spcPts val="2707"/>
              </a:lnSpc>
            </a:pPr>
            <a:r>
              <a:rPr sz="1800" b="0" i="0" lang="he-IL">
                <a:solidFill>
                  <a:srgbClr val="111111"/>
                </a:solidFill>
                <a:latin typeface="IBM Plex Sans Hebrew"/>
                <a:cs typeface="IBM Plex Sans Hebrew"/>
                <a:ea typeface="IBM Plex Sans Hebrew"/>
              </a:rPr>
              <a:t>שאלה 10</a:t>
            </a:r>
          </a:p>
          <a:p>
            <a:pPr algn="r" rtl="1">
              <a:lnSpc>
                <a:spcPts val="2707"/>
              </a:lnSpc>
            </a:pPr>
            <a:r>
              <a:rPr sz="1800" b="0" i="0" lang="he-IL">
                <a:solidFill>
                  <a:srgbClr val="111111"/>
                </a:solidFill>
                <a:latin typeface="IBM Plex Sans Hebrew"/>
                <a:cs typeface="IBM Plex Sans Hebrew"/>
                <a:ea typeface="IBM Plex Sans Hebrew"/>
              </a:rPr>
              <a:t>סעיף א'</a:t>
            </a:r>
          </a:p>
          <a:p>
            <a:pPr algn="r" rtl="1">
              <a:lnSpc>
                <a:spcPts val="2707"/>
              </a:lnSpc>
            </a:pPr>
            <a:r>
              <a:rPr sz="1800" b="0" i="0" lang="he-IL">
                <a:solidFill>
                  <a:srgbClr val="111111"/>
                </a:solidFill>
                <a:latin typeface="IBM Plex Sans Hebrew"/>
                <a:cs typeface="IBM Plex Sans Hebrew"/>
                <a:ea typeface="IBM Plex Sans Hebrew"/>
              </a:rPr>
              <a:t>(1) הקבלה בין מעמד הים ובין מעמד האדם: ה' מתאר את הים כאדם שרק נולד, שצריך לטפל בו ולהציב לו חוקים. לביסוס: "ויסך בדלתיים ים בגיחו מרחם יצא". או: "בשלומי ענן לבושו וערפל חתולתו". או: "ואשבר עליו חוקי ואשים בריח ודלתיים".</a:t>
            </a:r>
          </a:p>
          <a:p>
            <a:pPr algn="r" rtl="1">
              <a:lnSpc>
                <a:spcPts val="2707"/>
              </a:lnSpc>
            </a:pPr>
            <a:r>
              <a:rPr sz="1800" b="0" i="0" lang="he-IL">
                <a:solidFill>
                  <a:srgbClr val="111111"/>
                </a:solidFill>
                <a:latin typeface="IBM Plex Sans Hebrew"/>
                <a:cs typeface="IBM Plex Sans Hebrew"/>
                <a:ea typeface="IBM Plex Sans Hebrew"/>
              </a:rPr>
              <a:t>המוסר לאיוב העולה מההקבלה בין מעמד הים למעמד האדם: אפסות האדם מול האל. ה' מציב גבולות לים העצום והגדול, על אחת כמה וכמה לפני האדם. לכן האדם אינו יכול להבין את מעשי האל.</a:t>
            </a:r>
          </a:p>
          <a:p>
            <a:pPr algn="r" rtl="1">
              <a:lnSpc>
                <a:spcPts val="2707"/>
              </a:lnSpc>
            </a:pPr>
            <a:r>
              <a:rPr sz="1800" b="0" i="0" lang="he-IL">
                <a:solidFill>
                  <a:srgbClr val="111111"/>
                </a:solidFill>
                <a:latin typeface="IBM Plex Sans Hebrew"/>
                <a:cs typeface="IBM Plex Sans Hebrew"/>
                <a:ea typeface="IBM Plex Sans Hebrew"/>
              </a:rPr>
              <a:t>(2) בבראשית א', כ"ו-כ"ח – האדם במעמד עליון, הוא נברא בצלם ה' וקיבל את השליטה על כל בעלי החיים.</a:t>
            </a:r>
          </a:p>
          <a:p>
            <a:pPr algn="r" rtl="1">
              <a:lnSpc>
                <a:spcPts val="2707"/>
              </a:lnSpc>
            </a:pPr>
            <a:r>
              <a:rPr sz="1800" b="0" i="0" lang="he-IL">
                <a:solidFill>
                  <a:srgbClr val="111111"/>
                </a:solidFill>
                <a:latin typeface="IBM Plex Sans Hebrew"/>
                <a:cs typeface="IBM Plex Sans Hebrew"/>
                <a:ea typeface="IBM Plex Sans Hebrew"/>
              </a:rPr>
              <a:t>באיוב ל"ח, כ"ו – האדם אינו מרכז הבריאה. ה' ממטיר גשמים גם במדבר, במקום בו אין בני אדם.</a:t>
            </a:r>
          </a:p>
          <a:p>
            <a:pPr algn="r" rtl="1">
              <a:lnSpc>
                <a:spcPts val="2707"/>
              </a:lnSpc>
            </a:pPr>
            <a:r>
              <a:rPr sz="1800" b="0" i="0" lang="he-IL">
                <a:solidFill>
                  <a:srgbClr val="111111"/>
                </a:solidFill>
                <a:latin typeface="IBM Plex Sans Hebrew"/>
                <a:cs typeface="IBM Plex Sans Hebrew"/>
                <a:ea typeface="IBM Plex Sans Hebrew"/>
              </a:rPr>
              <a:t>מהבדל זה ניתן ללמוד, שאי אפשר להבין את דרכי האל. ולהזכיר לבני האדם שהם אינם מרכז הבריאה, גם אם קיבלו מעמד עליון עלי אדמות, את השליטה על בעלי החיים.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375410" y="520700"/>
            <a:ext cx="10203180" cy="304800"/>
          </a:xfrm>
          <a:prstGeom prst="rect">
            <a:avLst/>
          </a:prstGeom>
          <a:noFill/>
        </p:spPr>
        <p:txBody>
          <a:bodyPr wrap="square" lIns="0" rIns="0" tIns="0" bIns="0" anchor="t"/>
          <a:lstStyle/>
          <a:p>
            <a:pPr algn="r" rtl="1">
              <a:lnSpc>
                <a:spcPts val="2400"/>
              </a:lnSpc>
            </a:pPr>
            <a:r>
              <a:rPr sz="1400" b="1" i="0" lang="he-IL">
                <a:solidFill>
                  <a:srgbClr val="0047FF"/>
                </a:solidFill>
                <a:latin typeface="IBM Plex Sans Hebrew"/>
                <a:cs typeface="IBM Plex Sans Hebrew"/>
                <a:ea typeface="IBM Plex Sans Hebrew"/>
              </a:rPr>
              <a:t>תשובות</a:t>
            </a:r>
          </a:p>
        </p:txBody>
      </p:sp>
      <p:sp>
        <p:nvSpPr>
          <p:cNvPr id="4" name="TextBox 3"/>
          <p:cNvSpPr txBox="1"/>
          <p:nvPr/>
        </p:nvSpPr>
        <p:spPr>
          <a:xfrm>
            <a:off x="1375410" y="825500"/>
            <a:ext cx="10203180" cy="762000"/>
          </a:xfrm>
          <a:prstGeom prst="rect">
            <a:avLst/>
          </a:prstGeom>
          <a:noFill/>
        </p:spPr>
        <p:txBody>
          <a:bodyPr wrap="square" lIns="0" rIns="0" tIns="0" bIns="0" anchor="t"/>
          <a:lstStyle/>
          <a:p>
            <a:pPr algn="r" rtl="1">
              <a:lnSpc>
                <a:spcPts val="6000"/>
              </a:lnSpc>
            </a:pPr>
            <a:r>
              <a:rPr sz="4400" b="1" i="0" lang="he-IL">
                <a:solidFill>
                  <a:srgbClr val="111111"/>
                </a:solidFill>
                <a:latin typeface="IBM Plex Sans Hebrew"/>
                <a:cs typeface="IBM Plex Sans Hebrew"/>
                <a:ea typeface="IBM Plex Sans Hebrew"/>
              </a:rPr>
              <a:t>מחוון – שאלת הבגרות (2/2)</a:t>
            </a:r>
          </a:p>
        </p:txBody>
      </p:sp>
      <p:sp>
        <p:nvSpPr>
          <p:cNvPr id="5" name="TextBox 4"/>
          <p:cNvSpPr txBox="1"/>
          <p:nvPr/>
        </p:nvSpPr>
        <p:spPr>
          <a:xfrm>
            <a:off x="1637030" y="1841500"/>
            <a:ext cx="9679940" cy="4318000"/>
          </a:xfrm>
          <a:prstGeom prst="rect">
            <a:avLst/>
          </a:prstGeom>
          <a:noFill/>
        </p:spPr>
        <p:txBody>
          <a:bodyPr wrap="square" lIns="0" rIns="0" tIns="0" bIns="0" anchor="t"/>
          <a:lstStyle/>
          <a:p>
            <a:pPr algn="r" rtl="1">
              <a:lnSpc>
                <a:spcPts val="2707"/>
              </a:lnSpc>
            </a:pPr>
            <a:r>
              <a:rPr sz="1800" b="0" i="0" lang="he-IL">
                <a:solidFill>
                  <a:srgbClr val="111111"/>
                </a:solidFill>
                <a:latin typeface="IBM Plex Sans Hebrew"/>
                <a:cs typeface="IBM Plex Sans Hebrew"/>
                <a:ea typeface="IBM Plex Sans Hebrew"/>
              </a:rPr>
              <a:t>סעיף ב'</a:t>
            </a:r>
          </a:p>
          <a:p>
            <a:pPr algn="r" rtl="1">
              <a:lnSpc>
                <a:spcPts val="2707"/>
              </a:lnSpc>
            </a:pPr>
            <a:r>
              <a:rPr sz="1800" b="0" i="0" lang="he-IL">
                <a:solidFill>
                  <a:srgbClr val="111111"/>
                </a:solidFill>
                <a:latin typeface="IBM Plex Sans Hebrew"/>
                <a:cs typeface="IBM Plex Sans Hebrew"/>
                <a:ea typeface="IBM Plex Sans Hebrew"/>
              </a:rPr>
              <a:t>החשש: "ויאמרתך אל תבעתני" – איוב חשש שה' יפחיד אותו בהתגלותו לפניו. החשש שלו התגשם: "ויען ה' את איוב מן הסערה" – ההתגלות האלוהית היא בדמות סערה, המעוררת פחד.</a:t>
            </a:r>
          </a:p>
          <a:p>
            <a:pPr algn="r" rtl="1">
              <a:lnSpc>
                <a:spcPts val="2707"/>
              </a:lnSpc>
            </a:pPr>
            <a:r>
              <a:rPr sz="1800" b="0" i="0" lang="he-IL">
                <a:solidFill>
                  <a:srgbClr val="111111"/>
                </a:solidFill>
                <a:latin typeface="IBM Plex Sans Hebrew"/>
                <a:cs typeface="IBM Plex Sans Hebrew"/>
                <a:ea typeface="IBM Plex Sans Hebrew"/>
              </a:rPr>
              <a:t>הציפייה: "ויקרא ואנכי אענה או אדבר והשיבני" – איוב ציפה לדיון מול האל, שהוא יוכל להשיב לה' על הטענות וההאשמות שיטענו כנגדו. הציפייה לא התגשמה, ה' הטיח בו שאלות שאיוב לא יכול היה לענות עליהן, ושאינן עוסקות באיוב אלא בנפלאות הבריאה: "איפה היית בייסדי ארץ הגד אם ידעת בינה".</a:t>
            </a:r>
          </a:p>
          <a:p>
            <a:pPr algn="r" rtl="1">
              <a:lnSpc>
                <a:spcPts val="2707"/>
              </a:lnSpc>
            </a:pPr>
            <a:r>
              <a:rPr sz="1800" b="0" i="0" lang="he-IL">
                <a:solidFill>
                  <a:srgbClr val="111111"/>
                </a:solidFill>
                <a:latin typeface="IBM Plex Sans Hebrew"/>
                <a:cs typeface="IBM Plex Sans Hebrew"/>
                <a:ea typeface="IBM Plex Sans Hebrew"/>
              </a:rPr>
              <a:t>(מרכז התמונה מכיל באנר פרסומי של "יואל גבע" המפנה למידע על פסיכומטרי, בגרות ו-GMAT)</a:t>
            </a:r>
          </a:p>
          <a:p>
            <a:pPr algn="r" rtl="1">
              <a:lnSpc>
                <a:spcPts val="2707"/>
              </a:lnSpc>
            </a:pPr>
            <a:r>
              <a:rPr sz="1800" b="0" i="0" lang="he-IL">
                <a:solidFill>
                  <a:srgbClr val="111111"/>
                </a:solidFill>
                <a:latin typeface="IBM Plex Sans Hebrew"/>
                <a:cs typeface="IBM Plex Sans Hebrew"/>
                <a:ea typeface="IBM Plex Sans Hebrew"/>
              </a:rPr>
              <a:t>סעיף ג'</a:t>
            </a:r>
          </a:p>
          <a:p>
            <a:pPr algn="r" rtl="1">
              <a:lnSpc>
                <a:spcPts val="2707"/>
              </a:lnSpc>
            </a:pPr>
            <a:r>
              <a:rPr sz="1800" b="0" i="0" lang="he-IL">
                <a:solidFill>
                  <a:srgbClr val="111111"/>
                </a:solidFill>
                <a:latin typeface="IBM Plex Sans Hebrew"/>
                <a:cs typeface="IBM Plex Sans Hebrew"/>
                <a:ea typeface="IBM Plex Sans Hebrew"/>
              </a:rPr>
              <a:t>(1) המוסר העולה מהשורש י.ד.ע: חוסר הידיעה של איוב את דרכי ה'. ה' מוכיח לאיוב עד כמה הוא אינו יודע ומבין בנפלאות הבריאה ובדרכי ה'.</a:t>
            </a:r>
          </a:p>
          <a:p>
            <a:pPr algn="r" rtl="1">
              <a:lnSpc>
                <a:spcPts val="2707"/>
              </a:lnSpc>
            </a:pPr>
            <a:r>
              <a:rPr sz="1800" b="0" i="0" lang="he-IL">
                <a:solidFill>
                  <a:srgbClr val="111111"/>
                </a:solidFill>
                <a:latin typeface="IBM Plex Sans Hebrew"/>
                <a:cs typeface="IBM Plex Sans Hebrew"/>
                <a:ea typeface="IBM Plex Sans Hebrew"/>
              </a:rPr>
              <a:t>(2) התובנה של סוקרטס דומה למסר של אלוהים לאיוב, כי ה' מוכיח לאיוב עד כמה הוא אינו יודע ומבין בנפלאות הבריאה. לביסוס: כל אחת מהשאלות שמציג ה' לפני איוב המעידות על חוסר הידיעה שלו.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IBM Plex Sans Hebrew"/>
                <a:cs typeface="IBM Plex Sans Hebrew"/>
                <a:ea typeface="IBM Plex Sans Hebrew"/>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דברי ה׳ מן הסערה – שאלון 1261</dc:title>
  <dc:subject/>
  <dc:creator/>
  <cp:keywords/>
  <dc:description/>
  <cp:lastModifiedBy/>
  <cp:revision>1</cp:revision>
  <dcterms:created xsi:type="dcterms:W3CDTF">2013-01-27T09:14:16Z</dcterms:created>
  <dcterms:modified xsi:type="dcterms:W3CDTF">2013-01-27T09:15:58Z</dcterms:modified>
  <cp:category/>
</cp:coreProperties>
</file>