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6353" y="1816100"/>
            <a:ext cx="4892294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איוב ד׳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353" y="2260600"/>
            <a:ext cx="4892294" cy="209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6480"/>
              </a:lnSpc>
            </a:pPr>
            <a:r>
              <a:rPr sz="60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דברי אליפז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353" y="4356100"/>
            <a:ext cx="489229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18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שאלון 1261 · איוב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19431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2538" y="18478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נכיר את הסיפור «דברי אליפז» (איוב ד׳)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3060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2538" y="29654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נבחן כיצד הסיפור מבטא את התמה «איוב»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2538" y="40830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5295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2538" y="5200650"/>
            <a:ext cx="5284724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57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אליפז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5725" y="2628900"/>
            <a:ext cx="4578350" cy="323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התימני עונה ראשון, בנימוס: ״הנסה דבר אליך תלאה ועצר במלין מי יוכל״.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7925" y="2070100"/>
            <a:ext cx="457835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איוב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925" y="2628900"/>
            <a:ext cx="4578350" cy="323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הוא מציין שאיוב הדריך רבים ו״ידים רפות תחזק״, ועכשיו כשהצרה אליו הוא נבהל.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7887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2823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פותח (פסוקים א׳–ו׳)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2162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7098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חטא ועונש (פסוקים ז׳–י״א)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6437" y="2019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1373" y="2578100"/>
            <a:ext cx="2063527" cy="1085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החזיון (פסוקים י״ב–כ״א)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איוב ד',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3163887"/>
            <a:ext cx="9575292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הֲנִסָּה דָבָר אֵלֶיךָ תִּלְאֶה וַעְצֹר בְּמִלִּין מִי</a:t>
            </a:r>
            <a:r>
              <a:rPr sz="4100" b="0" i="0" lang="he-IL">
                <a:solidFill>
                  <a:srgbClr val="2B2117"/>
                </a:solidFill>
                <a:latin typeface="Frank Ruhl Libre"/>
                <a:cs typeface="Frank Ruhl Libre"/>
                <a:ea typeface="Frank Ruhl Libre"/>
              </a:rPr>
              <a:t> יוּכָל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אליפז התימני עונה ראשון, בנימוס: ״הנסה דבר אליך תלאה ועצר במלין מי יוכל״.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איוב ד', ט'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3163887"/>
            <a:ext cx="9575292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מִנִּשְׁמַת אֱלוֹהַּ יֹאבֵדוּ וּמֵרוּחַ אַפּוֹ יִכְלוּ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אליפז מציג את תורת הגמול: ״זכר נא מי הוא נקי אבד ואיפה ישרים נכחדו״.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קוראים בפסוקים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איוב ד', י"ז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3163887"/>
            <a:ext cx="9575292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B5523B"/>
                </a:solidFill>
                <a:latin typeface="Frank Ruhl Libre"/>
                <a:cs typeface="Frank Ruhl Libre"/>
                <a:ea typeface="Frank Ruhl Libre"/>
              </a:rPr>
              <a:t>הַאֱנוֹשׁ מֵאֱלוֹהַּ יִצְדָּק אִם מֵעֹשֵׂהוּ יִטְהַר־גָּבֶר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5524500"/>
            <a:ext cx="1007237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אליפז מספר חזון לילה: ובדברי נגנב אלי דבר ותקח אזני שמץ מנהו בשעפים מחזינות לילה.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3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הנסה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3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מל׳ נסיון והיא בה״א התימה.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09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תלאה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09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ענין עייפות ויגיעה כמו את כל התלאה (שמות יא).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" y="20447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ועצור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" y="25146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ענין מניעה ועכבה כמו שרים עצרו במילים (לקמן כט).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34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במילין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34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ענין דבור.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09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עצרו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09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מנעו כמו ועצור במלין (לעיל ד).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" y="4267200"/>
            <a:ext cx="293014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הלאני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" y="4737100"/>
            <a:ext cx="2930144" cy="1155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ענין עייפות כמו הנסה דבר אליך תלאה (לעיל ד).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2034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רש"י על איוב ד', ב'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2635250"/>
            <a:ext cx="957529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הֲנִסָּה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. לְשׁוֹן תֵּימַהּ: הֲבַּעֲבוּר שֶׁנִּסָּה דָבָר אֵלֶיךָ תִּלְאֶה? בְּנִסָּיוֹן אֶחָד שֶׁנִּסְּךָ בּוֹרַאֲךָ וּבָא אֵלֶיךָ, אַתָּה נִלְאֶה?! וּמֵעַתָּה, עֲצֹר בְּמִלִּין מִי יוּכַל. מִלְּהַשִׁיבְךָ?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מסביר רש"י על «הֲנִסָּה»?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8354" y="2508250"/>
            <a:ext cx="957529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2F6E7A"/>
                </a:solidFill>
                <a:latin typeface="Suez One"/>
                <a:cs typeface="Suez One"/>
                <a:ea typeface="Suez One"/>
              </a:rPr>
              <a:t>מלבי"ם על איוב ד', ט'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08354" y="2940050"/>
            <a:ext cx="9575292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B5523B"/>
                </a:solidFill>
                <a:latin typeface="Noto Serif Hebrew"/>
                <a:cs typeface="Noto Serif Hebrew"/>
                <a:ea typeface="Noto Serif Hebrew"/>
              </a:rPr>
              <a:t>מנשמת אלוה יאבדו</a:t>
            </a:r>
            <a:r>
              <a:rPr sz="3000" b="0" i="0" lang="he-IL">
                <a:solidFill>
                  <a:srgbClr val="2B2117"/>
                </a:solidFill>
                <a:latin typeface="Noto Serif Hebrew"/>
                <a:cs typeface="Noto Serif Hebrew"/>
                <a:ea typeface="Noto Serif Hebrew"/>
              </a:rPr>
              <a:t>, מן העולם לגמרי, ומרוח אפו יכלו ולא ישאר זכר למו, ואבדון כזה לא יקרה אל הצדיק והנקי: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5220" y="5016500"/>
            <a:ext cx="994156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א׳–ו׳ («אליפז פותח»).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ז׳–י״א («חטא ועונש»).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2139" y="1892300"/>
            <a:ext cx="9967722" cy="3454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2B2117"/>
                </a:solidFill>
                <a:latin typeface="Suez One"/>
                <a:cs typeface="Suez One"/>
                <a:ea typeface="Suez One"/>
              </a:rPr>
              <a:t>קראו פסוקים י״ב–כ״א («החזיון»).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500" y="5778500"/>
            <a:ext cx="80704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632" y="1968500"/>
            <a:ext cx="5964936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לדעתכם, האם תפיסת גמול זו עשויה לנחם את איוב או עלולה לצער אותו?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9632" y="3937000"/>
            <a:ext cx="5964936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(2) לדעתכם, האם תפיסת גמול זו עשויה לנחם את איוב או עלולה לצער אותו?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492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EFE3C8"/>
                </a:solidFill>
                <a:latin typeface="Suez One"/>
                <a:cs typeface="Suez One"/>
                <a:ea typeface="Suez One"/>
              </a:rPr>
              <a:t>דברי אליפז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32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פותח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915" y="1987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חטא ועונש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2915" y="3638550"/>
            <a:ext cx="3257169" cy="97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החזיון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2032000"/>
            <a:ext cx="994156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(קיץ תשפ"ד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11. קראו איוב, פרק ד', פסוקים א'–ט'.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א. קראו פסוקים א'–ה'.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על פי דברי אליפז, הסבירו מהו השוני בין ההתנהגות של איוב בעבר כלפי אנשים שהתמודדו עם קשיים ובין התנהגותו בהווה בנוגע לקשיים שלו עצמו. (10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א׳–ו׳ («אליפז פותח»).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התימני עונה ראשון, בנימוס: ״הנסה דבר אליך תלאה ועצר במלין מי יוכל״. הוא מציין שאיוב הדריך רבים ו״ידים רפות תחזק״, ועכשיו כשהצרה אליו הוא נבהל.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ז׳–י״א («חטא ועונש»).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מציג את תורת הגמול: ״זכר נא מי הוא נקי אבד ואיפה ישרים נכחדו״. לדעתו, צדיקים אינם אובדים, ומי שנענש חטא: ״כאשר ראיתי חרשי און וזרעי עמל יקצרהו״.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05000"/>
            <a:ext cx="1007237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EFE3C8"/>
                </a:solidFill>
                <a:latin typeface="Alef"/>
                <a:cs typeface="Alef"/>
                <a:ea typeface="Alef"/>
              </a:rPr>
              <a:t>קראו פסוקים י״ב–כ״א («החזיון»).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3048000"/>
            <a:ext cx="1007237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אליפז מספר חזון לילה: ובדברי נגנב אלי דבר ותקח אזני שמץ מנהו בשעפים מחזינות לילה. ״רוח על פני יחלף תסמר שערת בשרי״. הוא רואה דמות ושומע קול דממה.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4826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B5523B"/>
                </a:solidFill>
                <a:latin typeface="Suez One"/>
                <a:cs typeface="Suez One"/>
                <a:ea typeface="Suez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874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500" b="0" i="0" lang="he-IL">
                <a:solidFill>
                  <a:srgbClr val="3A2C1C"/>
                </a:solidFill>
                <a:latin typeface="Suez One"/>
                <a:cs typeface="Suez One"/>
                <a:ea typeface="Suez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1968500"/>
            <a:ext cx="1007237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שאלה 11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על פי דברי אליפז, ההתנהגות של איוב בעבר כלפי אנשים שהתמודדו עם קשיים: הוא נהג לחזק אותם ולעודד אותם שהם יצליחו לגבור על הקשיים. לעומת ההתנהגות איוב בהווה בנוגע לקשיים שלו עצמו: הוא נוהג בתבוסתנות ובבהלה, במקום לנקוט בפעולה ובתקווה. אליפז מתאר את איוב כמותש וחסר כוחות לנוכח קשייו לעומת התנהגותו בעבר כלפי אחרים שסבלו מקשיים, שעודד וסייע להם.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B2117"/>
                </a:solidFill>
                <a:latin typeface="Alef"/>
                <a:cs typeface="Alef"/>
                <a:ea typeface="Alef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דברי אליפז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