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94267" y="1270000"/>
            <a:ext cx="935732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איוב מ׳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85180" y="1714500"/>
            <a:ext cx="5755640" cy="279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559"/>
              </a:lnSpc>
            </a:pPr>
            <a:r>
              <a:rPr sz="70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ובהמות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79261" y="4533900"/>
            <a:ext cx="192801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שאלון 1261 · איוב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55234" y="305799"/>
            <a:ext cx="651600" cy="328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00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נכיר את הסיפור «איוב ובהמות» (איוב מ׳)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00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נבחן כיצד הסיפור מבטא את התמה «איוב»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2100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859" y="40830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00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3784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0859" y="52514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00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893814" y="308922"/>
            <a:ext cx="413061" cy="3219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644" y="1904502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איוב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4800" y="2463246"/>
            <a:ext cx="4838501" cy="363325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איוב עונה בקצרה: ״הן קלתי מה אשיבך ידי שמתי למו פי.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235" y="1904502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שאול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8698" y="2463246"/>
            <a:ext cx="4838500" cy="363325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ממשיך לשאול ואיוב עונה: קל אנכי, ידי שמתי למו פי.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893814" y="308922"/>
            <a:ext cx="413061" cy="3219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36162" y="1911350"/>
            <a:ext cx="4826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111111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0104" y="2444750"/>
            <a:ext cx="2174716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איוב עונה (פסוקים א׳–ה׳)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15187" y="1911350"/>
            <a:ext cx="4826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111111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9129" y="2444750"/>
            <a:ext cx="2174716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ממשיך (פסוקים ו׳–י״ד)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4212" y="1911350"/>
            <a:ext cx="4826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111111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8154" y="2444750"/>
            <a:ext cx="2174716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בהמות והלויתן (פסוקים ט״ו–ל״ב)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313824" y="288286"/>
            <a:ext cx="1996455" cy="36322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מ',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3036887"/>
            <a:ext cx="9993884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וַיַּעַן ה' אֶת־אִיּוֹב וַיֹּאמַר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5619750"/>
            <a:ext cx="10399395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אומר היסור עם שדי יסור מוכיח אלוה יעננה.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296505" y="288063"/>
            <a:ext cx="2014028" cy="36367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מ', ו'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3036887"/>
            <a:ext cx="9993884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וַיַּעַן־ה' אֶת־אִיּוֹב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מִן סְעָרָה וַיֹּאמַר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5619750"/>
            <a:ext cx="10399395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עונה מהסערה בשנית ״אזר נא כגבר חלציך אשאלך והודיעני״.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303352" y="288152"/>
            <a:ext cx="2007080" cy="3634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מ', כ"ד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3036887"/>
            <a:ext cx="9993884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בְּעֵינָיו יִקָּחֶנּוּ בְּמוֹקְשִׁים יִנְקָב־אָף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5619750"/>
            <a:ext cx="10399395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מתאר שתי חיות ענק: בהמות, ״אשר עשיתי עמך חציר כבקר יאכל״, ולויתן, התמשך לויתן בחכה ותחבל לשנו.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284020" y="287904"/>
            <a:ext cx="2026695" cy="363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מ',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3036887"/>
            <a:ext cx="9993884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הֵן קַלֹּתִי מָה אֲשִׁיבֶךָּ יָדִי שַׂמְתִּי לְמוֹ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־פִי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5619750"/>
            <a:ext cx="10399395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אומר היסור עם שדי יסור מוכיח אלוה יעננה.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959930" y="296695"/>
            <a:ext cx="1346786" cy="3464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6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למו פי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2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אל פי כמו למו עצתי (לעיל כט).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5918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למו ארב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308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לארוב וכן למו פי (לקמן מ).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7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תורת הגמול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הגמול, או שכר ועונש, היא נושא מרכזי במקרא, שמטרתו לחנך ליראת ה'.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5418" y="427185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ברית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808" y="474170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הסכם בין שני צדדים שווים במעמדם או שאינם שווים, המתחייבים זה לזה או שרק צד אחד מתחייב.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78353" y="304793"/>
            <a:ext cx="728468" cy="3302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6860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4D4D"/>
                </a:solidFill>
                <a:latin typeface="Secular One"/>
                <a:cs typeface="Secular One"/>
                <a:ea typeface="Secular One"/>
              </a:rPr>
              <a:t>רש"י על איוב מ', כ"ד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3117850"/>
            <a:ext cx="9993884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בְּעֵינָיו יִקָּחֶנּוּ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הַמָּקוֹם יִקָּחֶנּוּ בְּהַבִּיטוֹ בּוֹ, וְנִרְעָד מֵאֵימָתוֹ: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1707" y="5238750"/>
            <a:ext cx="10268585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מסביר רש"י על «בְּעֵינָיו יִקָּחֶנּוּ»?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78353" y="304793"/>
            <a:ext cx="728468" cy="3302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6860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4D4D"/>
                </a:solidFill>
                <a:latin typeface="Secular One"/>
                <a:cs typeface="Secular One"/>
                <a:ea typeface="Secular One"/>
              </a:rPr>
              <a:t>מלבי"ם על איוב מ', ו'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3117850"/>
            <a:ext cx="9993884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ויען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, לכן ענהו ה' שנית תשובה על רשע וטוב לו: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1707" y="5238750"/>
            <a:ext cx="10268585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8883577" y="282736"/>
            <a:ext cx="2432987" cy="37432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קראו פסוקים א׳–ה׳ («איוב עונה»).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23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8866259" y="282512"/>
            <a:ext cx="2450558" cy="37477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קראו פסוקים ו׳–י״ד («ה׳ ממשיך»).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23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8873006" y="282599"/>
            <a:ext cx="2443713" cy="37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קראו פסוקים ט״ו–ל״ב («בהמות והלויתן»).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23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305945" y="301228"/>
            <a:ext cx="1000830" cy="3373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7762" y="1873250"/>
            <a:ext cx="6213475" cy="139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לדעתכם המסר המרכזי של איוב מ׳?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729536" y="306771"/>
            <a:ext cx="577312" cy="3262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92548" y="3562350"/>
            <a:ext cx="2406904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איוב ובהמות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23415" y="1860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איוב עונה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415" y="1860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ממשיך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3415" y="3511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בהמות והלויתן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399712" y="289396"/>
            <a:ext cx="1909313" cy="36100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1707" y="1936750"/>
            <a:ext cx="10268585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(חורף תש"פ (שאלון 1282))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4. קרא איוב, מ', 1-5.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 וַיַּעַן ה' אֶת-אִיּוֹב וַיֹּאמַר: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 הֲרֹב עִם-שַׁדַּי יִסּוֹר מוֹכִיחַ אֱלוֹהַּ יַעֲנֶנָּה: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ג וַיַּעַן אִיּוֹב אֶת-ה' וַיֹּאמַר: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 הֵן קַלֹּתִי מָה אֲשִׁיבֶךָּ יָדִי שַׂמְתִּי לְמוֹ-פִי: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 אַחַת דִּבַּרְתִּי וְלֹא אֶעֱנֶה וּשְׁתַּיִם וְלֹא אוֹסִיף: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בפסוקים 1-2 בקטע שלפניך ה' מסיים לענות על הטענות של איוב ובא אליו בדרישה.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דורש ה' מאיוב בפסוק 2? (8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א׳–ה׳ («איוב עונה»).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אומר היסור עם שדי יסור מוכיח אלוה יעננה. איוב עונה בקצרה: ״הן קלתי מה אשיבך ידי שמתי למו פי. אחת דברתי ולא אענה ושתים ולא אוסיף״.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ו׳–י״ד («ה׳ ממשיך»).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עונה מהסערה בשנית ״אזר נא כגבר חלציך אשאלך והודיעני״. השאלה המרכזית: ״האף תפר משפטי תרשיעני למען תצדק״. איוב הצדיק את עצמו על חשבון הצדק האלוהי, ולכן ה׳ מבקר את זה.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ט״ו–ל״ב («בהמות והלויתן»).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מתאר שתי חיות ענק: בהמות, ״אשר עשיתי עמך חציר כבקר יאכל״, ולויתן, התמשך לויתן בחכה ותחבל לשנו. הבהמות חזקה, ו״הוא ראשית דרכי אל״, והלויתן מפחיד, אחד אל מראיו יטל.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302" y="1873250"/>
            <a:ext cx="10399395" cy="425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4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ה' דורש מאיוב בפסוק 2 : להשיב לו על כל שאלותיו. אם איוב העז לבוא בדברי תוכחה לה', הרי שהוא מוזמן עתה להשיב לה' על שאלותיו.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איוב ובהמות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