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איוב מ״ב</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תשובת איוב והסיום</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איוב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«תשובת איוב והסיום» (איוב מ״ב)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«איוב»</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ומלבי"ם</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איוב</a:t>
            </a:r>
          </a:p>
        </p:txBody>
      </p:sp>
      <p:sp>
        <p:nvSpPr>
          <p:cNvPr id="6" name="TextBox 5"/>
          <p:cNvSpPr txBox="1"/>
          <p:nvPr/>
        </p:nvSpPr>
        <p:spPr>
          <a:xfrm>
            <a:off x="6393624" y="2692400"/>
            <a:ext cx="4853051" cy="34036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איוב מודה שדעתו על ה׳ הייתה מכלי שני, ועתה עיני ראתך.</a:t>
            </a:r>
          </a:p>
        </p:txBody>
      </p:sp>
      <p:sp>
        <p:nvSpPr>
          <p:cNvPr id="7" name="TextBox 6"/>
          <p:cNvSpPr txBox="1"/>
          <p:nvPr/>
        </p:nvSpPr>
        <p:spPr>
          <a:xfrm>
            <a:off x="970835" y="2092779"/>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אליפז</a:t>
            </a:r>
          </a:p>
        </p:txBody>
      </p:sp>
      <p:sp>
        <p:nvSpPr>
          <p:cNvPr id="8" name="TextBox 7"/>
          <p:cNvSpPr txBox="1"/>
          <p:nvPr/>
        </p:nvSpPr>
        <p:spPr>
          <a:xfrm>
            <a:off x="909339" y="2651493"/>
            <a:ext cx="4913494" cy="3485311"/>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 מוכיח את אליפז וחבריו ומצווה על קרבן ותפילת איוב.</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איוב מודה שדעתו על ה׳ הייתה מכלי שני, ועתה עיני ראתך.</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 מוכיח את אליפז וחבריו ומצווה על קרבן ותפילת איוב.</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 משיב את שבות איוב ומכפיל רכושו.</a:t>
            </a:r>
          </a:p>
        </p:txBody>
      </p:sp>
      <p:sp>
        <p:nvSpPr>
          <p:cNvPr id="11" name="TextBox 10"/>
          <p:cNvSpPr txBox="1"/>
          <p:nvPr/>
        </p:nvSpPr>
        <p:spPr>
          <a:xfrm>
            <a:off x="1752861"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78507"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נולדים לאיוב שבעה בנים ושלוש בנות: ימימה, קציעה וקרן הפוך.</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06843" y="447628"/>
            <a:ext cx="2640928" cy="31133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8511401" y="714288"/>
            <a:ext cx="2647550" cy="679577"/>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איוב מ"ב, א'</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וַיַּעַן אִיּוֹב אֶת־ה' וַיֹּאמַר</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איוב עונה ״ידעתי כי כל תוכל ולא יבצר ממך מזמה״.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8804" y="448078"/>
            <a:ext cx="2588204" cy="31043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8563362" y="714734"/>
            <a:ext cx="2594825" cy="67868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איוב מ"ב, ט'</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וַיֵּלְכוּ אֱלִיפַז הַתֵּימָנִי וּבִלְדַּד הַשּׁוּחִי צֹפַר הַנַּעֲמָתִי וַיַּעֲשׂוּ </a:t>
            </a:r>
            <a:r>
              <a:rPr sz="4100" b="1" i="0" lang="he-IL">
                <a:solidFill>
                  <a:srgbClr val="2E2B26"/>
                </a:solidFill>
                <a:latin typeface="Frank Ruhl Libre"/>
                <a:cs typeface="Frank Ruhl Libre"/>
                <a:ea typeface="Frank Ruhl Libre"/>
              </a:rPr>
              <a:t>כַּאֲשֶׁר דִּבֶּר אֲלֵיהֶם</a:t>
            </a:r>
            <a:r>
              <a:rPr sz="4100" b="0" i="0" lang="he-IL">
                <a:solidFill>
                  <a:srgbClr val="2E2B26"/>
                </a:solidFill>
                <a:latin typeface="Frank Ruhl Libre"/>
                <a:cs typeface="Frank Ruhl Libre"/>
                <a:ea typeface="Frank Ruhl Libre"/>
              </a:rPr>
              <a:t> ה' וַיִּשָּׂא ה' אֶת־פְּנֵי אִיּוֹב</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אחרי דברי ה׳ לאיוב, הוא אומר לאליפז ״חרה אפי בך ובשני רעיך כי לא דברתם אלי נכונה כעבדי איוב״.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712370" y="449395"/>
            <a:ext cx="2432380" cy="30780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8716928" y="716055"/>
            <a:ext cx="2439001" cy="67604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איוב מ"ב, י'</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וַה' שָׁב אֶת־שְׁבוּת אִיּוֹב</a:t>
            </a:r>
            <a:r>
              <a:rPr sz="4100" b="0" i="0" lang="he-IL">
                <a:solidFill>
                  <a:srgbClr val="2E2B26"/>
                </a:solidFill>
                <a:latin typeface="Frank Ruhl Libre"/>
                <a:cs typeface="Frank Ruhl Libre"/>
                <a:ea typeface="Frank Ruhl Libre"/>
              </a:rPr>
              <a:t> בְּהִתְפַּלְלוֹ בְּעַד רֵעֵהוּ וַיֹּסֶף ה' אֶת־כָּל־אֲשֶׁר לְאִיּוֹב לְמִשְׁנֶה</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וה׳ שב את שבות איוב בהתפללו בעד רעהו וגם ה׳ את כל אשר לאיוב למשנה.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60213" y="448087"/>
            <a:ext cx="2586774" cy="31041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8564772" y="714747"/>
            <a:ext cx="2593395" cy="67865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איוב מ"ב, ב'</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יָדַעְתִּי כִּי־כֹל תּוּכָל וְלֹא־יִבָּצֵר מִמְּךָ</a:t>
            </a:r>
            <a:r>
              <a:rPr sz="4100" b="0" i="0" lang="he-IL">
                <a:solidFill>
                  <a:srgbClr val="2E2B26"/>
                </a:solidFill>
                <a:latin typeface="Frank Ruhl Libre"/>
                <a:cs typeface="Frank Ruhl Libre"/>
                <a:ea typeface="Frank Ruhl Libre"/>
              </a:rPr>
              <a:t> מְזִמָּה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איוב עונה ״ידעתי כי כל תוכל ולא יבצר ממך מזמה״.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שבות</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מלשון השבה.</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למשנה</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לכפל כמו וכסף משנה (בראשית מג).</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כל</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כמו יכול והוא מל׳ יכולת ונפלה פ״א הפעל וכן בול הרים (לעיל מ).</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יבצר</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ימנע כמו ועתה לא יבצר מהם (בראשית י״א:ו׳).</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מזמה</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מחשבה ור״ל חכמה כי החכמה היא במחשבה.</a:t>
            </a:r>
          </a:p>
        </p:txBody>
      </p:sp>
      <p:sp>
        <p:nvSpPr>
          <p:cNvPr id="15" name="TextBox 14"/>
          <p:cNvSpPr txBox="1"/>
          <p:nvPr/>
        </p:nvSpPr>
        <p:spPr>
          <a:xfrm>
            <a:off x="893004"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6" name="TextBox 15"/>
          <p:cNvSpPr txBox="1"/>
          <p:nvPr/>
        </p:nvSpPr>
        <p:spPr>
          <a:xfrm>
            <a:off x="900990"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איוב מ"ב, ט'</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וַיִּשָּׂא ה׳ אֶת פְּנֵי אִיּוֹב</a:t>
            </a:r>
            <a:r>
              <a:rPr sz="3000" b="0" i="0" lang="he-IL">
                <a:solidFill>
                  <a:srgbClr val="2E2B26"/>
                </a:solidFill>
                <a:latin typeface="Noto Serif Hebrew"/>
                <a:cs typeface="Noto Serif Hebrew"/>
                <a:ea typeface="Noto Serif Hebrew"/>
              </a:rPr>
              <a:t>. וַיִּשָּׂא כְּמוֹ ״נָשָׂאתִי פָנֶיךָ גַּם לַדָּבָר הַזֶּה״ (בראשית יט:כא), שֶׁקִּבֵּל תְּפִלָּתוֹ וְהִסְבִּיר לוֹ פָּנִים:</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«וַיִּשָּׂא ה׳ אֶת פְּנֵי אִיּוֹב»?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93666" y="457001"/>
            <a:ext cx="1541128" cy="29258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598321" y="723658"/>
            <a:ext cx="1547555" cy="66084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מלבי"ם</a:t>
            </a:r>
          </a:p>
        </p:txBody>
      </p:sp>
      <p:sp>
        <p:nvSpPr>
          <p:cNvPr id="5" name="TextBox 4"/>
          <p:cNvSpPr txBox="1"/>
          <p:nvPr/>
        </p:nvSpPr>
        <p:spPr>
          <a:xfrm>
            <a:off x="1059815" y="2376289"/>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מלבי"ם על איוב מ"ב, י'</a:t>
            </a:r>
          </a:p>
        </p:txBody>
      </p:sp>
      <p:sp>
        <p:nvSpPr>
          <p:cNvPr id="6" name="TextBox 5"/>
          <p:cNvSpPr txBox="1"/>
          <p:nvPr/>
        </p:nvSpPr>
        <p:spPr>
          <a:xfrm>
            <a:off x="1059815" y="2808089"/>
            <a:ext cx="10072370" cy="1737121"/>
          </a:xfrm>
          <a:prstGeom prst="rect">
            <a:avLst/>
          </a:prstGeom>
          <a:noFill/>
        </p:spPr>
        <p:txBody>
          <a:bodyPr wrap="square" lIns="0" rIns="0" tIns="0" bIns="0" anchor="t"/>
          <a:lstStyle/>
          <a:p>
            <a:pPr algn="r" rtl="1">
              <a:lnSpc>
                <a:spcPts val="4560"/>
              </a:lnSpc>
            </a:pPr>
            <a:r>
              <a:rPr sz="2850" b="0" i="0" lang="he-IL">
                <a:solidFill>
                  <a:srgbClr val="2E2B26"/>
                </a:solidFill>
                <a:latin typeface="Noto Serif Hebrew"/>
                <a:cs typeface="Noto Serif Hebrew"/>
                <a:ea typeface="Noto Serif Hebrew"/>
              </a:rPr>
              <a:t>(י-יב) וה', ובזכות זה שמחל על עלבונו והתפלל בעדם, באתהו טובה שלא לבד ששב את שבותו, כי גם הוסיף את כל אשר לאיוב למשנה, וכפי הנראה מחז"ל לא נשללו הקנינים ולא מתו ...</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א׳–ו׳ («תשובת איוב»).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ז׳–ט׳ («ה׳ ואליפז»).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י׳–י״ז («שיבת איוב»).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לדעתך, איזו טענה מן הטענות שהסברת בסעיף א תואמת יותר את דברי איוב בקטע שלפניך?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תשובת איוב והסיום</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תשובת איוב</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ה׳ ואליפז</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שיבת איוב</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(חורף תש"פ (שאלון 1281))</a:t>
            </a:r>
          </a:p>
          <a:p>
            <a:pPr algn="r" rtl="1">
              <a:lnSpc>
                <a:spcPts val="3000"/>
              </a:lnSpc>
            </a:pPr>
            <a:r>
              <a:rPr sz="2000" b="0" i="0" lang="he-IL">
                <a:solidFill>
                  <a:srgbClr val="2E2B26"/>
                </a:solidFill>
                <a:latin typeface="Assistant"/>
                <a:cs typeface="Assistant"/>
                <a:ea typeface="Assistant"/>
              </a:rPr>
              <a:t>5. קרא איוב, מ"ב, 7–10.</a:t>
            </a:r>
          </a:p>
          <a:p>
            <a:pPr algn="r" rtl="1">
              <a:lnSpc>
                <a:spcPts val="3000"/>
              </a:lnSpc>
            </a:pPr>
            <a:r>
              <a:rPr sz="2000" b="0" i="0" lang="he-IL">
                <a:solidFill>
                  <a:srgbClr val="2E2B26"/>
                </a:solidFill>
                <a:latin typeface="Assistant"/>
                <a:cs typeface="Assistant"/>
                <a:ea typeface="Assistant"/>
              </a:rPr>
              <a:t>ז וַיְהִי אַחַר דִּבֶּר יְהוָה אֶת-הַדְּבָרִים הָאֵלֶּה אֶל-אִיּוֹב וַיֹּאמֶר יְהוָה אֶל-אֱלִיפַז הַתֵּימָנִי חָרָה אַפִּי בְךָ וּבִשְׁנֵי רֵעֶיךָ כִּי לֹא דִבַּרְתֶּם אֵלַי נְכוֹנָה כְּעַבְדִּי אִיּוֹב:</a:t>
            </a:r>
          </a:p>
          <a:p>
            <a:pPr algn="r" rtl="1">
              <a:lnSpc>
                <a:spcPts val="3000"/>
              </a:lnSpc>
            </a:pPr>
            <a:r>
              <a:rPr sz="2000" b="0" i="0" lang="he-IL">
                <a:solidFill>
                  <a:srgbClr val="2E2B26"/>
                </a:solidFill>
                <a:latin typeface="Assistant"/>
                <a:cs typeface="Assistant"/>
                <a:ea typeface="Assistant"/>
              </a:rPr>
              <a:t>ח וְעַתָּה קְחוּ-לָכֶם שִׁבְעָה-פָרִים וְשִׁבְעָה אֵילִים וּלְכוּ אֶל-עַבְדִּי אִיּוֹב וְהַעֲלִיתֶם עוֹלָה בַּעַדְכֶם וְאִיּוֹב עַבְדִּי יִתְפַּלֵּל עֲלֵיכֶם כִּי אִם-פָּנָיו אֶשָּׂא לְבִלְתִּי עֲשׂוֹת עִמָּכֶם נְבָלָה כִּי לֹא דִבַּרְתֶּם אֵלַי נְכוֹנָה כְּעַבְדִּי אִיּוֹב:</a:t>
            </a:r>
          </a:p>
          <a:p>
            <a:pPr algn="r" rtl="1">
              <a:lnSpc>
                <a:spcPts val="3000"/>
              </a:lnSpc>
            </a:pPr>
            <a:r>
              <a:rPr sz="2000" b="0" i="0" lang="he-IL">
                <a:solidFill>
                  <a:srgbClr val="2E2B26"/>
                </a:solidFill>
                <a:latin typeface="Assistant"/>
                <a:cs typeface="Assistant"/>
                <a:ea typeface="Assistant"/>
              </a:rPr>
              <a:t>ט וַיֵּלְכוּ אֱלִיפַז הַתֵּימָנִי וּבִלְדַּד הַשּׁוּחִי צֹפַר הַנַּעֲמָתִי וַיַּעֲשׂוּ כַּאֲשֶׁר דִּבֶּר אֲלֵיהֶם יְהוָה וַיִּשָּׂא יְהוָה אֶת-פְּנֵי אִיּוֹב: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א׳–ו׳ («תשובת איוב»).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איוב עונה ״ידעתי כי כל תוכל ולא יבצר ממך מזמה״. הוא מצטט את שאלת ה׳ ״מי זה מעלים עצה בלי דעת״ ומודה: ״לכן הגדתי ולא אבין נפלאות ממני ולא אדע״. הוא מכיר שדיבר על דברים שלא הבין.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ז׳–ט׳ («ה׳ ואליפז»).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אחרי דברי ה׳ לאיוב, הוא אומר לאליפז ״חרה אפי בך ובשני רעיך כי לא דברתם אלי נכונה כעבדי איוב״. ה׳ מאשים את החברים, שהגנו עליו בתורת גמול, ומשבח את איוב שדיבר ישר.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י׳–י״ז («שיבת איוב»).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וה׳ שב את שבות איוב בהתפללו בעד רעהו וגם ה׳ את כל אשר לאיוב למשנה. איוב מתפלל עבור החברים, וזה פותח את התיקון. אחיו ואחיותיו ומכריו באים לאכול איתו ולנחם אותו, וכל אחד נותן לו קשיטה ונזם זהב.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495275" y="430336"/>
            <a:ext cx="4682072" cy="3459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6499833" y="696999"/>
            <a:ext cx="4688692" cy="7141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שאלה 5</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הכינוי החוזר שה' מכנה בו את איוב: "עבדי".</a:t>
            </a:r>
          </a:p>
          <a:p>
            <a:pPr algn="r" rtl="1">
              <a:lnSpc>
                <a:spcPts val="2850"/>
              </a:lnSpc>
            </a:pPr>
            <a:r>
              <a:rPr sz="1900" b="0" i="0" lang="he-IL">
                <a:solidFill>
                  <a:srgbClr val="2E2B26"/>
                </a:solidFill>
                <a:latin typeface="Assistant"/>
                <a:cs typeface="Assistant"/>
                <a:ea typeface="Assistant"/>
              </a:rPr>
              <a:t>כינוי זה מלמד על יחסו של ה' לאיוב: ה' רואה באיוב אדם המאמין בו באמונה שלמה ונאמן לו (יחס חיובי).</a:t>
            </a:r>
          </a:p>
          <a:p>
            <a:pPr algn="r" rtl="1">
              <a:lnSpc>
                <a:spcPts val="2850"/>
              </a:lnSpc>
            </a:pPr>
            <a:r>
              <a:rPr sz="1900" b="0" i="0" lang="he-IL">
                <a:solidFill>
                  <a:srgbClr val="2E2B26"/>
                </a:solidFill>
                <a:latin typeface="Assistant"/>
                <a:cs typeface="Assistant"/>
                <a:ea typeface="Assistant"/>
              </a:rPr>
              <a:t>סעיף ב'</a:t>
            </a:r>
          </a:p>
          <a:p>
            <a:pPr algn="r" rtl="1">
              <a:lnSpc>
                <a:spcPts val="2850"/>
              </a:lnSpc>
            </a:pPr>
            <a:r>
              <a:rPr sz="1900" b="0" i="0" lang="he-IL">
                <a:solidFill>
                  <a:srgbClr val="2E2B26"/>
                </a:solidFill>
                <a:latin typeface="Assistant"/>
                <a:cs typeface="Assistant"/>
                <a:ea typeface="Assistant"/>
              </a:rPr>
              <a:t>ההסבר של חז"ל ליחס של ה' כלפי איוב: כי איוב היה נכון להתפלל למען רעיו לפני ה'. למרות כל הסבל שאיוב חווה (והביקורות מרעיו), הוא היה מוכן לפנות אל ה' בתפילה, שלא יפגע ברעיו.</a:t>
            </a:r>
          </a:p>
          <a:p>
            <a:pPr algn="r" rtl="1">
              <a:lnSpc>
                <a:spcPts val="2850"/>
              </a:lnSpc>
            </a:pPr>
            <a:r>
              <a:rPr sz="1900" b="0" i="0" lang="he-IL">
                <a:solidFill>
                  <a:srgbClr val="2E2B26"/>
                </a:solidFill>
                <a:latin typeface="Assistant"/>
                <a:cs typeface="Assistant"/>
                <a:ea typeface="Assistant"/>
              </a:rPr>
              <a:t>ביסוס: "...ואיוב עבדי יתפלל עליכם כי אם פניו אשא לבלתי עשות עמכם נבלה". וה' אכן נענה לתפילת איוב בעבור רעיו: "...וישא ה' פני איוב".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תשובת איוב והסיום – שאלון 1261</dc:title>
  <dc:subject/>
  <dc:creator/>
  <cp:keywords/>
  <dc:description/>
  <cp:lastModifiedBy/>
  <cp:revision>1</cp:revision>
  <dcterms:created xsi:type="dcterms:W3CDTF">2013-01-27T09:14:16Z</dcterms:created>
  <dcterms:modified xsi:type="dcterms:W3CDTF">2013-01-27T09:15:58Z</dcterms:modified>
  <cp:category/>
</cp:coreProperties>
</file>