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אנשים</c:v>
                </c:pt>
                <c:pt idx="1">
                  <c:v>יהוה</c:v>
                </c:pt>
                <c:pt idx="2">
                  <c:v>אתהארץ</c:v>
                </c:pt>
                <c:pt idx="3">
                  <c:v>תאמר</c:v>
                </c:pt>
                <c:pt idx="4">
                  <c:v>יבאו</c:v>
                </c:pt>
              </c:strCache>
            </c:strRef>
          </c:cat>
          <c:val>
            <c:numRef>
              <c:f>Sheet1!$B$2:$B$6</c:f>
              <c:numCache>
                <c:formatCode>General</c:formatCode>
                <c:ptCount val="5"/>
                <c:pt idx="0">
                  <c:v>7</c:v>
                </c:pt>
                <c:pt idx="1">
                  <c:v>5</c:v>
                </c:pt>
                <c:pt idx="2">
                  <c:v>4</c:v>
                </c:pt>
                <c:pt idx="3">
                  <c:v>4</c:v>
                </c:pt>
                <c:pt idx="4">
                  <c:v>3</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Sheet1!$A$2:$A$3</c:f>
              <c:strCache>
                <c:ptCount val="2"/>
                <c:pt idx="0">
                  <c:v>שאלון 1108</c:v>
                </c:pt>
                <c:pt idx="1">
                  <c:v>שאלון 1361</c:v>
                </c:pt>
              </c:strCache>
            </c:strRef>
          </c:cat>
          <c:val>
            <c:numRef>
              <c:f>Sheet1!$B$2:$B$3</c:f>
              <c:numCache>
                <c:formatCode>General</c:formatCode>
                <c:ptCount val="2"/>
                <c:pt idx="0">
                  <c:v>4</c:v>
                </c:pt>
                <c:pt idx="1">
                  <c:v>2</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oshua-2-0.jpg"/>
          <p:cNvPicPr>
            <a:picLocks noChangeAspect="1"/>
          </p:cNvPicPr>
          <p:nvPr/>
        </p:nvPicPr>
        <p:blipFill>
          <a:blip r:embed="rId2"/>
          <a:srcRect t="6236" b="14551"/>
          <a:stretch>
            <a:fillRect/>
          </a:stretch>
        </p:blipFill>
        <p:spPr>
          <a:xfrm>
            <a:off x="0" y="0"/>
            <a:ext cx="6400800" cy="6858000"/>
          </a:xfrm>
          <a:prstGeom prst="rect">
            <a:avLst/>
          </a:prstGeom>
        </p:spPr>
      </p:pic>
      <p:sp>
        <p:nvSpPr>
          <p:cNvPr id="3" name="Rectangle 2"/>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יהושע</a:t>
            </a:r>
          </a:p>
        </p:txBody>
      </p:sp>
      <p:sp>
        <p:nvSpPr>
          <p:cNvPr id="7" name="TextBox 6"/>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ב׳</a:t>
            </a:r>
          </a:p>
        </p:txBody>
      </p:sp>
      <p:sp>
        <p:nvSpPr>
          <p:cNvPr id="8" name="Rectangle 7"/>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המרגלים ורחב</a:t>
            </a:r>
          </a:p>
        </p:txBody>
      </p:sp>
      <p:sp>
        <p:nvSpPr>
          <p:cNvPr id="10" name="TextBox 9"/>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
        <p:nvSpPr>
          <p:cNvPr id="11" name="TextBox 10"/>
          <p:cNvSpPr txBox="1"/>
          <p:nvPr/>
        </p:nvSpPr>
        <p:spPr>
          <a:xfrm>
            <a:off x="6766560" y="6126480"/>
            <a:ext cx="4937760" cy="548640"/>
          </a:xfrm>
          <a:prstGeom prst="rect">
            <a:avLst/>
          </a:prstGeom>
          <a:noFill/>
        </p:spPr>
        <p:txBody>
          <a:bodyPr wrap="square" anchor="t">
            <a:spAutoFit/>
          </a:bodyPr>
          <a:lstStyle/>
          <a:p>
            <a:pPr rtl="1" algn="r">
              <a:spcAft>
                <a:spcPts val="200"/>
              </a:spcAft>
            </a:pPr>
            <a:r>
              <a:rPr sz="1000" b="0" lang="he-IL">
                <a:solidFill>
                  <a:srgbClr val="CCCCCC"/>
                </a:solidFill>
                <a:latin typeface="Arial"/>
                <a:cs typeface="Arial"/>
              </a:rPr>
              <a:t>תמונה (נחלת הכלל): James Tissot, Tissot The Harlot of Jericho and the Two Spies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ב׳: מפת הפרק</a:t>
            </a:r>
          </a:p>
        </p:txBody>
      </p:sp>
      <p:sp>
        <p:nvSpPr>
          <p:cNvPr id="5" name="Rounded Rectangle 4"/>
          <p:cNvSpPr/>
          <p:nvPr/>
        </p:nvSpPr>
        <p:spPr>
          <a:xfrm>
            <a:off x="8013192" y="1463040"/>
            <a:ext cx="3645408"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56157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56157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058912"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המרגלים בבית רחב</a:t>
            </a:r>
          </a:p>
          <a:p>
            <a:pPr rtl="1" algn="r">
              <a:spcAft>
                <a:spcPts val="400"/>
              </a:spcAft>
            </a:pPr>
            <a:r>
              <a:rPr sz="1500" b="0" lang="he-IL">
                <a:solidFill>
                  <a:srgbClr val="F0D9A8"/>
                </a:solidFill>
                <a:latin typeface="Arial"/>
                <a:cs typeface="Arial"/>
              </a:rPr>
              <a:t>פסוקים א׳–ז׳</a:t>
            </a:r>
          </a:p>
        </p:txBody>
      </p:sp>
      <p:sp>
        <p:nvSpPr>
          <p:cNvPr id="9" name="Rounded Rectangle 8"/>
          <p:cNvSpPr/>
          <p:nvPr/>
        </p:nvSpPr>
        <p:spPr>
          <a:xfrm>
            <a:off x="4258056" y="1463040"/>
            <a:ext cx="3645408"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806440"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806440"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4303776"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עסקת החסד</a:t>
            </a:r>
          </a:p>
          <a:p>
            <a:pPr rtl="1" algn="r">
              <a:spcAft>
                <a:spcPts val="400"/>
              </a:spcAft>
            </a:pPr>
            <a:r>
              <a:rPr sz="1500" b="0" lang="he-IL">
                <a:solidFill>
                  <a:srgbClr val="F0D9A8"/>
                </a:solidFill>
                <a:latin typeface="Arial"/>
                <a:cs typeface="Arial"/>
              </a:rPr>
              <a:t>פסוקים ח׳–י״ד</a:t>
            </a:r>
          </a:p>
        </p:txBody>
      </p:sp>
      <p:sp>
        <p:nvSpPr>
          <p:cNvPr id="13" name="Rounded Rectangle 12"/>
          <p:cNvSpPr/>
          <p:nvPr/>
        </p:nvSpPr>
        <p:spPr>
          <a:xfrm>
            <a:off x="502920" y="1463040"/>
            <a:ext cx="3645408"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205130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05130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548640"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החבל האדום ושובם</a:t>
            </a:r>
          </a:p>
          <a:p>
            <a:pPr rtl="1" algn="r">
              <a:spcAft>
                <a:spcPts val="400"/>
              </a:spcAft>
            </a:pPr>
            <a:r>
              <a:rPr sz="1500" b="0" lang="he-IL">
                <a:solidFill>
                  <a:srgbClr val="F0D9A8"/>
                </a:solidFill>
                <a:latin typeface="Arial"/>
                <a:cs typeface="Arial"/>
              </a:rPr>
              <a:t>פסוקים ט״ו–כ״ד</a:t>
            </a:r>
          </a:p>
        </p:txBody>
      </p:sp>
      <p:sp>
        <p:nvSpPr>
          <p:cNvPr id="17" name="Rectangle 16"/>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19" name="Rectangle 18"/>
          <p:cNvSpPr/>
          <p:nvPr/>
        </p:nvSpPr>
        <p:spPr>
          <a:xfrm>
            <a:off x="8423148" y="4389120"/>
            <a:ext cx="3217164"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169408" y="4389120"/>
            <a:ext cx="3217164"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21208" y="4389120"/>
            <a:ext cx="4611624"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24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ב-6 מועדים/שאלונים במסמך.</a:t>
            </a:r>
          </a:p>
        </p:txBody>
      </p:sp>
      <p:sp>
        <p:nvSpPr>
          <p:cNvPr id="23" name="TextBox 2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ב׳, פסוקים א׳–ג׳</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וַיִּשְׁלַח יְהוֹשֻֽׁעַ־בִּן־נוּן מִֽן־הַשִּׁטִּים שְׁנַֽיִם־אֲנָשִׁים מְרַגְּלִים חֶרֶשׁ לֵאמֹר לְכוּ רְאוּ אֶת־הָאָרֶץ וְאֶת־יְרִיחוֹ וַיֵּלְכוּ וַיָּבֹאוּ בֵּית־אִשָּׁה זוֹנָה וּשְׁמָהּ רָחָב וַיִּשְׁכְּבוּ־שָֽׁמָּה׃</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וַיֵּאָמַר לְמֶלֶךְ יְרִיחוֹ לֵאמֹר הִנֵּה אֲנָשִׁים בָּאוּ הֵנָּה הַלַּיְלָה מִבְּנֵי יִשְׂרָאֵל לַחְפֹּר אֶת־הָאָֽרֶץ׃</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וַיִּשְׁלַח מֶלֶךְ יְרִיחוֹ אֶל־רָחָב לֵאמֹר הוֹצִיאִי הָאֲנָשִׁים הַבָּאִים אֵלַיִךְ אֲשֶׁר־בָּאוּ לְבֵיתֵךְ כִּי לַחְפֹּר אֶת־כׇּל־הָאָרֶץ בָּֽאוּ׃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המרגלים בבית רחב</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ב׳, פסוקים ד׳–ז׳</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וַתִּקַּח הָאִשָּׁה אֶת־שְׁנֵי הָאֲנָשִׁים וַֽתִּצְפְּנוֹ וַתֹּאמֶר ׀ כֵּן בָּאוּ אֵלַי הָאֲנָשִׁים וְלֹא יָדַעְתִּי מֵאַיִן הֵֽמָּה׃</a:t>
            </a:r>
          </a:p>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וַיְהִי הַשַּׁעַר לִסְגּוֹר בַּחֹשֶׁךְ וְהָאֲנָשִׁים יָצָאוּ לֹא יָדַעְתִּי אָנָה הָלְכוּ הָאֲנָשִׁים רִדְפוּ מַהֵר אַחֲרֵיהֶם כִּי תַשִּׂיגֽוּם׃</a:t>
            </a:r>
          </a:p>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וְהִיא הֶעֱלָתַם הַגָּגָה וַֽתִּטְמְנֵם בְּפִשְׁתֵּי הָעֵץ הָעֲרֻכוֹת לָהּ עַל־הַגָּֽג׃</a:t>
            </a:r>
          </a:p>
          <a:p>
            <a:pPr rtl="1" algn="r">
              <a:spcAft>
                <a:spcPts val="1200"/>
              </a:spcAft>
            </a:pPr>
            <a:r>
              <a:rPr sz="2600" b="1" lang="he-IL">
                <a:solidFill>
                  <a:srgbClr val="1F4E79"/>
                </a:solidFill>
                <a:latin typeface="Arial"/>
                <a:cs typeface="Arial"/>
              </a:rPr>
              <a:t>ז׳  </a:t>
            </a:r>
            <a:r>
              <a:rPr sz="2600" b="0" lang="he-IL">
                <a:solidFill>
                  <a:srgbClr val="1F2A44"/>
                </a:solidFill>
                <a:latin typeface="Arial"/>
                <a:cs typeface="Arial"/>
              </a:rPr>
              <a:t>וְהָאֲנָשִׁים רָדְפוּ אַֽחֲרֵיהֶם דֶּרֶךְ הַיַּרְדֵּן עַל הַֽמַּעְבְּרוֹת וְהַשַּׁעַר סָגָרוּ אַחֲרֵי כַּאֲשֶׁר יָצְאוּ הָרֹדְפִים אַחֲרֵיהֶֽם׃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המרגלים בבית רחב</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המרגלים בבית רחב</a:t>
            </a:r>
          </a:p>
        </p:txBody>
      </p:sp>
      <p:pic>
        <p:nvPicPr>
          <p:cNvPr id="5" name="Picture 4" descr="Joshua-2-0.jpg"/>
          <p:cNvPicPr>
            <a:picLocks noChangeAspect="1"/>
          </p:cNvPicPr>
          <p:nvPr/>
        </p:nvPicPr>
        <p:blipFill>
          <a:blip r:embed="rId2"/>
          <a:srcRect t="2276" b="5310"/>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יהושע שולח בחשאי שני מרגלים מהשטים לראות את הארץ ואת יריחו. הם באים לבית אישה זונה ושמה רחב ושוכבים שם.</a:t>
            </a:r>
          </a:p>
        </p:txBody>
      </p:sp>
      <p:sp>
        <p:nvSpPr>
          <p:cNvPr id="11" name="Oval 10"/>
          <p:cNvSpPr/>
          <p:nvPr/>
        </p:nvSpPr>
        <p:spPr>
          <a:xfrm>
            <a:off x="11292840" y="292608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294436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288036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מלך יריחו מקבל דיווח ושולח אנשים לדרוש את המרגלים. רחב לוקחת את האנשים ומסתירה אותם בפשתי העץ על הגג, ואומרת לשליחים שהאנשים כבר יצאו, ושהם ירדפו אחריהם.</a:t>
            </a:r>
          </a:p>
        </p:txBody>
      </p:sp>
      <p:sp>
        <p:nvSpPr>
          <p:cNvPr id="14" name="Oval 13"/>
          <p:cNvSpPr/>
          <p:nvPr/>
        </p:nvSpPr>
        <p:spPr>
          <a:xfrm>
            <a:off x="11292840" y="438912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440740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3</a:t>
            </a:r>
          </a:p>
        </p:txBody>
      </p:sp>
      <p:sp>
        <p:nvSpPr>
          <p:cNvPr id="16" name="TextBox 15"/>
          <p:cNvSpPr txBox="1"/>
          <p:nvPr/>
        </p:nvSpPr>
        <p:spPr>
          <a:xfrm>
            <a:off x="4572000" y="434340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השליחים רודפים אחרי המרגלים אל מעברות הירדן, ושער העיר ננעל.</a:t>
            </a:r>
          </a:p>
        </p:txBody>
      </p:sp>
      <p:sp>
        <p:nvSpPr>
          <p:cNvPr id="17" name="Rounded Rectangle 16"/>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יהושע ב׳, פסוקים א׳–ז׳. ההסבר לא נבדק על ידי מורה לתנ"ך.</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oshua-2f-0.jpg"/>
          <p:cNvPicPr>
            <a:picLocks noChangeAspect="1"/>
          </p:cNvPicPr>
          <p:nvPr/>
        </p:nvPicPr>
        <p:blipFill>
          <a:blip r:embed="rId2"/>
          <a:srcRect t="14759" b="3443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המרגלים בבית רחב</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וַיֵּאָמַר לְמֶלֶךְ יְרִיחוֹ לֵאמֹר הִנֵּה אֲנָשִׁים בָּאוּ הֵנָּה הַלַּיְלָה מִבְּנֵי יִשְׂרָאֵל לַחְפֹּר אֶת־הָאָֽרֶץ׃</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יהושע ב׳, פסוק ב׳</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the Providence Lithograph Company, Joshua Renewing the Covenant with Israel (Bible Card)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ב׳, פסוקים ח׳–י״א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ח׳  </a:t>
            </a:r>
            <a:r>
              <a:rPr sz="2600" b="0" lang="he-IL">
                <a:solidFill>
                  <a:srgbClr val="1F2A44"/>
                </a:solidFill>
                <a:latin typeface="Arial"/>
                <a:cs typeface="Arial"/>
              </a:rPr>
              <a:t>וְהֵמָּה טֶרֶם יִשְׁכָּבוּן וְהִיא עָלְתָה עֲלֵיהֶם עַל־הַגָּֽג׃</a:t>
            </a:r>
          </a:p>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וַתֹּאמֶר אֶל־הָאֲנָשִׁים יָדַעְתִּי כִּֽי־נָתַן יְהֹוָה לָכֶם אֶת־הָאָרֶץ וְכִֽי־נָפְלָה אֵֽימַתְכֶם עָלֵינוּ וְכִי נָמֹגוּ כׇּל־יֹשְׁבֵי הָאָרֶץ מִפְּנֵיכֶֽם׃</a:t>
            </a:r>
          </a:p>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כִּי שָׁמַעְנוּ אֵת אֲשֶׁר־הוֹבִישׁ יְהֹוָה אֶת־מֵי יַם־סוּף מִפְּנֵיכֶם בְּצֵאתְכֶם מִמִּצְרָיִם וַאֲשֶׁר עֲשִׂיתֶם לִשְׁנֵי מַלְכֵי הָאֱמֹרִי אֲשֶׁר בְּעֵבֶר הַיַּרְדֵּן לְסִיחֹן וּלְעוֹג אֲשֶׁר הֶחֱרַמְתֶּם אוֹתָֽם׃</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וַנִּשְׁמַע וַיִּמַּס לְבָבֵנוּ וְלֹא־קָמָה עוֹד רוּחַ בְּאִישׁ מִפְּנֵיכֶם כִּי יְהֹוָה אֱלֹהֵיכֶם הוּא אֱלֹהִים בַּשָּׁמַיִם מִמַּעַל וְעַל־הָאָרֶץ מִתָּֽחַת׃</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עסקת החסד</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ב׳, פסוקים י״ב–י״ד</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וְעַתָּה הִשָּֽׁבְעוּ־נָא לִי בַּֽיהֹוָה כִּֽי־עָשִׂיתִי עִמָּכֶם חָסֶד וַעֲשִׂיתֶם גַּם־אַתֶּם עִם־בֵּית אָבִי חֶסֶד וּנְתַתֶּם לִי אוֹת אֱמֶֽת׃</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וְהַחֲיִתֶם אֶת־אָבִי וְאֶת־אִמִּי וְאֶת־אַחַי וְאֶת־אַחְיוֹתַי וְאֵת כׇּל־אֲשֶׁר לָהֶם וְהִצַּלְתֶּם אֶת־נַפְשֹׁתֵינוּ מִמָּֽוֶת׃</a:t>
            </a:r>
          </a:p>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וַיֹּאמְרוּ לָהּ הָאֲנָשִׁים נַפְשֵׁנוּ תַחְתֵּיכֶם לָמוּת אִם לֹא תַגִּידוּ אֶת־דְּבָרֵנוּ זֶה וְהָיָה בְּתֵת־יְהֹוָה לָנוּ אֶת־הָאָרֶץ וְעָשִׂינוּ עִמָּךְ חֶסֶד וֶאֱמֶֽת׃</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עסקת החסד</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עסקת החסד</a:t>
            </a:r>
          </a:p>
        </p:txBody>
      </p:sp>
      <p:pic>
        <p:nvPicPr>
          <p:cNvPr id="5" name="Picture 4" descr="Joshua-2-0.jpg"/>
          <p:cNvPicPr>
            <a:picLocks noChangeAspect="1"/>
          </p:cNvPicPr>
          <p:nvPr/>
        </p:nvPicPr>
        <p:blipFill>
          <a:blip r:embed="rId2"/>
          <a:srcRect t="2276" b="5310"/>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לפני שהמרגלים ישנים, רחב עולה אליהם ואומרת שהיא יודעת ש״נתן ה׳ לכם את הארץ״. פחד נפל על יושבי הארץ מאז שמעו על קריעת ים סוף ועל מה שעשו לסיחון ולעוג.</a:t>
            </a:r>
          </a:p>
        </p:txBody>
      </p:sp>
      <p:sp>
        <p:nvSpPr>
          <p:cNvPr id="11" name="Oval 10"/>
          <p:cNvSpPr/>
          <p:nvPr/>
        </p:nvSpPr>
        <p:spPr>
          <a:xfrm>
            <a:off x="11292840" y="292608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294436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288036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היא מצהירה ״ה׳ אלהיכם הוא אלהים בשמים ממעל ועל הארץ מתחת״ ומבקשת שיישבעו לה לעשות חסד עם בית אביה, כי היא עשתה עמם חסד.</a:t>
            </a:r>
          </a:p>
        </p:txBody>
      </p:sp>
      <p:sp>
        <p:nvSpPr>
          <p:cNvPr id="14" name="Oval 13"/>
          <p:cNvSpPr/>
          <p:nvPr/>
        </p:nvSpPr>
        <p:spPr>
          <a:xfrm>
            <a:off x="11292840" y="438912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440740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3</a:t>
            </a:r>
          </a:p>
        </p:txBody>
      </p:sp>
      <p:sp>
        <p:nvSpPr>
          <p:cNvPr id="16" name="TextBox 15"/>
          <p:cNvSpPr txBox="1"/>
          <p:nvPr/>
        </p:nvSpPr>
        <p:spPr>
          <a:xfrm>
            <a:off x="4572000" y="434340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האנשים נשבעים: ״נפשנו תחתיכם למות״, בתנאי שלא תגלה את הדבר, והם יעשו עמה חסד ואמת.</a:t>
            </a:r>
          </a:p>
        </p:txBody>
      </p:sp>
      <p:sp>
        <p:nvSpPr>
          <p:cNvPr id="17" name="Rounded Rectangle 16"/>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יהושע ב׳, פסוקים ח׳–י״ד. ההסבר לא נבדק על ידי מורה לתנ"ך.</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oshua-2f-0.jpg"/>
          <p:cNvPicPr>
            <a:picLocks noChangeAspect="1"/>
          </p:cNvPicPr>
          <p:nvPr/>
        </p:nvPicPr>
        <p:blipFill>
          <a:blip r:embed="rId2"/>
          <a:srcRect t="14759" b="3443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עסקת החסד</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וַתֹּאמֶר אֶל־הָאֲנָשִׁים יָדַעְתִּי כִּֽי־נָתַן יְהֹוָה לָכֶם אֶת־הָאָרֶץ וְכִֽי־נָפְלָה אֵֽימַתְכֶם עָלֵינוּ וְכִי נָמֹגוּ כׇּל־יֹשְׁבֵי הָאָרֶץ מִפְּנֵיכֶֽם׃</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יהושע ב׳, פסוק ט׳</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the Providence Lithograph Company, Joshua Renewing the Covenant with Israel (Bible Card)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ב׳, פסוקים ט״ו–י״ח</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ט״ו  </a:t>
            </a:r>
            <a:r>
              <a:rPr sz="2600" b="0" lang="he-IL">
                <a:solidFill>
                  <a:srgbClr val="1F2A44"/>
                </a:solidFill>
                <a:latin typeface="Arial"/>
                <a:cs typeface="Arial"/>
              </a:rPr>
              <a:t>וַתּוֹרִדֵם בַּחֶבֶל בְּעַד הַחַלּוֹן כִּי בֵיתָהּ בְּקִיר הַחוֹמָה וּבַחוֹמָה הִיא יוֹשָֽׁבֶת׃</a:t>
            </a:r>
          </a:p>
          <a:p>
            <a:pPr rtl="1" algn="r">
              <a:spcAft>
                <a:spcPts val="1200"/>
              </a:spcAft>
            </a:pPr>
            <a:r>
              <a:rPr sz="2600" b="1" lang="he-IL">
                <a:solidFill>
                  <a:srgbClr val="1D5E3A"/>
                </a:solidFill>
                <a:latin typeface="Arial"/>
                <a:cs typeface="Arial"/>
              </a:rPr>
              <a:t>ט״ז  </a:t>
            </a:r>
            <a:r>
              <a:rPr sz="2600" b="0" lang="he-IL">
                <a:solidFill>
                  <a:srgbClr val="1F2A44"/>
                </a:solidFill>
                <a:latin typeface="Arial"/>
                <a:cs typeface="Arial"/>
              </a:rPr>
              <a:t>וַתֹּאמֶר לָהֶם הָהָרָה לֵּכוּ פֶּֽן־יִפְגְּעוּ בָכֶם הָרֹֽדְפִים וְנַחְבֵּתֶם שָׁמָּה שְׁלֹשֶׁת יָמִים עַד שׁוֹב הָרֹֽדְפִים וְאַחַר תֵּלְכוּ לְדַרְכְּכֶֽם׃</a:t>
            </a:r>
          </a:p>
          <a:p>
            <a:pPr rtl="1" algn="r">
              <a:spcAft>
                <a:spcPts val="1200"/>
              </a:spcAft>
            </a:pPr>
            <a:r>
              <a:rPr sz="2600" b="1" lang="he-IL">
                <a:solidFill>
                  <a:srgbClr val="1D5E3A"/>
                </a:solidFill>
                <a:latin typeface="Arial"/>
                <a:cs typeface="Arial"/>
              </a:rPr>
              <a:t>י״ז  </a:t>
            </a:r>
            <a:r>
              <a:rPr sz="2600" b="0" lang="he-IL">
                <a:solidFill>
                  <a:srgbClr val="1F2A44"/>
                </a:solidFill>
                <a:latin typeface="Arial"/>
                <a:cs typeface="Arial"/>
              </a:rPr>
              <a:t>וַיֹּאמְרוּ אֵלֶיהָ הָאֲנָשִׁים נְקִיִּם אֲנַחְנוּ מִשְּׁבֻעָתֵךְ הַזֶּה אֲשֶׁר הִשְׁבַּעְתָּֽנוּ׃</a:t>
            </a:r>
          </a:p>
          <a:p>
            <a:pPr rtl="1" algn="r">
              <a:spcAft>
                <a:spcPts val="1200"/>
              </a:spcAft>
            </a:pPr>
            <a:r>
              <a:rPr sz="2600" b="1" lang="he-IL">
                <a:solidFill>
                  <a:srgbClr val="1D5E3A"/>
                </a:solidFill>
                <a:latin typeface="Arial"/>
                <a:cs typeface="Arial"/>
              </a:rPr>
              <a:t>י״ח  </a:t>
            </a:r>
            <a:r>
              <a:rPr sz="2600" b="0" lang="he-IL">
                <a:solidFill>
                  <a:srgbClr val="1F2A44"/>
                </a:solidFill>
                <a:latin typeface="Arial"/>
                <a:cs typeface="Arial"/>
              </a:rPr>
              <a:t>הִנֵּה אֲנַחְנוּ בָאִים בָּאָרֶץ אֶת־תִּקְוַת חוּט הַשָּׁנִי הַזֶּה תִּקְשְׁרִי בַּֽחַלּוֹן אֲשֶׁר הוֹרַדְתֵּנוּ בוֹ וְאֶת־אָבִיךְ וְאֶת־אִמֵּךְ וְאֶת־אַחַיִךְ וְאֵת כׇּל־בֵּית אָבִיךְ תַּאַסְפִי אֵלַיִךְ הַבָּֽיְתָה׃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החבל האדום ושובם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ב׳, פסוקים י״ט–כ״ב</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י״ט  </a:t>
            </a:r>
            <a:r>
              <a:rPr sz="2600" b="0" lang="he-IL">
                <a:solidFill>
                  <a:srgbClr val="1F2A44"/>
                </a:solidFill>
                <a:latin typeface="Arial"/>
                <a:cs typeface="Arial"/>
              </a:rPr>
              <a:t>וְהָיָה כֹּל אֲשֶׁר־יֵצֵא מִדַּלְתֵי בֵיתֵךְ ׀ הַחוּצָה דָּמוֹ בְרֹאשׁוֹ וַאֲנַחְנוּ נְקִיִּם וְכֹל אֲשֶׁר יִֽהְיֶה אִתָּךְ בַּבַּיִת דָּמוֹ בְרֹאשֵׁנוּ אִם־יָד תִּֽהְיֶה־בּֽוֹ׃</a:t>
            </a:r>
          </a:p>
          <a:p>
            <a:pPr rtl="1" algn="r">
              <a:spcAft>
                <a:spcPts val="1200"/>
              </a:spcAft>
            </a:pPr>
            <a:r>
              <a:rPr sz="2600" b="1" lang="he-IL">
                <a:solidFill>
                  <a:srgbClr val="1D5E3A"/>
                </a:solidFill>
                <a:latin typeface="Arial"/>
                <a:cs typeface="Arial"/>
              </a:rPr>
              <a:t>כ׳  </a:t>
            </a:r>
            <a:r>
              <a:rPr sz="2600" b="0" lang="he-IL">
                <a:solidFill>
                  <a:srgbClr val="1F2A44"/>
                </a:solidFill>
                <a:latin typeface="Arial"/>
                <a:cs typeface="Arial"/>
              </a:rPr>
              <a:t>וְאִם־תַּגִּידִי אֶת־דְּבָרֵנוּ זֶה וְהָיִינוּ נְקִיִּם מִשְּׁבֻעָתֵךְ אֲשֶׁר הִשְׁבַּעְתָּֽנוּ׃</a:t>
            </a:r>
          </a:p>
          <a:p>
            <a:pPr rtl="1" algn="r">
              <a:spcAft>
                <a:spcPts val="1200"/>
              </a:spcAft>
            </a:pPr>
            <a:r>
              <a:rPr sz="2600" b="1" lang="he-IL">
                <a:solidFill>
                  <a:srgbClr val="1D5E3A"/>
                </a:solidFill>
                <a:latin typeface="Arial"/>
                <a:cs typeface="Arial"/>
              </a:rPr>
              <a:t>כ״א  </a:t>
            </a:r>
            <a:r>
              <a:rPr sz="2600" b="0" lang="he-IL">
                <a:solidFill>
                  <a:srgbClr val="1F2A44"/>
                </a:solidFill>
                <a:latin typeface="Arial"/>
                <a:cs typeface="Arial"/>
              </a:rPr>
              <a:t>וַתֹּאמֶר כְּדִבְרֵיכֶם כֶּן־הוּא וַֽתְּשַׁלְּחֵם וַיֵּלֵכוּ וַתִּקְשֹׁר אֶת־תִּקְוַת הַשָּׁנִי בַּחַלּֽוֹן׃</a:t>
            </a:r>
          </a:p>
          <a:p>
            <a:pPr rtl="1" algn="r">
              <a:spcAft>
                <a:spcPts val="1200"/>
              </a:spcAft>
            </a:pPr>
            <a:r>
              <a:rPr sz="2600" b="1" lang="he-IL">
                <a:solidFill>
                  <a:srgbClr val="1D5E3A"/>
                </a:solidFill>
                <a:latin typeface="Arial"/>
                <a:cs typeface="Arial"/>
              </a:rPr>
              <a:t>כ״ב  </a:t>
            </a:r>
            <a:r>
              <a:rPr sz="2600" b="0" lang="he-IL">
                <a:solidFill>
                  <a:srgbClr val="1F2A44"/>
                </a:solidFill>
                <a:latin typeface="Arial"/>
                <a:cs typeface="Arial"/>
              </a:rPr>
              <a:t>וַיֵּֽלְכוּ וַיָּבֹאוּ הָהָרָה וַיֵּשְׁבוּ שָׁם שְׁלֹשֶׁת יָמִים עַד־שָׁבוּ הָרֹֽדְפִים וַיְבַקְשׁוּ הָרֹדְפִים בְּכׇל־הַדֶּרֶךְ וְלֹא מָצָֽאוּ׃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החבל האדום ושובם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יהושע ב׳, פסוקים כ״ג–כ״ד</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כ״ג  </a:t>
            </a:r>
            <a:r>
              <a:rPr sz="2600" b="0" lang="he-IL">
                <a:solidFill>
                  <a:srgbClr val="1F2A44"/>
                </a:solidFill>
                <a:latin typeface="Arial"/>
                <a:cs typeface="Arial"/>
              </a:rPr>
              <a:t>וַיָּשֻׁבוּ שְׁנֵי הָֽאֲנָשִׁים וַיֵּרְדוּ מֵֽהָהָר וַיַּֽעַבְרוּ וַיָּבֹאוּ אֶל־יְהוֹשֻׁעַ בִּן־נוּן וַיְסַפְּרוּ־לוֹ אֵת כׇּל־הַמֹּצְאוֹת אוֹתָֽם׃</a:t>
            </a:r>
          </a:p>
          <a:p>
            <a:pPr rtl="1" algn="r">
              <a:spcAft>
                <a:spcPts val="1200"/>
              </a:spcAft>
            </a:pPr>
            <a:r>
              <a:rPr sz="2600" b="1" lang="he-IL">
                <a:solidFill>
                  <a:srgbClr val="1D5E3A"/>
                </a:solidFill>
                <a:latin typeface="Arial"/>
                <a:cs typeface="Arial"/>
              </a:rPr>
              <a:t>כ״ד  </a:t>
            </a:r>
            <a:r>
              <a:rPr sz="2600" b="0" lang="he-IL">
                <a:solidFill>
                  <a:srgbClr val="1F2A44"/>
                </a:solidFill>
                <a:latin typeface="Arial"/>
                <a:cs typeface="Arial"/>
              </a:rPr>
              <a:t>וַיֹּֽאמְרוּ אֶל־יְהוֹשֻׁעַ כִּֽי־נָתַן יְהֹוָה בְּיָדֵנוּ אֶת־כׇּל־הָאָרֶץ וְגַם־נָמֹגוּ כׇּל־יֹשְׁבֵי הָאָרֶץ מִפָּנֵֽינוּ׃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החבל האדום ושובם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החבל האדום ושובם</a:t>
            </a:r>
          </a:p>
        </p:txBody>
      </p:sp>
      <p:pic>
        <p:nvPicPr>
          <p:cNvPr id="5" name="Picture 4" descr="Joshua-2-0.jpg"/>
          <p:cNvPicPr>
            <a:picLocks noChangeAspect="1"/>
          </p:cNvPicPr>
          <p:nvPr/>
        </p:nvPicPr>
        <p:blipFill>
          <a:blip r:embed="rId2"/>
          <a:srcRect t="2276" b="5310"/>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רחב מורידה אותם בחבל בעד החלון, כי ביתה בחומה. היא מורה להם להיחבא שלושה ימים בהר. הם מתנים ש״תקוות חוט השני״ הזה, שתקשור בחלון, יהיה סימן, וכל מי שבביתה יינצל.</a:t>
            </a:r>
          </a:p>
        </p:txBody>
      </p:sp>
      <p:sp>
        <p:nvSpPr>
          <p:cNvPr id="11" name="Oval 10"/>
          <p:cNvSpPr/>
          <p:nvPr/>
        </p:nvSpPr>
        <p:spPr>
          <a:xfrm>
            <a:off x="11292840" y="292608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294436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288036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המרגלים מסתתרים ואז שבים אל יהושע ומדווחים: ״נתן ה׳ בידנו את כל הארץ וגם נמוגו כל יושבי הארץ מפנינו״.</a:t>
            </a:r>
          </a:p>
        </p:txBody>
      </p:sp>
      <p:sp>
        <p:nvSpPr>
          <p:cNvPr id="14" name="Oval 13"/>
          <p:cNvSpPr/>
          <p:nvPr/>
        </p:nvSpPr>
        <p:spPr>
          <a:xfrm>
            <a:off x="11292840" y="438912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440740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3</a:t>
            </a:r>
          </a:p>
        </p:txBody>
      </p:sp>
      <p:sp>
        <p:nvSpPr>
          <p:cNvPr id="16" name="TextBox 15"/>
          <p:cNvSpPr txBox="1"/>
          <p:nvPr/>
        </p:nvSpPr>
        <p:spPr>
          <a:xfrm>
            <a:off x="4572000" y="434340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הסיפור מדגיש את החשש של יושבי הארץ ואת האמונה של רחב, דמות זרה שהופכת לדוגמה של חסד ונאמנות.</a:t>
            </a:r>
          </a:p>
        </p:txBody>
      </p:sp>
      <p:sp>
        <p:nvSpPr>
          <p:cNvPr id="17" name="Rounded Rectangle 16"/>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יהושע ב׳, פסוקים ט״ו–כ״ד. ההסבר לא נבדק על ידי מורה לתנ"ך.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oshua-2f-0.jpg"/>
          <p:cNvPicPr>
            <a:picLocks noChangeAspect="1"/>
          </p:cNvPicPr>
          <p:nvPr/>
        </p:nvPicPr>
        <p:blipFill>
          <a:blip r:embed="rId2"/>
          <a:srcRect t="14759" b="3443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החבל האדום ושובם</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וַיֹּאמְרוּ אֵלֶיהָ הָאֲנָשִׁים נְקִיִּם אֲנַחְנוּ מִשְּׁבֻעָתֵךְ הַזֶּה אֲשֶׁר הִשְׁבַּעְתָּֽנוּ׃</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יהושע ב׳, פסוק י״ז</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the Providence Lithograph Company, Joshua Renewing the Covenant with Israel (Bible Card)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יהושע ב׳: המרגלים ורחב</a:t>
            </a:r>
          </a:p>
        </p:txBody>
      </p:sp>
      <p:pic>
        <p:nvPicPr>
          <p:cNvPr id="5" name="Picture 4" descr="Joshua-2-0.jpg"/>
          <p:cNvPicPr>
            <a:picLocks noChangeAspect="1"/>
          </p:cNvPicPr>
          <p:nvPr/>
        </p:nvPicPr>
        <p:blipFill>
          <a:blip r:embed="rId2"/>
          <a:srcRect l="1306" r="1306"/>
          <a:stretch>
            <a:fillRect/>
          </a:stretch>
        </p:blipFill>
        <p:spPr>
          <a:xfrm>
            <a:off x="457200" y="1463040"/>
            <a:ext cx="3291840" cy="4572000"/>
          </a:xfrm>
          <a:prstGeom prst="rect">
            <a:avLst/>
          </a:prstGeom>
        </p:spPr>
      </p:pic>
      <p:sp>
        <p:nvSpPr>
          <p:cNvPr id="6" name="Rounded Rectangle 5"/>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יהושע שולח שני מרגלים ליריחו.</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רחב מסתירה אותם ומבקשת הבטחה להציל את משפחתה.</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המרגלים חוזרים ומדווחים ליהושע.</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המרגלים ורחב</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המרגלים בבית רחב</a:t>
            </a:r>
          </a:p>
          <a:p>
            <a:pPr rtl="1" algn="r">
              <a:spcAft>
                <a:spcPts val="200"/>
              </a:spcAft>
            </a:pPr>
            <a:r>
              <a:rPr sz="1200" b="0" lang="he-IL">
                <a:solidFill>
                  <a:srgbClr val="F0D9A8"/>
                </a:solidFill>
                <a:latin typeface="Arial"/>
                <a:cs typeface="Arial"/>
              </a:rPr>
              <a:t>פס׳ א׳–ז׳</a:t>
            </a:r>
          </a:p>
        </p:txBody>
      </p:sp>
      <p:cxnSp>
        <p:nvCxnSpPr>
          <p:cNvPr id="8" name="Connector 7"/>
          <p:cNvCxnSpPr/>
          <p:nvPr/>
        </p:nvCxnSpPr>
        <p:spPr>
          <a:xfrm>
            <a:off x="6099048" y="3886200"/>
            <a:ext cx="3563521" cy="960119"/>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245249" y="4343399"/>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90969" y="4389119"/>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עסקת החסד</a:t>
            </a:r>
          </a:p>
          <a:p>
            <a:pPr rtl="1" algn="r">
              <a:spcAft>
                <a:spcPts val="200"/>
              </a:spcAft>
            </a:pPr>
            <a:r>
              <a:rPr sz="1200" b="0" lang="he-IL">
                <a:solidFill>
                  <a:srgbClr val="F0D9A8"/>
                </a:solidFill>
                <a:latin typeface="Arial"/>
                <a:cs typeface="Arial"/>
              </a:rPr>
              <a:t>פס׳ ח׳–י״ד</a:t>
            </a:r>
          </a:p>
        </p:txBody>
      </p:sp>
      <p:cxnSp>
        <p:nvCxnSpPr>
          <p:cNvPr id="11" name="Connector 10"/>
          <p:cNvCxnSpPr/>
          <p:nvPr/>
        </p:nvCxnSpPr>
        <p:spPr>
          <a:xfrm flipH="1">
            <a:off x="2535527" y="3886200"/>
            <a:ext cx="3563521" cy="96012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1118207" y="434340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63927" y="438912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החבל האדום ושובם</a:t>
            </a:r>
          </a:p>
          <a:p>
            <a:pPr rtl="1" algn="r">
              <a:spcAft>
                <a:spcPts val="200"/>
              </a:spcAft>
            </a:pPr>
            <a:r>
              <a:rPr sz="1200" b="0" lang="he-IL">
                <a:solidFill>
                  <a:srgbClr val="F0D9A8"/>
                </a:solidFill>
                <a:latin typeface="Arial"/>
                <a:cs typeface="Arial"/>
              </a:rPr>
              <a:t>פס׳ ט״ו–כ״ד</a:t>
            </a:r>
          </a:p>
        </p:txBody>
      </p:sp>
      <p:sp>
        <p:nvSpPr>
          <p:cNvPr id="14" name="Oval 13"/>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יהושע ב׳</a:t>
            </a:r>
          </a:p>
          <a:p>
            <a:pPr rtl="1" algn="r">
              <a:spcAft>
                <a:spcPts val="200"/>
              </a:spcAft>
            </a:pPr>
            <a:r>
              <a:rPr sz="1400" b="0" lang="he-IL">
                <a:solidFill>
                  <a:srgbClr val="FFFFFF"/>
                </a:solidFill>
                <a:latin typeface="Arial"/>
                <a:cs typeface="Arial"/>
              </a:rPr>
              <a:t>המרגלים ורחב</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״אנשים״ חוזרת בפרק 7 פעמים (פסוקים ב׳, ג׳, ד׳, ה׳, י״ד, י״ז, כ״ג).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ב׳: </a:t>
            </a:r>
            <a:r>
              <a:rPr sz="1600" b="0" lang="he-IL">
                <a:solidFill>
                  <a:srgbClr val="1F2A44"/>
                </a:solidFill>
                <a:latin typeface="Arial"/>
                <a:cs typeface="Arial"/>
              </a:rPr>
              <a:t>וַיֵּאָמַר לְמֶלֶךְ יְרִיחוֹ לֵאמֹר הִנֵּה אֲנָשִׁים בָּאוּ הֵנָּה הַלַּיְלָה מִבְּנֵי יִשְׂרָאֵל לַחְפֹּר אֶת־הָאָֽרֶץ׃</a:t>
            </a:r>
          </a:p>
          <a:p>
            <a:pPr rtl="1" algn="r">
              <a:spcAft>
                <a:spcPts val="800"/>
              </a:spcAft>
            </a:pPr>
            <a:r>
              <a:rPr sz="1600" b="1" lang="he-IL">
                <a:solidFill>
                  <a:srgbClr val="1F2A44"/>
                </a:solidFill>
                <a:latin typeface="Arial"/>
                <a:cs typeface="Arial"/>
              </a:rPr>
              <a:t>פסוק ג׳: </a:t>
            </a:r>
            <a:r>
              <a:rPr sz="1600" b="0" lang="he-IL">
                <a:solidFill>
                  <a:srgbClr val="1F2A44"/>
                </a:solidFill>
                <a:latin typeface="Arial"/>
                <a:cs typeface="Arial"/>
              </a:rPr>
              <a:t>וַיִּשְׁלַח מֶלֶךְ יְרִיחוֹ אֶל־רָחָב לֵאמֹר הוֹצִיאִי הָאֲנָשִׁים הַבָּאִים אֵלַיִךְ אֲשֶׁר־בָּאוּ לְבֵיתֵךְ כִּי לַחְפֹּר אֶת־כׇּל־הָאָרֶץ בָּֽאוּ׃</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ו׳ (קטע: המרגלים בבית רחב): </a:t>
            </a:r>
            <a:r>
              <a:rPr sz="1600" b="0" lang="he-IL">
                <a:solidFill>
                  <a:srgbClr val="1F2A44"/>
                </a:solidFill>
                <a:latin typeface="Arial"/>
                <a:cs typeface="Arial"/>
              </a:rPr>
              <a:t>וְהִיא הֶעֱלָתַם הַגָּגָה וַֽתִּטְמְנֵם בְּפִשְׁתֵּי הָעֵץ הָעֲרֻכוֹת לָהּ עַל־הַגָּֽג׃</a:t>
            </a:r>
          </a:p>
          <a:p>
            <a:pPr rtl="1" algn="r">
              <a:spcAft>
                <a:spcPts val="800"/>
              </a:spcAft>
            </a:pPr>
            <a:r>
              <a:rPr sz="1600" b="1" lang="he-IL">
                <a:solidFill>
                  <a:srgbClr val="1F2A44"/>
                </a:solidFill>
                <a:latin typeface="Arial"/>
                <a:cs typeface="Arial"/>
              </a:rPr>
              <a:t>פסוק ח׳ (קטע: עסקת החסד): </a:t>
            </a:r>
            <a:r>
              <a:rPr sz="1600" b="0" lang="he-IL">
                <a:solidFill>
                  <a:srgbClr val="1F2A44"/>
                </a:solidFill>
                <a:latin typeface="Arial"/>
                <a:cs typeface="Arial"/>
              </a:rPr>
              <a:t>וְהֵמָּה טֶרֶם יִשְׁכָּבוּן וְהִיא עָלְתָה עֲלֵיהֶם עַל־הַגָּֽג׃</a:t>
            </a:r>
          </a:p>
          <a:p>
            <a:pPr rtl="1" algn="r">
              <a:spcAft>
                <a:spcPts val="800"/>
              </a:spcAft>
            </a:pPr>
            <a:r>
              <a:rPr sz="1600" b="1" lang="he-IL">
                <a:solidFill>
                  <a:srgbClr val="1F2A44"/>
                </a:solidFill>
                <a:latin typeface="Arial"/>
                <a:cs typeface="Arial"/>
              </a:rPr>
              <a:t>פסוק י״א (קטע: עסקת החסד): </a:t>
            </a:r>
            <a:r>
              <a:rPr sz="1600" b="0" lang="he-IL">
                <a:solidFill>
                  <a:srgbClr val="1F2A44"/>
                </a:solidFill>
                <a:latin typeface="Arial"/>
                <a:cs typeface="Arial"/>
              </a:rPr>
              <a:t>וַנִּשְׁמַע וַיִּמַּס לְבָבֵנוּ וְלֹא־קָמָה עוֹד רוּחַ בְּאִישׁ מִפְּנֵיכֶם כִּי יְהֹוָה אֱלֹהֵיכֶם הוּא אֱלֹהִים בַּשָּׁמַיִם מִמַּעַל וְעַל־הָאָרֶץ מִתָּֽחַת׃</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י״ב (קטע: עסקת החסד): </a:t>
            </a:r>
            <a:r>
              <a:rPr sz="1600" b="0" lang="he-IL">
                <a:solidFill>
                  <a:srgbClr val="1F2A44"/>
                </a:solidFill>
                <a:latin typeface="Arial"/>
                <a:cs typeface="Arial"/>
              </a:rPr>
              <a:t>וְעַתָּה הִשָּֽׁבְעוּ־נָא לִי בַּֽיהֹוָה כִּֽי־עָשִׂיתִי עִמָּכֶם חָסֶד וַעֲשִׂיתֶם גַּם־אַתֶּם עִם־בֵּית אָבִי חֶסֶד וּנְתַתֶּם לִי אוֹת אֱמֶֽת׃</a:t>
            </a:r>
          </a:p>
          <a:p>
            <a:pPr rtl="1" algn="r">
              <a:spcAft>
                <a:spcPts val="800"/>
              </a:spcAft>
            </a:pPr>
            <a:r>
              <a:rPr sz="1600" b="1" lang="he-IL">
                <a:solidFill>
                  <a:srgbClr val="1F2A44"/>
                </a:solidFill>
                <a:latin typeface="Arial"/>
                <a:cs typeface="Arial"/>
              </a:rPr>
              <a:t>פסוק י״ז (קטע: החבל האדום ושובם): </a:t>
            </a:r>
            <a:r>
              <a:rPr sz="1600" b="0" lang="he-IL">
                <a:solidFill>
                  <a:srgbClr val="1F2A44"/>
                </a:solidFill>
                <a:latin typeface="Arial"/>
                <a:cs typeface="Arial"/>
              </a:rPr>
              <a:t>וַיֹּאמְרוּ אֵלֶיהָ הָאֲנָשִׁים נְקִיִּם אֲנַחְנוּ מִשְּׁבֻעָתֵךְ הַזֶּה אֲשֶׁר הִשְׁבַּעְתָּֽנוּ׃</a:t>
            </a:r>
          </a:p>
          <a:p>
            <a:pPr rtl="1" algn="r">
              <a:spcAft>
                <a:spcPts val="800"/>
              </a:spcAft>
            </a:pPr>
            <a:r>
              <a:rPr sz="1600" b="1" lang="he-IL">
                <a:solidFill>
                  <a:srgbClr val="1F2A44"/>
                </a:solidFill>
                <a:latin typeface="Arial"/>
                <a:cs typeface="Arial"/>
              </a:rPr>
              <a:t>פסוק כ׳ (קטע: החבל האדום ושובם): </a:t>
            </a:r>
            <a:r>
              <a:rPr sz="1600" b="0" lang="he-IL">
                <a:solidFill>
                  <a:srgbClr val="1F2A44"/>
                </a:solidFill>
                <a:latin typeface="Arial"/>
                <a:cs typeface="Arial"/>
              </a:rPr>
              <a:t>וְאִם־תַּגִּידִי אֶת־דְּבָרֵנוּ זֶה וְהָיִינוּ נְקִיִּם מִשְּׁבֻעָתֵךְ אֲשֶׁר הִשְׁבַּעְתָּֽנוּ׃</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אלילות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פולחן לאלים שונים או אמונה בהם. לאלים אלה יצר הדם פסילים הנקראים אלילים, והם עשויים מעץ, ממתכת או מאבן. ניתן להבחין בכמה אלים ידועים במקרא: אל - אבי האלים אשרה - זוגתו של אל, אם האלים, אלת הפריון. כנען: בעל - אל ראשי, אל הגשם והפריון. עשתורת - זוגתו של בעל, אלת הפריון. מות - אל השאול. מואב: כמוש - האל הלאומי של מואב.</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אלילות היא עבודת אלים אחרים או פסלים. הפסוקים מראים איך הספר מתאר אותה ואיך הוא מתייחס אליה.</a:t>
            </a:r>
          </a:p>
          <a:p>
            <a:pPr rtl="1" algn="r">
              <a:spcAft>
                <a:spcPts val="800"/>
              </a:spcAft>
            </a:pPr>
            <a:r>
              <a:rPr sz="1600" b="1" lang="he-IL">
                <a:solidFill>
                  <a:srgbClr val="1F2A44"/>
                </a:solidFill>
                <a:latin typeface="Arial"/>
                <a:cs typeface="Arial"/>
              </a:rPr>
              <a:t>פסוק י׳ (קטע: עסקת החסד): </a:t>
            </a:r>
            <a:r>
              <a:rPr sz="1600" b="0" lang="he-IL">
                <a:solidFill>
                  <a:srgbClr val="1F2A44"/>
                </a:solidFill>
                <a:latin typeface="Arial"/>
                <a:cs typeface="Arial"/>
              </a:rPr>
              <a:t>כִּי שָׁמַעְנוּ אֵת אֲשֶׁר־הוֹבִישׁ יְהֹוָה אֶת־מֵי יַם־סוּף מִפְּנֵיכֶם בְּצֵאתְכֶם מִמִּצְרָיִם וַאֲשֶׁר עֲשִׂיתֶם לִשְׁנֵי מַלְכֵי הָאֱמֹרִי אֲשֶׁר בְּעֵבֶר הַיַּרְדֵּ...</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קושי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סתירה רעיונית או לשונית בין שני פסוקים בקטע או בין פסוקים בקטעים מרוחקים זה לזה. יישוב הקושי נעשה על ידי פרשנים מסורתיים או ביקורתיים. לעיתים נחלקים ביניהם הפרשנים ולעיתים ישנה תמימות דעים בפרושם. ישנם קשים שעולים מניגוד בין פסוק לתפיסה מוכרת לנו: רעיונית או לשונית.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ובבגרות: </a:t>
            </a:r>
          </a:p>
          <a:p>
            <a:pPr rtl="1" algn="r">
              <a:spcAft>
                <a:spcPts val="800"/>
              </a:spcAft>
            </a:pPr>
            <a:r>
              <a:rPr sz="1700" b="0" lang="he-IL">
                <a:solidFill>
                  <a:srgbClr val="1F2A44"/>
                </a:solidFill>
                <a:latin typeface="Arial"/>
                <a:cs typeface="Arial"/>
              </a:rPr>
              <a:t>המושג מופיע בשאלת בגרות שנשאלה על הפרק הזה, ולכן כדאי לחפש אותו בפסוקים ולהסביר את הקשר:</a:t>
            </a:r>
          </a:p>
          <a:p>
            <a:pPr rtl="1" algn="r">
              <a:spcAft>
                <a:spcPts val="800"/>
              </a:spcAft>
            </a:pPr>
            <a:r>
              <a:rPr sz="1600" b="0" lang="he-IL">
                <a:solidFill>
                  <a:srgbClr val="1F2A44"/>
                </a:solidFill>
                <a:latin typeface="Arial"/>
                <a:cs typeface="Arial"/>
              </a:rPr>
              <a:t>(1) מהו הקושי שהפרשן מוצא בסדר האירועים, כפי שהם מתוארים בפסוקים אלה? (6 נקודות)</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יהושע ב׳</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6 שאלות ב-6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יהושע ב׳</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תשפ"ד (שאלון 1361)</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מהו הדמיון בין דרך ההתמודדות של המיילדות ובין דרך ההתמודדות של רחב עם דרישת כל אחד מן המלכים?</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בחרו באחת הדמויות (רחב או המיילדות), וכתבו אם לדעתכם הפעולות של הדמות שבחרתם הועילו או הזיקו לעם בתקופתה....</a:t>
            </a:r>
          </a:p>
          <a:p>
            <a:pPr rtl="1" algn="r">
              <a:spcAft>
                <a:spcPts val="400"/>
              </a:spcAft>
            </a:pPr>
            <a:r>
              <a:rPr sz="1700" b="1" lang="he-IL">
                <a:solidFill>
                  <a:srgbClr val="8F5C00"/>
                </a:solidFill>
                <a:latin typeface="Arial"/>
                <a:cs typeface="Arial"/>
              </a:rPr>
              <a:t>קיץ תשפ"א (שאלון 1361)</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(1) הסבר מהו המניע של רחב בדבריה לשלוחי מלך יריחו, ומהו המניע שלה בדבריה למרגלים. בסס את דבריך על הכתוב.</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יש הטוענים כי בפסוקים אלה יש ביקורת מרומזת על יהושע. הסבר את הביקורת.</a:t>
            </a:r>
          </a:p>
          <a:p>
            <a:pPr rtl="1" algn="r">
              <a:spcAft>
                <a:spcPts val="400"/>
              </a:spcAft>
            </a:pPr>
            <a:r>
              <a:rPr sz="1700" b="1" lang="he-IL">
                <a:solidFill>
                  <a:srgbClr val="8F5C00"/>
                </a:solidFill>
                <a:latin typeface="Arial"/>
                <a:cs typeface="Arial"/>
              </a:rPr>
              <a:t>קיץ תשע"ז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יאיר זקוביץ טוען כי "המספר טורח לשים בפיה של רחב פסוקים משירת הים".</a:t>
            </a:r>
          </a:p>
          <a:p>
            <a:pPr rtl="1" algn="r">
              <a:spcAft>
                <a:spcPts val="400"/>
              </a:spcAft>
            </a:pPr>
            <a:r>
              <a:rPr sz="1700" b="1" lang="he-IL">
                <a:solidFill>
                  <a:srgbClr val="8F5C00"/>
                </a:solidFill>
                <a:latin typeface="Arial"/>
                <a:cs typeface="Arial"/>
              </a:rPr>
              <a:t>קיץ תשע"ו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לדברי חז"ל (זבחים, קט"ז) רחב "נתגיירה".</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יש הטוענים שהתושייה של רחב, הבאה לידי ביטוי בקטעים שלפניך, מעמידה באור נלעג את דמויות הגברים.</a:t>
            </a:r>
          </a:p>
          <a:p>
            <a:pPr rtl="1" algn="r">
              <a:spcAft>
                <a:spcPts val="400"/>
              </a:spcAft>
            </a:pPr>
            <a:r>
              <a:rPr sz="1700" b="1" lang="he-IL">
                <a:solidFill>
                  <a:srgbClr val="8F5C00"/>
                </a:solidFill>
                <a:latin typeface="Arial"/>
                <a:cs typeface="Arial"/>
              </a:rPr>
              <a:t>קיץ תשע"ה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(1) בדבריה למרגלים אמרה רחב: "ועתה הִשָּׁבְעוּ נא לי בה' כי עשיתי עמכם חסד ועשיתם גם אתם עם בית אבי חסד" ...</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ציין שניים מן התנאים שהציבו המרגלים לרחב כדי שבקשתה תיענה. בסס את דבריך על הכתוב.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יהושע ב׳ (המשך)</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תשע"ד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קרא פסוק 1 שלפניך ואת דברי מלבי"ם על פסוק זה:</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נוכח ההוראות של יהושע למרגלים, איזה קושי מעורר פסוק 1, וכיצד פירוש מלבי"ם פותר קושי זה? הסבר.</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תשפ"ד (שאלון 1361)</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3. קראו יהושע, פרק ב'.</a:t>
            </a:r>
          </a:p>
          <a:p>
            <a:pPr rtl="1" algn="r">
              <a:spcAft>
                <a:spcPts val="600"/>
              </a:spcAft>
            </a:pPr>
            <a:r>
              <a:rPr sz="1800" b="0" lang="he-IL">
                <a:solidFill>
                  <a:srgbClr val="1F2A44"/>
                </a:solidFill>
                <a:latin typeface="Arial"/>
                <a:cs typeface="Arial"/>
              </a:rPr>
              <a:t>א. קראו פסוק א' ופסוקים כ"ג–כ"ד ואת פירוש אברבנאל לפסוק א' שלפניכם.</a:t>
            </a:r>
          </a:p>
          <a:p>
            <a:pPr rtl="1" algn="r">
              <a:spcAft>
                <a:spcPts val="600"/>
              </a:spcAft>
            </a:pPr>
            <a:r>
              <a:rPr sz="1800" b="0" lang="he-IL">
                <a:solidFill>
                  <a:srgbClr val="1F2A44"/>
                </a:solidFill>
                <a:latin typeface="Arial"/>
                <a:cs typeface="Arial"/>
              </a:rPr>
              <a:t>"יהושע לא שלח המרגלים לחקור אם ייתכן אליו לעשות מלחמה או להתרחק ממנה, כי אם להחזיק [לחזק] לב ישראל במה שיגידו מיראת העמים [...] ואין ספק כי לחזק לבב העם שלחם".</a:t>
            </a:r>
          </a:p>
          <a:p>
            <a:pPr rtl="1" algn="r">
              <a:spcAft>
                <a:spcPts val="600"/>
              </a:spcAft>
            </a:pPr>
            <a:r>
              <a:rPr sz="1800" b="0" lang="he-IL">
                <a:solidFill>
                  <a:srgbClr val="1F2A44"/>
                </a:solidFill>
                <a:latin typeface="Arial"/>
                <a:cs typeface="Arial"/>
              </a:rPr>
              <a:t>לפי אברבנאל, מה הייתה מטרתו של יהושע בשליחת המרגלים לפני המלחמה לכיבוש הארץ, ומהי ההוכחה שהושגה מטרתו? הסבירו ובססו את תשובתכם על הכתוב. (10 נקודות)</a:t>
            </a:r>
          </a:p>
          <a:p>
            <a:pPr rtl="1" algn="r">
              <a:spcAft>
                <a:spcPts val="600"/>
              </a:spcAft>
            </a:pPr>
            <a:r>
              <a:rPr sz="1800" b="0" lang="he-IL">
                <a:solidFill>
                  <a:srgbClr val="1F2A44"/>
                </a:solidFill>
                <a:latin typeface="Arial"/>
                <a:cs typeface="Arial"/>
              </a:rPr>
              <a:t>ב. קראו פסוקים ד'–כ"ד וגם שמות, פרק א', פסוקים ט"ו–כ"ב.</a:t>
            </a:r>
          </a:p>
          <a:p>
            <a:pPr rtl="1" algn="r">
              <a:spcAft>
                <a:spcPts val="600"/>
              </a:spcAft>
            </a:pPr>
            <a:r>
              <a:rPr sz="1800" b="0" lang="he-IL">
                <a:solidFill>
                  <a:srgbClr val="1F2A44"/>
                </a:solidFill>
                <a:latin typeface="Arial"/>
                <a:cs typeface="Arial"/>
              </a:rPr>
              <a:t>(1) מהו הדמיון בין דרך ההתמודדות של המיילדות ובין דרך ההתמודדות של רחב עם דרישת כל אחד מן המלכים?</a:t>
            </a:r>
          </a:p>
          <a:p>
            <a:pPr rtl="1" algn="r">
              <a:spcAft>
                <a:spcPts val="600"/>
              </a:spcAft>
            </a:pPr>
            <a:r>
              <a:rPr sz="1800" b="0" lang="he-IL">
                <a:solidFill>
                  <a:srgbClr val="1F2A44"/>
                </a:solidFill>
                <a:latin typeface="Arial"/>
                <a:cs typeface="Arial"/>
              </a:rPr>
              <a:t>הסבירו את דבריכם. (10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תשפ"ד (שאלון 1361)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בחרו באחת הדמויות (רחב או המיילדות), וכתבו אם לדעתכם הפעולות של הדמות שבחרתם הועילו או הזיקו לעם בתקופתה. נמקו את תשובתכם, ובססו אותה על הכתוב. (5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תשפ"ד (שאלון 1361)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המופיע בתמונה:</a:t>
            </a:r>
          </a:p>
          <a:p>
            <a:pPr rtl="1" algn="r">
              <a:spcAft>
                <a:spcPts val="600"/>
              </a:spcAft>
            </a:pPr>
            <a:r>
              <a:rPr sz="1800" b="0" lang="he-IL">
                <a:solidFill>
                  <a:srgbClr val="1F2A44"/>
                </a:solidFill>
                <a:latin typeface="Arial"/>
                <a:cs typeface="Arial"/>
              </a:rPr>
              <a:t>שאלה 3</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לפי אברבנאל, מטרתו של יהושע בשליחת המרגלים נועדה לעודד ולחזק את העם לפני המלחמה לכיבוש הארץ. יהושע רצה לחזק את לב העם כשישמע עד כמה פוחדים ממנו עמי כנען.</a:t>
            </a:r>
          </a:p>
          <a:p>
            <a:pPr rtl="1" algn="r">
              <a:spcAft>
                <a:spcPts val="600"/>
              </a:spcAft>
            </a:pPr>
            <a:r>
              <a:rPr sz="1800" b="0" lang="he-IL">
                <a:solidFill>
                  <a:srgbClr val="1F2A44"/>
                </a:solidFill>
                <a:latin typeface="Arial"/>
                <a:cs typeface="Arial"/>
              </a:rPr>
              <a:t>ההוכחה שהושגה מטרתו: "ויאמרו אל יהושע כי נתן ה' בידנו את הארץ וגם נמגו כל יושבי הארץ מפנינו" – המרגלים החוזרים אל יהושע, מתמקדים בדיווח אחד, פחד עמי כנען מבני ישראל.</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(1) הדמיון בין דרך ההתמודדות של המיילדות ובין דרך ההתמודדות של רחב עם דרישת כל אחד מן המלכים: שתיהן נוהגות בהיתממות וטענות לחוסר מידע.</a:t>
            </a:r>
          </a:p>
          <a:p>
            <a:pPr rtl="1" algn="r">
              <a:spcAft>
                <a:spcPts val="600"/>
              </a:spcAft>
            </a:pPr>
            <a:r>
              <a:rPr sz="1800" b="0" lang="he-IL">
                <a:solidFill>
                  <a:srgbClr val="1F2A44"/>
                </a:solidFill>
                <a:latin typeface="Arial"/>
                <a:cs typeface="Arial"/>
              </a:rPr>
              <a:t>המיילדות טוענות לפני פרעה שהן לא ביצעו את הצו שלו כי לא הספיקו להגיע אל המיילדות העבריות כדי לראות את מין היילוד. ורחב גם היא טוענת לפני מלך יריחו שהיא לא ידעה מאיפה האנשים שבאו אליה או לאן הם הלכו.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תשפ"ד (שאלון 1361)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כל תשובה מנומקת ומבוססת תתקבל, לדוגמה:</a:t>
            </a:r>
          </a:p>
          <a:p>
            <a:pPr rtl="1" algn="r">
              <a:spcAft>
                <a:spcPts val="600"/>
              </a:spcAft>
            </a:pPr>
            <a:r>
              <a:rPr sz="1800" b="0" lang="he-IL">
                <a:solidFill>
                  <a:srgbClr val="1F2A44"/>
                </a:solidFill>
                <a:latin typeface="Arial"/>
                <a:cs typeface="Arial"/>
              </a:rPr>
              <a:t>רחב: הפעולות שלה הועילו לעם בתקופתה, כי בזכותה ניצלו המרגלים וחזרו בביטחה אל יהושע עם דברי עידוד וחיזוק לפני יציאתם למלחמה. לביסוס: "ויאמרו אל יהושע כי נתן ה' בידנו את הארץ וגם נמגו כל יושבי הארץ מפנינו".</a:t>
            </a:r>
          </a:p>
          <a:p>
            <a:pPr rtl="1" algn="r">
              <a:spcAft>
                <a:spcPts val="600"/>
              </a:spcAft>
            </a:pPr>
            <a:r>
              <a:rPr sz="1800" b="0" lang="he-IL">
                <a:solidFill>
                  <a:srgbClr val="1F2A44"/>
                </a:solidFill>
                <a:latin typeface="Arial"/>
                <a:cs typeface="Arial"/>
              </a:rPr>
              <a:t>או: המיילדות: לדעתי פעולות המיילדות הזיקו לעם בתקופתן, כי פרעה החמיר את הגזרות על בני ישראל וציווה על כל אנשי מצרים להמית כל בן עברי שיוולד, כלומר לא רק שתי נשים אלא עם שלם שיוצא כנגד בני ישראל. לביסוס: "ויצו פרעה לכל עמו לאמר כל הבן הילוד היאורה תשליכהו וכל הבת תחיון".</a:t>
            </a:r>
          </a:p>
          <a:p>
            <a:pPr rtl="1" algn="r">
              <a:spcAft>
                <a:spcPts val="600"/>
              </a:spcAft>
            </a:pPr>
            <a:r>
              <a:rPr sz="1800" b="0" lang="he-IL">
                <a:solidFill>
                  <a:srgbClr val="1F2A44"/>
                </a:solidFill>
                <a:latin typeface="Arial"/>
                <a:cs typeface="Arial"/>
              </a:rPr>
              <a:t>להלן תמלול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תשפ"א (שאלון 1361)</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(1) הסבר מהו המניע של רחב בדבריה לשלוחי מלך יריחו, ומהו המניע שלה בדבריה למרגלים. בסס את דבריך על הכתוב. (6 נקודות)</a:t>
            </a:r>
          </a:p>
          <a:p>
            <a:pPr rtl="1" algn="r">
              <a:spcAft>
                <a:spcPts val="600"/>
              </a:spcAft>
            </a:pPr>
            <a:r>
              <a:rPr sz="1800" b="0" lang="he-IL">
                <a:solidFill>
                  <a:srgbClr val="1F2A44"/>
                </a:solidFill>
                <a:latin typeface="Arial"/>
                <a:cs typeface="Arial"/>
              </a:rPr>
              <a:t>(2) קרא פסוק י"ב שלפניך.</a:t>
            </a:r>
          </a:p>
          <a:p>
            <a:pPr rtl="1" algn="r">
              <a:spcAft>
                <a:spcPts val="600"/>
              </a:spcAft>
            </a:pPr>
            <a:r>
              <a:rPr sz="1800" b="0" lang="he-IL">
                <a:solidFill>
                  <a:srgbClr val="1F2A44"/>
                </a:solidFill>
                <a:latin typeface="Arial"/>
                <a:cs typeface="Arial"/>
              </a:rPr>
              <a:t>רחב מדגישה בדבריה את התלות ההדדית בין גורלה ובין גורל המרגלים. הסבר קביעה זו על פי הפסוק וציין את המילה המדגישה בדבריה את התלות ההדדית. (6 נקודות)</a:t>
            </a:r>
          </a:p>
          <a:p>
            <a:pPr rtl="1" algn="r">
              <a:spcAft>
                <a:spcPts val="600"/>
              </a:spcAft>
            </a:pPr>
            <a:r>
              <a:rPr sz="1800" b="0" lang="he-IL">
                <a:solidFill>
                  <a:srgbClr val="1F2A44"/>
                </a:solidFill>
                <a:latin typeface="Arial"/>
                <a:cs typeface="Arial"/>
              </a:rPr>
              <a:t>ב. קרא פסוק א' ופסוקים ט'–י"א שלפניך.</a:t>
            </a:r>
          </a:p>
          <a:p>
            <a:pPr rtl="1" algn="r">
              <a:spcAft>
                <a:spcPts val="600"/>
              </a:spcAft>
            </a:pPr>
            <a:r>
              <a:rPr sz="1800" b="0" lang="he-IL">
                <a:solidFill>
                  <a:srgbClr val="1F2A44"/>
                </a:solidFill>
                <a:latin typeface="Arial"/>
                <a:cs typeface="Arial"/>
              </a:rPr>
              <a:t>(1) יש הטוענים כי בפסוקים אלה יש ביקורת מרומזת על יהושע. הסבר את הביקורת. (8 נקודות)</a:t>
            </a:r>
          </a:p>
          <a:p>
            <a:pPr rtl="1" algn="r">
              <a:spcAft>
                <a:spcPts val="600"/>
              </a:spcAft>
            </a:pPr>
            <a:r>
              <a:rPr sz="1800" b="0" lang="he-IL">
                <a:solidFill>
                  <a:srgbClr val="1F2A44"/>
                </a:solidFill>
                <a:latin typeface="Arial"/>
                <a:cs typeface="Arial"/>
              </a:rPr>
              <a:t>(2) לדברי חז"ל, רחב התגיירה (מגילה, יד, ע"ב).</a:t>
            </a:r>
          </a:p>
          <a:p>
            <a:pPr rtl="1" algn="r">
              <a:spcAft>
                <a:spcPts val="600"/>
              </a:spcAft>
            </a:pPr>
            <a:r>
              <a:rPr sz="1800" b="0" lang="he-IL">
                <a:solidFill>
                  <a:srgbClr val="1F2A44"/>
                </a:solidFill>
                <a:latin typeface="Arial"/>
                <a:cs typeface="Arial"/>
              </a:rPr>
              <a:t>כיצד אפשר לבסס את דברי חז"ל על פסוקים ט'–י"א? הסבר את דבריך. (5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המופיע בתמונה:</a:t>
            </a:r>
          </a:p>
          <a:p>
            <a:pPr rtl="1" algn="r">
              <a:spcAft>
                <a:spcPts val="600"/>
              </a:spcAft>
            </a:pPr>
            <a:r>
              <a:rPr sz="1800" b="0" lang="he-IL">
                <a:solidFill>
                  <a:srgbClr val="1F2A44"/>
                </a:solidFill>
                <a:latin typeface="Arial"/>
                <a:cs typeface="Arial"/>
              </a:rPr>
              <a:t>שאלה 5</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המניע של רחב בדבריה לשלוחי מלך יריחו, הוא להטעות אותם ולגרום להם להתרחק, מבלי שיחשפו את השקר שלה, או את בגידתה, כדי להציל את המרגלים [שיצילו אותה ואת משפחתה]. היא יודעת שאין טעם לשקר לשלוחי המלך, הרי כל אנשי יריחו יודעים שהמרגלים הגיעו אליה, אך מבהירה שלא שאלה הרבה ואין לה מושג לאן הלכו. היא אף מעמידה פנים כמסייעת לשלוחי המלך, לתפוס את המרגלים, כדי שלא יחשדו בה. "וַתֹּאמֶר כֵּן בָּאוּ אֵלַי הָאֲנָשִׁים וְלֹא יָדַעְתִּי מֵאַיִן הֵמָּה... וְהָאֲנָשִׁים יָצָאוּ לֹא יָדַעְתִּי אָנָה הָלְכוּ הָאֲנָשִׁים רִדְפוּ מַהֵר אַחֲרֵיהֶם כִּי תַשִּׂיגוּם".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המניע של רחב בדבריה למרגלים, הוא להציל את עצמה ואת בני משפחתה, כאשר בני ישראל יכבשו את יריחו. רחב מבינה שיריחו עתידה להיכבש ע"י בני ישראל, לכן היא מבקשת שבתמורה לעזרתה בהצלת המרגלים, הם יצילו אותה ואת משפחתה. "וְעַתָּה הִשָּׁבְעוּ-נָא לִי בַּה' כִּי-עָשִׂיתִי עִמָּכֶם חָסֶד וַעֲשִׂיתֶם גַּם-אַתֶּם עִם-בֵּית אָבִי חָסֶד... וְהַצַּלְתֶּם אֶת-נַפְשֹׁתֵינוּ מִמָּוֶת".</a:t>
            </a:r>
          </a:p>
          <a:p>
            <a:pPr rtl="1" algn="r">
              <a:spcAft>
                <a:spcPts val="600"/>
              </a:spcAft>
            </a:pPr>
            <a:r>
              <a:rPr sz="1800" b="0" lang="he-IL">
                <a:solidFill>
                  <a:srgbClr val="1F2A44"/>
                </a:solidFill>
                <a:latin typeface="Arial"/>
                <a:cs typeface="Arial"/>
              </a:rPr>
              <a:t>(2) המילה המדגישה בדבריה של רחב את התלות ההדדית בין גורלה ובין גורל המרגלים היא "חסד". כפי שהיא נוהגת עימם בחסד ומצילה את חייהם מפני שליחי המלך, היא מבקשת שינהגו בה ובמשפחתה בחסד, ויצילו את חייהם בזמן כיבוש יריחו.</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(1) הביקורת המרומזת על יהושע :</a:t>
            </a:r>
          </a:p>
          <a:p>
            <a:pPr rtl="1" algn="r">
              <a:spcAft>
                <a:spcPts val="600"/>
              </a:spcAft>
            </a:pPr>
            <a:r>
              <a:rPr sz="1800" b="0" lang="he-IL">
                <a:solidFill>
                  <a:srgbClr val="1F2A44"/>
                </a:solidFill>
                <a:latin typeface="Arial"/>
                <a:cs typeface="Arial"/>
              </a:rPr>
              <a:t>בפסוק א' נמסר שיהושע שלח שני מרגלים לתור את יריחו לפני כיבושה.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בפסוקים ט'-י"א, רחב, הזונה מיריחו, מספרת למרגלים שידוע לכל שהארץ הובטחה לבני ישראל על ידי ה', שהפגין את כוחו ואת עוצמתו, וכי כל עמי האזור חוששים מפני בני ישראל ואלוהים. לו יהושע היה מגלה אמונה מלאה בה' ומפנים את העובדה שהארץ המובטחת תינתן לבני ישראל בכוחו של ה', הוא לא היה שולח מרגלים אל הארץ, שנכשלו באופן מוחלט בתפקידם [וגרמו להצלת רבים מאנשי יריחו, בניגוד לצו ה']. רחב הזונה הזרה, מבינה ויודעת את מה שיהושע היה אמור להפנים ולדעת.</a:t>
            </a:r>
          </a:p>
          <a:p>
            <a:pPr rtl="1" algn="r">
              <a:spcAft>
                <a:spcPts val="600"/>
              </a:spcAft>
            </a:pPr>
            <a:r>
              <a:rPr sz="1800" b="0" lang="he-IL">
                <a:solidFill>
                  <a:srgbClr val="1F2A44"/>
                </a:solidFill>
                <a:latin typeface="Arial"/>
                <a:cs typeface="Arial"/>
              </a:rPr>
              <a:t>(2) לדברי חז"ל רחב התגיירה, בדבריה למרגלים, רחב מכריזה שה' הוא האלוהים הנמצא בכל, וכי כוחו גדול ועצום. "ה' אֱלֹהֵיכֶם הוּא אֱלֹהִים בַּשָּׁמַיִם מִמַּעַל וְעַל-הָאָרֶץ מִתָּחַת" – באמירה זו, ניתן לראות שהיא מכריזה על קבלתה והכרתה בה' כאל היחיד, על התגיירותה.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תשפ"א (שאלון 1361)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להלן תמלול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תשע"ז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קרא פסוק 1 בקטע שלפניך ואת דברי יוסף בן מתתיהו.</a:t>
            </a:r>
          </a:p>
          <a:p>
            <a:pPr rtl="1" algn="r">
              <a:spcAft>
                <a:spcPts val="600"/>
              </a:spcAft>
            </a:pPr>
            <a:r>
              <a:rPr sz="1800" b="0" lang="he-IL">
                <a:solidFill>
                  <a:srgbClr val="1F2A44"/>
                </a:solidFill>
                <a:latin typeface="Arial"/>
                <a:cs typeface="Arial"/>
              </a:rPr>
              <a:t>"כי תחילה באו וסקרו את עירם כולה באין מפריע והסכימו ביניהם אילו חלקים של החומות חזקים הם ואילו אינם נותנים ביטחון לתושבים במידה שווה [...] וכשהגיע הערב סרו לפונדק בסביבת החומה, מקום שם הובאו גם קודם לסעוד."</a:t>
            </a:r>
          </a:p>
          <a:p>
            <a:pPr rtl="1" algn="r">
              <a:spcAft>
                <a:spcPts val="600"/>
              </a:spcAft>
            </a:pPr>
            <a:r>
              <a:rPr sz="1800" b="0" lang="he-IL">
                <a:solidFill>
                  <a:srgbClr val="1F2A44"/>
                </a:solidFill>
                <a:latin typeface="Arial"/>
                <a:cs typeface="Arial"/>
              </a:rPr>
              <a:t>(בן מתתיהו, י', תרגום משונית, הוסיף מבוא, הערות וביאורים, מפות ותמונות, אברהם שליט [1944] קדמוניות היהודים ה, א, ב, ירושלים-תל אביב: הוצאת מוסד ביאליק על ידי "מסדה")</a:t>
            </a:r>
          </a:p>
          <a:p>
            <a:pPr rtl="1" algn="r">
              <a:spcAft>
                <a:spcPts val="600"/>
              </a:spcAft>
            </a:pPr>
            <a:r>
              <a:rPr sz="1800" b="0" lang="he-IL">
                <a:solidFill>
                  <a:srgbClr val="1F2A44"/>
                </a:solidFill>
                <a:latin typeface="Arial"/>
                <a:cs typeface="Arial"/>
              </a:rPr>
              <a:t>על פי פסוק 1, הדרך שבה ביצעו המרגלים את ההוראה של יהושע מעוררת שאלה.</a:t>
            </a:r>
          </a:p>
          <a:p>
            <a:pPr rtl="1" algn="r">
              <a:spcAft>
                <a:spcPts val="600"/>
              </a:spcAft>
            </a:pPr>
            <a:r>
              <a:rPr sz="1800" b="0" lang="he-IL">
                <a:solidFill>
                  <a:srgbClr val="1F2A44"/>
                </a:solidFill>
                <a:latin typeface="Arial"/>
                <a:cs typeface="Arial"/>
              </a:rPr>
              <a:t>ציין מהי השאלה, והסבר את התשובה של יוסף בן מתתיהו על שאלה זו. (10 נקודות)</a:t>
            </a:r>
          </a:p>
          <a:p>
            <a:pPr rtl="1" algn="r">
              <a:spcAft>
                <a:spcPts val="600"/>
              </a:spcAft>
            </a:pPr>
            <a:r>
              <a:rPr sz="1800" b="0" lang="he-IL">
                <a:solidFill>
                  <a:srgbClr val="1F2A44"/>
                </a:solidFill>
                <a:latin typeface="Arial"/>
                <a:cs typeface="Arial"/>
              </a:rPr>
              <a:t>ב. יאיר זקוביץ טוען כי "המספר טורח לשים בפיה של רחב פסוקים משירת הים".</a:t>
            </a:r>
          </a:p>
          <a:p>
            <a:pPr rtl="1" algn="r">
              <a:spcAft>
                <a:spcPts val="600"/>
              </a:spcAft>
            </a:pPr>
            <a:r>
              <a:rPr sz="1800" b="0" lang="he-IL">
                <a:solidFill>
                  <a:srgbClr val="1F2A44"/>
                </a:solidFill>
                <a:latin typeface="Arial"/>
                <a:cs typeface="Arial"/>
              </a:rPr>
              <a:t>(מתוך ההרצאה המוקלטת "הזיווג המוזר")</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תשע"ז (שאלון 1108)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לדברי זקוביץ, הַקֶּרֶס משירת הים מציג את רחב באור חיובי ואת יהושע באור אירוני.</a:t>
            </a:r>
          </a:p>
          <a:p>
            <a:pPr rtl="1" algn="r">
              <a:spcAft>
                <a:spcPts val="600"/>
              </a:spcAft>
            </a:pPr>
            <a:r>
              <a:rPr sz="1800" b="0" lang="he-IL">
                <a:solidFill>
                  <a:srgbClr val="1F2A44"/>
                </a:solidFill>
                <a:latin typeface="Arial"/>
                <a:cs typeface="Arial"/>
              </a:rPr>
              <a:t>הסבר דברים אלה. (10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המופיע בתמונה:</a:t>
            </a:r>
          </a:p>
          <a:p>
            <a:pPr rtl="1" algn="r">
              <a:spcAft>
                <a:spcPts val="600"/>
              </a:spcAft>
            </a:pPr>
            <a:r>
              <a:rPr sz="1800" b="0" lang="he-IL">
                <a:solidFill>
                  <a:srgbClr val="1F2A44"/>
                </a:solidFill>
                <a:latin typeface="Arial"/>
                <a:cs typeface="Arial"/>
              </a:rPr>
              <a:t>שאלה 3</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השאלה, כפי שעולה מהדרך בה ביצעו המרגלים את ההוראה של יהושע היא: מדוע המרגלים מגיעים לביתה של רחב, במקום לתור את הארץ, כפי שיהושע ציווה. יוסף בן מתתיהו עונה על כך באופן הבא: המרגלים הגיעו אל העיר, בדקו אותה והגיעו למסקנות לגבי החלקים החזקים ונקודות התורפה בחומה וכן לגבי היכולת של תושבי העיר להגן על עצמם, ורק לפנות ערב, ביקשו ללכת למקום בו ניתן לאכול, ולכן הגיעו לפונדקה של רחב, אותו כבר הכירו קודם לכן, בזמן שערכו את הבדיקות.</a:t>
            </a:r>
          </a:p>
          <a:p>
            <a:pPr rtl="1" algn="r">
              <a:spcAft>
                <a:spcPts val="600"/>
              </a:spcAft>
            </a:pPr>
            <a:r>
              <a:rPr sz="1800" b="0" lang="he-IL">
                <a:solidFill>
                  <a:srgbClr val="1F2A44"/>
                </a:solidFill>
                <a:latin typeface="Arial"/>
                <a:cs typeface="Arial"/>
              </a:rPr>
              <a:t>סעיף 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על פי זקוביץ, ההרמז לשירת הים, המושם בפיה של רחב, מציג אותה באור חיובי, ואילו את יהושע הוא מציג באור אירוני. כאשר המחבר המקראי שם בפיה של רחב פסוק מהתורה, לפיו כל תושבי הארץ מפחדים מפני בני ישראל, כי ה' מסייע להם, נראה כאילו זונה מיריחו יודעת לצטט את דברי התורה, וזאת בניגוד ליהושע, אשר שולח מרגלים ליריחו, למרות שניצחונו הובטח מראש על ידי אלוהים. אילו יהושע היה מבין את מה שרחב הבינה, הוא לא היה שולח מרגלים ליריחו (ולא היה יוצר את הבעיה הכנענית).</a:t>
            </a:r>
          </a:p>
          <a:p>
            <a:pPr rtl="1" algn="r">
              <a:spcAft>
                <a:spcPts val="600"/>
              </a:spcAft>
            </a:pPr>
            <a:r>
              <a:rPr sz="1800" b="0" lang="he-IL">
                <a:solidFill>
                  <a:srgbClr val="1F2A44"/>
                </a:solidFill>
                <a:latin typeface="Arial"/>
                <a:cs typeface="Arial"/>
              </a:rPr>
              <a:t>להלן תמלול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תשע"ו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לדברי חז"ל (זבחים, קט"ז) רחב "נתגיירה".</a:t>
            </a:r>
          </a:p>
          <a:p>
            <a:pPr rtl="1" algn="r">
              <a:spcAft>
                <a:spcPts val="600"/>
              </a:spcAft>
            </a:pPr>
            <a:r>
              <a:rPr sz="1800" b="0" lang="he-IL">
                <a:solidFill>
                  <a:srgbClr val="1F2A44"/>
                </a:solidFill>
                <a:latin typeface="Arial"/>
                <a:cs typeface="Arial"/>
              </a:rPr>
              <a:t>בסס דעה זו על הכתוב ביהושע, ב', 16-1, שלפניך. הסבר את דבריך. (8 נקודות)</a:t>
            </a:r>
          </a:p>
          <a:p>
            <a:pPr rtl="1" algn="r">
              <a:spcAft>
                <a:spcPts val="600"/>
              </a:spcAft>
            </a:pPr>
            <a:r>
              <a:rPr sz="1800" b="0" lang="he-IL">
                <a:solidFill>
                  <a:srgbClr val="1F2A44"/>
                </a:solidFill>
                <a:latin typeface="Arial"/>
                <a:cs typeface="Arial"/>
              </a:rPr>
              <a:t>ב. יש הטוענים שהתושייה של רחב, הבאה לידי ביטוי בקטעים שלפניך, מעמידה באור נלעג את דמויות הגברים.</a:t>
            </a:r>
          </a:p>
          <a:p>
            <a:pPr rtl="1" algn="r">
              <a:spcAft>
                <a:spcPts val="600"/>
              </a:spcAft>
            </a:pPr>
            <a:r>
              <a:rPr sz="1800" b="0" lang="he-IL">
                <a:solidFill>
                  <a:srgbClr val="1F2A44"/>
                </a:solidFill>
                <a:latin typeface="Arial"/>
                <a:cs typeface="Arial"/>
              </a:rPr>
              <a:t>הבא מן הקטעים שתי ראיות המבססות טענה זו, והסבר אותן. (12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המופיע בתמונה:</a:t>
            </a:r>
          </a:p>
          <a:p>
            <a:pPr rtl="1" algn="r">
              <a:spcAft>
                <a:spcPts val="600"/>
              </a:spcAft>
            </a:pPr>
            <a:r>
              <a:rPr sz="1800" b="0" lang="he-IL">
                <a:solidFill>
                  <a:srgbClr val="1F2A44"/>
                </a:solidFill>
                <a:latin typeface="Arial"/>
                <a:cs typeface="Arial"/>
              </a:rPr>
              <a:t>שאלה 4</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ביסוס והסבר דעת חז"ל לפיה, רחב התגיירה (על הנבחן לציין אחד):</a:t>
            </a:r>
          </a:p>
          <a:p>
            <a:pPr rtl="1" algn="r">
              <a:spcAft>
                <a:spcPts val="600"/>
              </a:spcAft>
            </a:pPr>
            <a:r>
              <a:rPr sz="1800" b="0" lang="he-IL">
                <a:solidFill>
                  <a:srgbClr val="1F2A44"/>
                </a:solidFill>
                <a:latin typeface="Arial"/>
                <a:cs typeface="Arial"/>
              </a:rPr>
              <a:t>"יָדַעְתִּי כִּי-נָתַן יְהוָה לָכֶם אֶת-הָאָרֶץ וְכִי-נָפְלָה אֵימַתְכֶם עָלֵינוּ וְכִי נָמֹגוּ כָּל-יֹשְׁבֵי הָאָרֶץ מִפְּנֵיכֶם" – רחב מכירה בה', ויודעת כי בזכותו הניצחון של בני ישראל על עמי כנען מובטח. מכאן שרחב קיבלה על עצמה את האמונה בה'.</a:t>
            </a:r>
          </a:p>
          <a:p>
            <a:pPr rtl="1" algn="r">
              <a:spcAft>
                <a:spcPts val="600"/>
              </a:spcAft>
            </a:pPr>
            <a:r>
              <a:rPr sz="1800" b="0" lang="he-IL">
                <a:solidFill>
                  <a:srgbClr val="1F2A44"/>
                </a:solidFill>
                <a:latin typeface="Arial"/>
                <a:cs typeface="Arial"/>
              </a:rPr>
              <a:t>"וַנִּשְׁמַע וַיִּמַּס לְבָבֵנוּ וְלֹא-קָמָה עוֹד רוּחַ בְּאִישׁ מִפְּנֵיכֶם כִּי יְהוָה אֱלֹהֵיכֶם הוּא אֱלֹהִים בַּשָּׁמַיִם מִמַּעַל וְעַל-הָאָרֶץ מִתָּחַת" – רחב מכירה בה' כאל השולט בכל.</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תושיית רחב מעמידה את דמויות הגברים באור נלעג (על התלמיד להביא שתי ראיות ולהסבירן):</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עם הגעת שליחי המלך לביתה בחיפוש אחר המרגלים, רחב מעמידה פני אזרחית תמימה, הדואגת לטובת אנשי עירה. היא שולחת את שליחי המלך למרדף שווא אחר המרגלים, וגורמת להם לעזוב את ביתה במהירות, מבלי לערוך בו חיפוש: "כֵּן בָּאוּ אֵלַי הָאֲנָשִׁים וְלֹא יָדַעְתִּי מֵאַיִן הֵמָּה. וַיְהִי הַשַּׁעַר לִסְגּוֹר בַּחֹשֶׁךְ וְהָאֲנָשִׁים יָצָאוּ לֹא יָדַעְתִּי אָנָה הָלְכוּ הָאֲנָשִׁים רִדְפוּ מַהֵר אַחֲרֵיהֶם כִּי תַשִּׂיגוּם". כך, מוצגים שליחי המלך כפתיים.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כאשר המרגלים יוצאים מבית רחב, היא נותנת להם הנחיות מפורשות כיצד להימנע מפגישה בשליחי המלך המחפשים אחריהם: להסתתר באזור ההר למשך שלושה ימים, ורק לאחר מכן לצאת לדרך חזרה למקום ממנו הגיעו: "וַתֹּאמֶר לָהֶם הָהָרָה לֵּכוּ פֶּן-יִפְגְּעוּ בָכֶם הָרֹדְפִים וְנַחְבֵּתֶם שָׁמָּה שְׁלֹשֶׁת יָמִים עַד שׁוּב הָרֹדְפִים וְאַחַר תֵּלְכוּ לְדַרְכְּכֶם". תושיית רחב מציגה את המרגלים, כמי שלא ניתן לסמוך עליהם, וכמי שאינם יודעים בעצמם כיצד לפעול.</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רחב יודעת לצטט תורה, בניגוד ליהושע. היא יודעת שה' ייתן את כל יושבי הארץ ביד בני ישראל. אילו יהושע היה מפנים את הפסוקים האלה, לא היה שולח מרגלים ליריחו, שהרי ניצחונו הובטח מראש על ידי ה': "יָדַעְתִּי כִּי-נָתַן יְהוָה לָכֶם אֶת-הָאָרֶץ וְכִי-נָפְלָה אֵימַתְכֶם עָלֵינוּ וְכִי נָמֹגוּ כָּל-יֹשְׁבֵי הָאָרֶץ מִפְּנֵיכֶם".</a:t>
            </a:r>
          </a:p>
          <a:p>
            <a:pPr rtl="1" algn="r">
              <a:spcAft>
                <a:spcPts val="600"/>
              </a:spcAft>
            </a:pPr>
            <a:r>
              <a:rPr sz="1800" b="0" lang="he-IL">
                <a:solidFill>
                  <a:srgbClr val="1F2A44"/>
                </a:solidFill>
                <a:latin typeface="Arial"/>
                <a:cs typeface="Arial"/>
              </a:rPr>
              <a:t>להלן תמלול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תשע"ה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(1) בדבריה למרגלים אמרה רחב: "ועתה הִשָּׁבְעוּ נא לי בה' כי עשיתי עמכם חסד ועשיתם גם אתם עם בית אבי חסד" (פסוק 12).</a:t>
            </a:r>
          </a:p>
          <a:p>
            <a:pPr rtl="1" algn="r">
              <a:spcAft>
                <a:spcPts val="600"/>
              </a:spcAft>
            </a:pPr>
            <a:r>
              <a:rPr sz="1800" b="0" lang="he-IL">
                <a:solidFill>
                  <a:srgbClr val="1F2A44"/>
                </a:solidFill>
                <a:latin typeface="Arial"/>
                <a:cs typeface="Arial"/>
              </a:rPr>
              <a:t>הסבר מהו החסד שעשתה רחב עם המרגלים, ומהו החסד שהיא מבקשת שהם יעשו עמה. בסס את דבריך על הכתוב. (4 נקודות)</a:t>
            </a:r>
          </a:p>
          <a:p>
            <a:pPr rtl="1" algn="r">
              <a:spcAft>
                <a:spcPts val="600"/>
              </a:spcAft>
            </a:pPr>
            <a:r>
              <a:rPr sz="1800" b="0" lang="he-IL">
                <a:solidFill>
                  <a:srgbClr val="1F2A44"/>
                </a:solidFill>
                <a:latin typeface="Arial"/>
                <a:cs typeface="Arial"/>
              </a:rPr>
              <a:t>(2) ציין שניים מן התנאים שהציבו המרגלים לרחב כדי שבקשתה תיענה. בסס את דבריך על הכתוב. (6 נקודות)</a:t>
            </a:r>
          </a:p>
          <a:p>
            <a:pPr rtl="1" algn="r">
              <a:spcAft>
                <a:spcPts val="600"/>
              </a:spcAft>
            </a:pPr>
            <a:r>
              <a:rPr sz="1800" b="0" lang="he-IL">
                <a:solidFill>
                  <a:srgbClr val="1F2A44"/>
                </a:solidFill>
                <a:latin typeface="Arial"/>
                <a:cs typeface="Arial"/>
              </a:rPr>
              <a:t>ב. קרא פסוקים 15–20 בקטע שלפניך.</a:t>
            </a:r>
          </a:p>
          <a:p>
            <a:pPr rtl="1" algn="r">
              <a:spcAft>
                <a:spcPts val="600"/>
              </a:spcAft>
            </a:pPr>
            <a:r>
              <a:rPr sz="1800" b="0" lang="he-IL">
                <a:solidFill>
                  <a:srgbClr val="1F2A44"/>
                </a:solidFill>
                <a:latin typeface="Arial"/>
                <a:cs typeface="Arial"/>
              </a:rPr>
              <a:t>על סדר האירועים לפי המתואר בפסוקים 15–20 מקשה הפרשן אברבנאל:</a:t>
            </a:r>
          </a:p>
          <a:p>
            <a:pPr rtl="1" algn="r">
              <a:spcAft>
                <a:spcPts val="600"/>
              </a:spcAft>
            </a:pPr>
            <a:r>
              <a:rPr sz="1800" b="0" lang="he-IL">
                <a:solidFill>
                  <a:srgbClr val="1F2A44"/>
                </a:solidFill>
                <a:latin typeface="Arial"/>
                <a:cs typeface="Arial"/>
              </a:rPr>
              <a:t>במה שאמרו המרגלים לרחב אחרי הורידה אותם בעד החלון... למה לא אמרו אליה כל זה בהיותם על הגג כשהשביעתם [...]? שכל נדר [...] אשר יעשה אותם האדם בהיותו אסור ומוכרח אינו קיים. בעבור זה אחר שיצאו מביתה והיו כבר חוצה לעיר אמרו אליה, אל תחשוב שמה שנדרנו בהיותנו טמונים על הגג היה קיים, אינו כן...</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תשע"ה (שאלון 1108)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(1) מהו הקושי שהפרשן מוצא בסדר האירועים, כפי שהם מתוארים בפסוקים אלה? (6 נקודות)</a:t>
            </a:r>
          </a:p>
          <a:p>
            <a:pPr rtl="1" algn="r">
              <a:spcAft>
                <a:spcPts val="600"/>
              </a:spcAft>
            </a:pPr>
            <a:r>
              <a:rPr sz="1800" b="0" lang="he-IL">
                <a:solidFill>
                  <a:srgbClr val="1F2A44"/>
                </a:solidFill>
                <a:latin typeface="Arial"/>
                <a:cs typeface="Arial"/>
              </a:rPr>
              <a:t>(2) כיצד הפרשן פותר קושי זה? (4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תשע"ה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המופיע בתמונה:</a:t>
            </a:r>
          </a:p>
          <a:p>
            <a:pPr rtl="1" algn="r">
              <a:spcAft>
                <a:spcPts val="600"/>
              </a:spcAft>
            </a:pPr>
            <a:r>
              <a:rPr sz="1800" b="0" lang="he-IL">
                <a:solidFill>
                  <a:srgbClr val="1F2A44"/>
                </a:solidFill>
                <a:latin typeface="Arial"/>
                <a:cs typeface="Arial"/>
              </a:rPr>
              <a:t>שאלה 3</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החסד שעשתה רחב עם המרגלים: הצלתם מפני מלך יריחו או: הצלתם ממוות: "ותקח האשה את שני האנשים ותצפנו" או: והיא העלתם הגגה ותטמנם בפשתי העץ הערוכות לה על הגג".</a:t>
            </a:r>
          </a:p>
          <a:p>
            <a:pPr rtl="1" algn="r">
              <a:spcAft>
                <a:spcPts val="600"/>
              </a:spcAft>
            </a:pPr>
            <a:r>
              <a:rPr sz="1800" b="0" lang="he-IL">
                <a:solidFill>
                  <a:srgbClr val="1F2A44"/>
                </a:solidFill>
                <a:latin typeface="Arial"/>
                <a:cs typeface="Arial"/>
              </a:rPr>
              <a:t>החסד שרחב מבקשת שהמרגלים יעשו עמה: הצלתה והצלת בני משפחתה ומקורביה לכשבני ישראל יכבשו את יריחו: "והחייתם את אבי ואת אמי ואת אחי ואת אחיותי ואת כל אשר להם והצלתם את נפשותינו ממות".</a:t>
            </a:r>
          </a:p>
          <a:p>
            <a:pPr rtl="1" algn="r">
              <a:spcAft>
                <a:spcPts val="600"/>
              </a:spcAft>
            </a:pPr>
            <a:r>
              <a:rPr sz="1800" b="0" lang="he-IL">
                <a:solidFill>
                  <a:srgbClr val="1F2A44"/>
                </a:solidFill>
                <a:latin typeface="Arial"/>
                <a:cs typeface="Arial"/>
              </a:rPr>
              <a:t>(2) התנאים שהציבו המרגלים לרחב כדי שבקשתה תיענה (על התלמיד לציין שניים):</a:t>
            </a:r>
          </a:p>
          <a:p>
            <a:pPr rtl="1" algn="r">
              <a:spcAft>
                <a:spcPts val="600"/>
              </a:spcAft>
            </a:pPr>
            <a:r>
              <a:rPr sz="1800" b="0" lang="he-IL">
                <a:solidFill>
                  <a:srgbClr val="1F2A44"/>
                </a:solidFill>
                <a:latin typeface="Arial"/>
                <a:cs typeface="Arial"/>
              </a:rPr>
              <a:t>"נפשנו תחתיכם למות אם לא תגידו את דברנו זה" – המרגלים אוסרים על רחב ועל בני משפחתה לגלות לאנשים אחרים על כך שהם (רחב ובני משפחתה) עומדים להינצל.</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תשע"ה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"הנה אנחנו באים בארץ את תקות חוט השני תקשרי בחלון" – המרגלים מצווים על רחב לתלות חוט שני על אדן החלון, על מנת שיוכלו לזהות את ביתה בעת הכיבוש, ולא להשמיד את יושביו.</a:t>
            </a:r>
          </a:p>
          <a:p>
            <a:pPr rtl="1" algn="r">
              <a:spcAft>
                <a:spcPts val="600"/>
              </a:spcAft>
            </a:pPr>
            <a:r>
              <a:rPr sz="1800" b="0" lang="he-IL">
                <a:solidFill>
                  <a:srgbClr val="1F2A44"/>
                </a:solidFill>
                <a:latin typeface="Arial"/>
                <a:cs typeface="Arial"/>
              </a:rPr>
              <a:t>"ואת אביך ואת אמך ואת אחיך ואל כל בית אביך תאספי אליך הביתה" – המרגלים מצווים על רחב להביא את כל בני משפחתה אל תוך ביתה בעת הכיבוש, על מנת שיוכלו לדעת את מי עליהם להציל.</a:t>
            </a:r>
          </a:p>
          <a:p>
            <a:pPr rtl="1" algn="r">
              <a:spcAft>
                <a:spcPts val="600"/>
              </a:spcAft>
            </a:pPr>
            <a:r>
              <a:rPr sz="1800" b="0" lang="he-IL">
                <a:solidFill>
                  <a:srgbClr val="1F2A44"/>
                </a:solidFill>
                <a:latin typeface="Arial"/>
                <a:cs typeface="Arial"/>
              </a:rPr>
              <a:t>"והיה כל אשר יצא מדלתי ביתך החוצה דמו בראשו..." – המרגלים מצווים על רחב לוודא שאיש מבני משפחתה לא יעזוב את הבית בעת הכיבוש, שכן מי שיעזוב את הבית, לא יינצל.</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(1) הקושי שמוצא הפרשן בסדר האירועים: כיצד יתכן שהמרגלים מציבים לרחב תנאים ומגבלות אודות הצלת בני משפחתה לאחר שהם מחוץ לביתה, הרי היה מן הראוי שהם יסגרו את כל התנאים מולה בעודם בביתה.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תשע"ה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הפרשן פותר קושי זה באופן הבא: המרגלים רצו להוכיח לרחב שהם עתידים לעמוד בהבטחתם כלפיה. אילו הם היו "סוגרים" את תנאי ההצלה בעודם אצל רחב בבית, היא הייתה יכולה לחשוב שהם עשו זאת רק כיוון ששהו בביתה, עמדו בסכנת חיים, ופחדו שתסגיר אותם לאנשי יריחו. בכך שהם דנים עם רחב בתנאי ההצלה לאחר שהם מחוץ לביתה, אמור להראות לה שהם עתידים לעמוד בהבטחתם (ולכן הם עושים זאת לאחר שכבר "שוחררו" מביתה, ואין עליהם כל איום).</a:t>
            </a:r>
          </a:p>
          <a:p>
            <a:pPr rtl="1" algn="r">
              <a:spcAft>
                <a:spcPts val="600"/>
              </a:spcAft>
            </a:pPr>
            <a:r>
              <a:rPr sz="1800" b="0" lang="he-IL">
                <a:solidFill>
                  <a:srgbClr val="1F2A44"/>
                </a:solidFill>
                <a:latin typeface="Arial"/>
                <a:cs typeface="Arial"/>
              </a:rPr>
              <a:t>להלן תמלול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תשע"ד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קרא פסוק 1 שלפניך ואת דברי מלבי"ם על פסוק זה:</a:t>
            </a:r>
          </a:p>
          <a:p>
            <a:pPr rtl="1" algn="r">
              <a:spcAft>
                <a:spcPts val="600"/>
              </a:spcAft>
            </a:pPr>
            <a:r>
              <a:rPr sz="1800" b="0" lang="he-IL">
                <a:solidFill>
                  <a:srgbClr val="1F2A44"/>
                </a:solidFill>
                <a:latin typeface="Arial"/>
                <a:cs typeface="Arial"/>
              </a:rPr>
              <a:t>על ידי שהיה שמה רחב מפורסמת בשמה אצל גדולי הארץ... נגלו לה סתרי גדולי הארץ וסודותיהם, ואצלה יחקרו כל הנעשה בארץ, ולכן לא הלכו לשום מקום רק יישכבו שמה.</a:t>
            </a:r>
          </a:p>
          <a:p>
            <a:pPr rtl="1" algn="r">
              <a:spcAft>
                <a:spcPts val="600"/>
              </a:spcAft>
            </a:pPr>
            <a:r>
              <a:rPr sz="1800" b="0" lang="he-IL">
                <a:solidFill>
                  <a:srgbClr val="1F2A44"/>
                </a:solidFill>
                <a:latin typeface="Arial"/>
                <a:cs typeface="Arial"/>
              </a:rPr>
              <a:t>(1) נוכח ההוראות של יהושע למרגלים, איזה קושי מעורר פסוק 1, וכיצד פירוש מלבי"ם פותר קושי זה? הסבר. (8 נקודות)</a:t>
            </a:r>
          </a:p>
          <a:p>
            <a:pPr rtl="1" algn="r">
              <a:spcAft>
                <a:spcPts val="600"/>
              </a:spcAft>
            </a:pPr>
            <a:r>
              <a:rPr sz="1800" b="0" lang="he-IL">
                <a:solidFill>
                  <a:srgbClr val="1F2A44"/>
                </a:solidFill>
                <a:latin typeface="Arial"/>
                <a:cs typeface="Arial"/>
              </a:rPr>
              <a:t>(2) מלבי"ם מוצא חיזוק לדבריו בפירוש השם 'רחב'. הסבר קביעה זו. (2 נקודות)</a:t>
            </a:r>
          </a:p>
          <a:p>
            <a:pPr rtl="1" algn="r">
              <a:spcAft>
                <a:spcPts val="600"/>
              </a:spcAft>
            </a:pPr>
            <a:r>
              <a:rPr sz="1800" b="0" lang="he-IL">
                <a:solidFill>
                  <a:srgbClr val="1F2A44"/>
                </a:solidFill>
                <a:latin typeface="Arial"/>
                <a:cs typeface="Arial"/>
              </a:rPr>
              <a:t>ב. קרא פסוקים 9–11; 17; 22–24 שלפניך.</a:t>
            </a:r>
          </a:p>
          <a:p>
            <a:pPr rtl="1" algn="r">
              <a:spcAft>
                <a:spcPts val="600"/>
              </a:spcAft>
            </a:pPr>
            <a:r>
              <a:rPr sz="1800" b="0" lang="he-IL">
                <a:solidFill>
                  <a:srgbClr val="1F2A44"/>
                </a:solidFill>
                <a:latin typeface="Arial"/>
                <a:cs typeface="Arial"/>
              </a:rPr>
              <a:t>(1) לפי פסוקים 9–11 רחב מוסרת מידע ליהושע באמצעות המרגלים. לדעת זקוביץ ("הזיווג המוזר", הרצאה מוקלטת) ממידע זה משתמעת אירוניה כלפי יהושע.</a:t>
            </a:r>
          </a:p>
          <a:p>
            <a:pPr rtl="1" algn="r">
              <a:spcAft>
                <a:spcPts val="600"/>
              </a:spcAft>
            </a:pPr>
            <a:r>
              <a:rPr sz="1800" b="0" lang="he-IL">
                <a:solidFill>
                  <a:srgbClr val="1F2A44"/>
                </a:solidFill>
                <a:latin typeface="Arial"/>
                <a:cs typeface="Arial"/>
              </a:rPr>
              <a:t>ציין מהו המידע, והסבר, באמצעות מידע זה, את האירוניה שמשתמעת מדברי רחב כלפי יהושע. (6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יהושע ב׳</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תשע"ד (שאלון 1108)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מה הייתה המטרה העיקרית של רחב בהצלת המרגלים? בסס את דבריך על הכתוב. (4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תשע"ד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המופיע בתמונה:</a:t>
            </a:r>
          </a:p>
          <a:p>
            <a:pPr rtl="1" algn="r">
              <a:spcAft>
                <a:spcPts val="600"/>
              </a:spcAft>
            </a:pPr>
            <a:r>
              <a:rPr sz="1800" b="0" lang="he-IL">
                <a:solidFill>
                  <a:srgbClr val="1F2A44"/>
                </a:solidFill>
                <a:latin typeface="Arial"/>
                <a:cs typeface="Arial"/>
              </a:rPr>
              <a:t>שאלה 4 – נשים מצילות חיים</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הקושי: יהושע הנחה את המרגלים לרגל את הארץ ואת יריחו, ואילו הם הלכו הישר לביתה של רחב ונשארו שם. (במילים אחרות, הם כלל לא ריגלו ביריחו).</a:t>
            </a:r>
          </a:p>
          <a:p>
            <a:pPr rtl="1" algn="r">
              <a:spcAft>
                <a:spcPts val="600"/>
              </a:spcAft>
            </a:pPr>
            <a:r>
              <a:rPr sz="1800" b="0" lang="he-IL">
                <a:solidFill>
                  <a:srgbClr val="1F2A44"/>
                </a:solidFill>
                <a:latin typeface="Arial"/>
                <a:cs typeface="Arial"/>
              </a:rPr>
              <a:t>המלבי"ם פותר קושי זה באופן הבא: מכיוון שלביתה של רחב הגיעו כל האנשים החשובים, והיא ידעה את כל סודותיהם, נשארו המרגלים בביתה. שם הם יכלו לקבל את המידע על כל הנעשה בארץ, מבלי להסתובב בה.</a:t>
            </a:r>
          </a:p>
          <a:p>
            <a:pPr rtl="1" algn="r">
              <a:spcAft>
                <a:spcPts val="600"/>
              </a:spcAft>
            </a:pPr>
            <a:r>
              <a:rPr sz="1800" b="0" lang="he-IL">
                <a:solidFill>
                  <a:srgbClr val="1F2A44"/>
                </a:solidFill>
                <a:latin typeface="Arial"/>
                <a:cs typeface="Arial"/>
              </a:rPr>
              <a:t>(2) השם 'רחב' על פי המלבי"ם מעיד על שרחב הייתה מפורסמת וידועה בקרב האנשים הגדולים בארץ, ולכן נחשפה למידע רב.</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(1) המידע שמוסרת רחב למרגלים הוא שה' ייתן להם את הארץ, וכל יושבי הארץ פוחדים מפניהם.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יהושע ב׳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תשע"ד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האירוניה שמשתמעת מדברי רחב כלפי יהושע היא: שאילו יהושע היה יודע זאת או מכיר בזאת, הוא לא היה שולח מרגלים לתור את הארץ, ולא היה גורם להצלתם של כנענים.</a:t>
            </a:r>
          </a:p>
          <a:p>
            <a:pPr rtl="1" algn="r">
              <a:spcAft>
                <a:spcPts val="600"/>
              </a:spcAft>
            </a:pPr>
            <a:r>
              <a:rPr sz="1800" b="0" lang="he-IL">
                <a:solidFill>
                  <a:srgbClr val="1F2A44"/>
                </a:solidFill>
                <a:latin typeface="Arial"/>
                <a:cs typeface="Arial"/>
              </a:rPr>
              <a:t>(2) המטרה של רחב בהצלת המרגלים היא הצלת בני משפחתה, כאשר בני ישראל יכבשו את הארץ: "וְהַחֲיִתֶם אֶת-אָבִי וְאֶת-אִמִּי וְאֶת-אַחַי וְאֶת-אַחְיוֹתַי וְאֵת כָּל-אֲשֶׁר לָהֶם וְהִצַּלְתֶּם אֶת-נַפְשֹׁתֵינוּ מִמָּוֶת" (פסוק 13).</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a:p>
            <a:pPr rtl="1" algn="r">
              <a:spcAft>
                <a:spcPts val="800"/>
              </a:spcAft>
            </a:pPr>
            <a:r>
              <a:rPr sz="1500" b="0" lang="he-IL">
                <a:solidFill>
                  <a:srgbClr val="1F2A44"/>
                </a:solidFill>
                <a:latin typeface="Arial"/>
                <a:cs typeface="Arial"/>
              </a:rPr>
              <a:t>תמונה (נחלת הכלל): James Tissot, Tissot The Harlot of Jericho and the Two Spies | https://commons.wikimedia.org/wiki/File:Tissot_The_Harlot_of_Jericho_and_the_Two_Spies.jpg</a:t>
            </a:r>
          </a:p>
          <a:p>
            <a:pPr rtl="1" algn="r">
              <a:spcAft>
                <a:spcPts val="800"/>
              </a:spcAft>
            </a:pPr>
            <a:r>
              <a:rPr sz="1500" b="0" lang="he-IL">
                <a:solidFill>
                  <a:srgbClr val="1F2A44"/>
                </a:solidFill>
                <a:latin typeface="Arial"/>
                <a:cs typeface="Arial"/>
              </a:rPr>
              <a:t>תמונה (נחלת הכלל): the Providence Lithograph Company, Joshua Renewing the Covenant with Israel (Bible Card) | https://commons.wikimedia.org/wiki/File:Joshua_Renewing_the_Covenant_with_Israel_(Bible_Card).jpg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יהושע ב׳ - מצגת</dc:title>
  <dc:subject/>
  <dc:creator/>
  <cp:keywords/>
  <dc:description/>
  <cp:lastModifiedBy/>
  <cp:revision>1</cp:revision>
  <dcterms:created xsi:type="dcterms:W3CDTF">2013-01-27T09:14:16Z</dcterms:created>
  <dcterms:modified xsi:type="dcterms:W3CDTF">2013-01-27T09:15:58Z</dcterms:modified>
  <cp:category/>
</cp:coreProperties>
</file>