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יאמרו</c:v>
                </c:pt>
                <c:pt idx="1">
                  <c:v>ועתה</c:v>
                </c:pt>
                <c:pt idx="2">
                  <c:v>יהוה</c:v>
                </c:pt>
                <c:pt idx="3">
                  <c:v>יהושע</c:v>
                </c:pt>
                <c:pt idx="4">
                  <c:v>ברית</c:v>
                </c:pt>
              </c:strCache>
            </c:strRef>
          </c:cat>
          <c:val>
            <c:numRef>
              <c:f>Sheet1!$B$2:$B$6</c:f>
              <c:numCache>
                <c:formatCode>General</c:formatCode>
                <c:ptCount val="5"/>
                <c:pt idx="0">
                  <c:v>7</c:v>
                </c:pt>
                <c:pt idx="1">
                  <c:v>6</c:v>
                </c:pt>
                <c:pt idx="2">
                  <c:v>6</c:v>
                </c:pt>
                <c:pt idx="3">
                  <c:v>5</c:v>
                </c:pt>
                <c:pt idx="4">
                  <c:v>5</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Sheet1!$A$2:$A$3</c:f>
              <c:strCache>
                <c:ptCount val="2"/>
                <c:pt idx="0">
                  <c:v>שאלון 1362</c:v>
                </c:pt>
                <c:pt idx="1">
                  <c:v>שאלון 1206</c:v>
                </c:pt>
              </c:strCache>
            </c:strRef>
          </c:cat>
          <c:val>
            <c:numRef>
              <c:f>Sheet1!$B$2:$B$3</c:f>
              <c:numCache>
                <c:formatCode>General</c:formatCode>
                <c:ptCount val="2"/>
                <c:pt idx="0">
                  <c:v>1</c:v>
                </c:pt>
                <c:pt idx="1">
                  <c:v>1</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9f-0.jpg"/>
          <p:cNvPicPr>
            <a:picLocks noChangeAspect="1"/>
          </p:cNvPicPr>
          <p:nvPr/>
        </p:nvPicPr>
        <p:blipFill>
          <a:blip r:embed="rId2"/>
          <a:srcRect t="970" b="2264"/>
          <a:stretch>
            <a:fillRect/>
          </a:stretch>
        </p:blipFill>
        <p:spPr>
          <a:xfrm>
            <a:off x="0" y="0"/>
            <a:ext cx="6400800" cy="6858000"/>
          </a:xfrm>
          <a:prstGeom prst="rect">
            <a:avLst/>
          </a:prstGeom>
        </p:spPr>
      </p:pic>
      <p:sp>
        <p:nvSpPr>
          <p:cNvPr id="3" name="Rectangle 2"/>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יהושע</a:t>
            </a:r>
          </a:p>
        </p:txBody>
      </p:sp>
      <p:sp>
        <p:nvSpPr>
          <p:cNvPr id="7" name="TextBox 6"/>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ט׳</a:t>
            </a:r>
          </a:p>
        </p:txBody>
      </p:sp>
      <p:sp>
        <p:nvSpPr>
          <p:cNvPr id="8" name="Rectangle 7"/>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הגבעונים</a:t>
            </a:r>
          </a:p>
        </p:txBody>
      </p:sp>
      <p:sp>
        <p:nvSpPr>
          <p:cNvPr id="10" name="TextBox 9"/>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
        <p:nvSpPr>
          <p:cNvPr id="11" name="TextBox 10"/>
          <p:cNvSpPr txBox="1"/>
          <p:nvPr/>
        </p:nvSpPr>
        <p:spPr>
          <a:xfrm>
            <a:off x="6766560" y="6126480"/>
            <a:ext cx="4937760" cy="548640"/>
          </a:xfrm>
          <a:prstGeom prst="rect">
            <a:avLst/>
          </a:prstGeom>
          <a:noFill/>
        </p:spPr>
        <p:txBody>
          <a:bodyPr wrap="square" anchor="t">
            <a:spAutoFit/>
          </a:bodyPr>
          <a:lstStyle/>
          <a:p>
            <a:pPr rtl="1" algn="r">
              <a:spcAft>
                <a:spcPts val="200"/>
              </a:spcAft>
            </a:pPr>
            <a:r>
              <a:rPr sz="1000" b="0" lang="he-IL">
                <a:solidFill>
                  <a:srgbClr val="CCCCCC"/>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מפת הפרק</a:t>
            </a:r>
          </a:p>
        </p:txBody>
      </p:sp>
      <p:sp>
        <p:nvSpPr>
          <p:cNvPr id="5" name="Rounded Rectangle 4"/>
          <p:cNvSpPr/>
          <p:nvPr/>
        </p:nvSpPr>
        <p:spPr>
          <a:xfrm>
            <a:off x="8951976" y="1463040"/>
            <a:ext cx="2706624"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03096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3096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997696"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הברית הכנענית</a:t>
            </a:r>
          </a:p>
          <a:p>
            <a:pPr rtl="1" algn="r">
              <a:spcAft>
                <a:spcPts val="400"/>
              </a:spcAft>
            </a:pPr>
            <a:r>
              <a:rPr sz="1500" b="0" lang="he-IL">
                <a:solidFill>
                  <a:srgbClr val="F0D9A8"/>
                </a:solidFill>
                <a:latin typeface="Arial"/>
                <a:cs typeface="Arial"/>
              </a:rPr>
              <a:t>פסוקים א׳–ב׳</a:t>
            </a:r>
          </a:p>
        </p:txBody>
      </p:sp>
      <p:sp>
        <p:nvSpPr>
          <p:cNvPr id="9" name="Rounded Rectangle 8"/>
          <p:cNvSpPr/>
          <p:nvPr/>
        </p:nvSpPr>
        <p:spPr>
          <a:xfrm>
            <a:off x="6135624" y="1463040"/>
            <a:ext cx="2706624"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1461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1461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6181344"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ההונאה</a:t>
            </a:r>
          </a:p>
          <a:p>
            <a:pPr rtl="1" algn="r">
              <a:spcAft>
                <a:spcPts val="400"/>
              </a:spcAft>
            </a:pPr>
            <a:r>
              <a:rPr sz="1500" b="0" lang="he-IL">
                <a:solidFill>
                  <a:srgbClr val="F0D9A8"/>
                </a:solidFill>
                <a:latin typeface="Arial"/>
                <a:cs typeface="Arial"/>
              </a:rPr>
              <a:t>פסוקים ג׳–י״ג</a:t>
            </a:r>
          </a:p>
        </p:txBody>
      </p:sp>
      <p:sp>
        <p:nvSpPr>
          <p:cNvPr id="13" name="Rounded Rectangle 12"/>
          <p:cNvSpPr/>
          <p:nvPr/>
        </p:nvSpPr>
        <p:spPr>
          <a:xfrm>
            <a:off x="3319272" y="1463040"/>
            <a:ext cx="2706624"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39826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9826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3364992"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השבועה</a:t>
            </a:r>
          </a:p>
          <a:p>
            <a:pPr rtl="1" algn="r">
              <a:spcAft>
                <a:spcPts val="400"/>
              </a:spcAft>
            </a:pPr>
            <a:r>
              <a:rPr sz="1500" b="0" lang="he-IL">
                <a:solidFill>
                  <a:srgbClr val="F0D9A8"/>
                </a:solidFill>
                <a:latin typeface="Arial"/>
                <a:cs typeface="Arial"/>
              </a:rPr>
              <a:t>פסוקים י״ד–כ״א</a:t>
            </a:r>
          </a:p>
        </p:txBody>
      </p:sp>
      <p:sp>
        <p:nvSpPr>
          <p:cNvPr id="17" name="Rounded Rectangle 16"/>
          <p:cNvSpPr/>
          <p:nvPr/>
        </p:nvSpPr>
        <p:spPr>
          <a:xfrm>
            <a:off x="502920" y="1463040"/>
            <a:ext cx="2706624" cy="2377440"/>
          </a:xfrm>
          <a:prstGeom prst="roundRect">
            <a:avLst>
              <a:gd name="adj" fmla="val 8000"/>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58191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58191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ד</a:t>
            </a:r>
          </a:p>
        </p:txBody>
      </p:sp>
      <p:sp>
        <p:nvSpPr>
          <p:cNvPr id="20" name="TextBox 19"/>
          <p:cNvSpPr txBox="1"/>
          <p:nvPr/>
        </p:nvSpPr>
        <p:spPr>
          <a:xfrm>
            <a:off x="548640"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עונש וקבלה</a:t>
            </a:r>
          </a:p>
          <a:p>
            <a:pPr rtl="1" algn="r">
              <a:spcAft>
                <a:spcPts val="400"/>
              </a:spcAft>
            </a:pPr>
            <a:r>
              <a:rPr sz="1500" b="0" lang="he-IL">
                <a:solidFill>
                  <a:srgbClr val="F0D9A8"/>
                </a:solidFill>
                <a:latin typeface="Arial"/>
                <a:cs typeface="Arial"/>
              </a:rPr>
              <a:t>פסוקים כ״ב–כ״ז</a:t>
            </a:r>
          </a:p>
        </p:txBody>
      </p:sp>
      <p:sp>
        <p:nvSpPr>
          <p:cNvPr id="21" name="Rectangle 20"/>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23" name="Rectangle 22"/>
          <p:cNvSpPr/>
          <p:nvPr/>
        </p:nvSpPr>
        <p:spPr>
          <a:xfrm>
            <a:off x="10850542" y="4389120"/>
            <a:ext cx="789770"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305636" y="4389120"/>
            <a:ext cx="4508330"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3000249" y="4389120"/>
            <a:ext cx="3268810"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21208" y="4389120"/>
            <a:ext cx="2442464" cy="4114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27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ב-2 מועדים/שאלונים במסמך.</a:t>
            </a:r>
          </a:p>
        </p:txBody>
      </p:sp>
      <p:sp>
        <p:nvSpPr>
          <p:cNvPr id="28" name="TextBox 2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א׳–ב׳</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וַיְהִי כִשְׁמֹעַ כׇּֽל־הַמְּלָכִים אֲשֶׁר בְּעֵבֶר הַיַּרְדֵּן בָּהָר וּבַשְּׁפֵלָה וּבְכֹל חוֹף הַיָּם הַגָּדוֹל אֶל־מוּל הַלְּבָנוֹן הַֽחִתִּי וְהָאֱמֹרִי הַֽכְּנַעֲנִי הַפְּרִזִּי הַחִוִּי וְהַיְבוּסִֽי׃</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וַיִּֽתְקַבְּצוּ יַחְדָּו לְהִלָּחֵם עִם־יְהוֹשֻׁעַ וְעִם־יִשְׂרָאֵל פֶּה אֶחָֽד׃</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הברית הכנענית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הברית הכנענית</a:t>
            </a:r>
          </a:p>
        </p:txBody>
      </p:sp>
      <p:pic>
        <p:nvPicPr>
          <p:cNvPr id="5" name="Picture 4" descr="Joshua-9f-0.jpg"/>
          <p:cNvPicPr>
            <a:picLocks noChangeAspect="1"/>
          </p:cNvPicPr>
          <p:nvPr/>
        </p:nvPicPr>
        <p:blipFill>
          <a:blip r:embed="rId2"/>
          <a:srcRect l="5711" r="5711"/>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כשמלכי עבר הירדן שומעים על כיבוש יריחו ועי, הם מתאספים ״פה אחד״ להילחם ביהושע ובישראל.</a:t>
            </a:r>
          </a:p>
        </p:txBody>
      </p:sp>
      <p:sp>
        <p:nvSpPr>
          <p:cNvPr id="11" name="Oval 10"/>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לעומתם הגבעונים בוחרים בדרך אחרת: תחבולה.</a:t>
            </a:r>
          </a:p>
        </p:txBody>
      </p:sp>
      <p:sp>
        <p:nvSpPr>
          <p:cNvPr id="14" name="Rounded Rectangle 13"/>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יהושע ט׳, פסוקים א׳–ב׳. ההסבר לא נבדק על ידי מורה לתנ"ך.</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9f-0.jpg"/>
          <p:cNvPicPr>
            <a:picLocks noChangeAspect="1"/>
          </p:cNvPicPr>
          <p:nvPr/>
        </p:nvPicPr>
        <p:blipFill>
          <a:blip r:embed="rId2"/>
          <a:srcRect t="14759" b="3443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הברית הכנענית</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וַיִּֽתְקַבְּצוּ יַחְדָּו לְהִלָּחֵם עִם־יְהוֹשֻׁעַ וְעִם־יִשְׂרָאֵל פֶּה אֶחָֽד׃</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יהושע ט׳, פסוק ב׳</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ג׳–ז׳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ג׳  </a:t>
            </a:r>
            <a:r>
              <a:rPr sz="2600" b="0" lang="he-IL">
                <a:solidFill>
                  <a:srgbClr val="1F2A44"/>
                </a:solidFill>
                <a:latin typeface="Arial"/>
                <a:cs typeface="Arial"/>
              </a:rPr>
              <a:t>וְיֹשְׁבֵי גִבְעוֹן שָׁמְעוּ אֵת אֲשֶׁר עָשָׂה יְהוֹשֻׁעַ לִירִיחוֹ וְלָעָֽי׃</a:t>
            </a:r>
          </a:p>
          <a:p>
            <a:pPr rtl="1" algn="r">
              <a:spcAft>
                <a:spcPts val="1200"/>
              </a:spcAft>
            </a:pPr>
            <a:r>
              <a:rPr sz="2600" b="1" lang="he-IL">
                <a:solidFill>
                  <a:srgbClr val="8F5C00"/>
                </a:solidFill>
                <a:latin typeface="Arial"/>
                <a:cs typeface="Arial"/>
              </a:rPr>
              <a:t>ד׳  </a:t>
            </a:r>
            <a:r>
              <a:rPr sz="2600" b="0" lang="he-IL">
                <a:solidFill>
                  <a:srgbClr val="1F2A44"/>
                </a:solidFill>
                <a:latin typeface="Arial"/>
                <a:cs typeface="Arial"/>
              </a:rPr>
              <a:t>וַיַּֽעֲשׂוּ גַם־הֵמָּה בְּעׇרְמָה וַיֵּלְכוּ וַיִּצְטַיָּרוּ וַיִּקְחוּ שַׂקִּים בָּלִים לַחֲמוֹרֵיהֶם וְנֹאדוֹת יַיִן בָּלִים וּמְבֻקָּעִים וּמְצֹרָרִֽים׃</a:t>
            </a:r>
          </a:p>
          <a:p>
            <a:pPr rtl="1" algn="r">
              <a:spcAft>
                <a:spcPts val="1200"/>
              </a:spcAft>
            </a:pPr>
            <a:r>
              <a:rPr sz="2600" b="1" lang="he-IL">
                <a:solidFill>
                  <a:srgbClr val="8F5C00"/>
                </a:solidFill>
                <a:latin typeface="Arial"/>
                <a:cs typeface="Arial"/>
              </a:rPr>
              <a:t>ה׳  </a:t>
            </a:r>
            <a:r>
              <a:rPr sz="2600" b="0" lang="he-IL">
                <a:solidFill>
                  <a:srgbClr val="1F2A44"/>
                </a:solidFill>
                <a:latin typeface="Arial"/>
                <a:cs typeface="Arial"/>
              </a:rPr>
              <a:t>וּנְעָלוֹת בָּלוֹת וּמְטֻלָּאוֹת בְּרַגְלֵיהֶם וּשְׂלָמוֹת בָּלוֹת עֲלֵיהֶם וְכֹל לֶחֶם צֵידָם יָבֵשׁ הָיָה נִקֻּדִֽים׃</a:t>
            </a:r>
          </a:p>
          <a:p>
            <a:pPr rtl="1" algn="r">
              <a:spcAft>
                <a:spcPts val="1200"/>
              </a:spcAft>
            </a:pPr>
            <a:r>
              <a:rPr sz="2600" b="1" lang="he-IL">
                <a:solidFill>
                  <a:srgbClr val="8F5C00"/>
                </a:solidFill>
                <a:latin typeface="Arial"/>
                <a:cs typeface="Arial"/>
              </a:rPr>
              <a:t>ו׳  </a:t>
            </a:r>
            <a:r>
              <a:rPr sz="2600" b="0" lang="he-IL">
                <a:solidFill>
                  <a:srgbClr val="1F2A44"/>
                </a:solidFill>
                <a:latin typeface="Arial"/>
                <a:cs typeface="Arial"/>
              </a:rPr>
              <a:t>וַיֵּלְכוּ אֶל־יְהוֹשֻׁעַ אֶל־הַֽמַּחֲנֶה הַגִּלְגָּל וַיֹּאמְרוּ אֵלָיו וְאֶל־אִישׁ יִשְׂרָאֵל מֵאֶרֶץ רְחוֹקָה בָּאנוּ וְעַתָּה כִּרְתוּ־לָנוּ בְרִֽית׃</a:t>
            </a:r>
          </a:p>
          <a:p>
            <a:pPr rtl="1" algn="r">
              <a:spcAft>
                <a:spcPts val="1200"/>
              </a:spcAft>
            </a:pPr>
            <a:r>
              <a:rPr sz="2600" b="1" lang="he-IL">
                <a:solidFill>
                  <a:srgbClr val="8F5C00"/>
                </a:solidFill>
                <a:latin typeface="Arial"/>
                <a:cs typeface="Arial"/>
              </a:rPr>
              <a:t>ז׳  </a:t>
            </a:r>
            <a:r>
              <a:rPr sz="2600" b="0" lang="he-IL">
                <a:solidFill>
                  <a:srgbClr val="1F2A44"/>
                </a:solidFill>
                <a:latin typeface="Arial"/>
                <a:cs typeface="Arial"/>
              </a:rPr>
              <a:t>וַיֹּאמֶר אִֽישׁ־יִשְׂרָאֵל אֶל־הַחִוִּי אוּלַי בְּקִרְבִּי אַתָּה יוֹשֵׁב וְאֵיךְ אֶֽכְרׇת־לְךָ בְרִֽית׃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ההונאה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ח׳–י״א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וַיֹּאמְרוּ אֶל־יְהוֹשֻׁעַ עֲבָדֶיךָֽ אֲנָחְנוּ וַיֹּאמֶר אֲלֵיהֶם יְהוֹשֻׁעַ מִי אַתֶּם וּמֵאַיִן תָּבֹֽאוּ׃</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וַיֹּאמְרוּ אֵלָיו מֵאֶרֶץ רְחוֹקָה מְאֹד בָּאוּ עֲבָדֶיךָ לְשֵׁם יְהֹוָה אֱלֹהֶיךָ כִּי־שָׁמַעְנוּ שׇׁמְעוֹ וְאֵת כׇּל־אֲשֶׁר עָשָׂה בְּמִצְרָֽיִם׃</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וְאֵת ׀ כׇּל־אֲשֶׁר עָשָׂה לִשְׁנֵי מַלְכֵי הָאֱמֹרִי אֲשֶׁר בְּעֵבֶר הַיַּרְדֵּן לְסִיחוֹן מֶלֶךְ חֶשְׁבּוֹן וּלְעוֹג מֶלֶךְ־הַבָּשָׁן אֲשֶׁר בְּעַשְׁתָּרֽוֹת׃</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וַיֹּאמְרוּ אֵלֵינוּ זְֽקֵינֵינוּ וְכׇל־יֹשְׁבֵי אַרְצֵנוּ לֵאמֹר קְחוּ בְיֶדְכֶם צֵידָה לַדֶּרֶךְ וּלְכוּ לִקְרָאתָם וַאֲמַרְתֶּם אֲלֵיהֶם עַבְדֵיכֶם אֲנַחְנוּ וְעַתָּה כִּרְתוּ־לָנוּ בְרִֽית׃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ההונאה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י״ב–י״ג</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זֶה ׀ לַחְמֵנוּ חָם הִצְטַיַּדְנוּ אֹתוֹ מִבָּתֵּינוּ בְּיוֹם צֵאתֵנוּ לָלֶכֶת אֲלֵיכֶם וְעַתָּה הִנֵּה יָבֵשׁ וְהָיָה נִקֻּדִֽים׃</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וְאֵלֶּה נֹאדוֹת הַיַּיִן אֲשֶׁר מִלֵּאנוּ חֲדָשִׁים וְהִנֵּה הִתְבַּקָּעוּ וְאֵלֶּה שַׂלְמוֹתֵינוּ וּנְעָלֵינוּ בָּלוּ מֵרֹב הַדֶּרֶךְ מְאֹֽד׃</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ההונאה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ההונאה</a:t>
            </a:r>
          </a:p>
        </p:txBody>
      </p:sp>
      <p:pic>
        <p:nvPicPr>
          <p:cNvPr id="5" name="Picture 4" descr="Joshua-9f-0.jpg"/>
          <p:cNvPicPr>
            <a:picLocks noChangeAspect="1"/>
          </p:cNvPicPr>
          <p:nvPr/>
        </p:nvPicPr>
        <p:blipFill>
          <a:blip r:embed="rId2"/>
          <a:srcRect l="5711" r="5711"/>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יושבי גבעון עושים ״בערמה״ ומתחפשים לשליחים: שקים בלויים, נאדות יין בקועים ומנעלים מטולאות, ולחם יבש ומנומר. הם אומרים ליהושע מארץ רחוקה באו עבדיך לשם ה׳ אלהיך.</a:t>
            </a:r>
          </a:p>
        </p:txBody>
      </p:sp>
      <p:sp>
        <p:nvSpPr>
          <p:cNvPr id="11" name="Oval 10"/>
          <p:cNvSpPr/>
          <p:nvPr/>
        </p:nvSpPr>
        <p:spPr>
          <a:xfrm>
            <a:off x="11292840" y="292608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אנשי ישראל חוששים שמא הם יושבים בקרבם, אבל הגבעונים מציעים ״עבדיך אנחנו״. יהושע שואל מאין, והם עונים כמו לפני, ומראים את הלחם היבש.</a:t>
            </a:r>
          </a:p>
        </p:txBody>
      </p:sp>
      <p:sp>
        <p:nvSpPr>
          <p:cNvPr id="14" name="Oval 13"/>
          <p:cNvSpPr/>
          <p:nvPr/>
        </p:nvSpPr>
        <p:spPr>
          <a:xfrm>
            <a:off x="11292840" y="438912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האנשים לוקחים מצידם מן הצידה, ״ואת פי ה׳ לא שאלו״. זה חטא ההנהגה בסיפור, שכן הם לא שאלו את ה׳.</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יהושע ט׳, פסוקים ג׳–י״ג. ההסבר לא נבדק על ידי מורה לתנ"ך.</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9f-0.jpg"/>
          <p:cNvPicPr>
            <a:picLocks noChangeAspect="1"/>
          </p:cNvPicPr>
          <p:nvPr/>
        </p:nvPicPr>
        <p:blipFill>
          <a:blip r:embed="rId2"/>
          <a:srcRect t="14759" b="3443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ההונאה</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וַיֵּלְכוּ אֶל־יְהוֹשֻׁעַ אֶל־הַֽמַּחֲנֶה הַגִּלְגָּל וַיֹּאמְרוּ אֵלָיו וְאֶל־אִישׁ יִשְׂרָאֵל מֵאֶרֶץ רְחוֹקָה בָּאנוּ וְעַתָּה כִּרְתוּ־לָנוּ בְרִֽית׃</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יהושע ט׳, פסוק ו׳</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י״ד–י״ח</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י״ד  </a:t>
            </a:r>
            <a:r>
              <a:rPr sz="2600" b="0" lang="he-IL">
                <a:solidFill>
                  <a:srgbClr val="1F2A44"/>
                </a:solidFill>
                <a:latin typeface="Arial"/>
                <a:cs typeface="Arial"/>
              </a:rPr>
              <a:t>וַיִּקְחוּ הָאֲנָשִׁים מִצֵּידָם וְאֶת־פִּי יְהֹוָה לֹא שָׁאָֽלוּ׃</a:t>
            </a:r>
          </a:p>
          <a:p>
            <a:pPr rtl="1" algn="r">
              <a:spcAft>
                <a:spcPts val="1200"/>
              </a:spcAft>
            </a:pPr>
            <a:r>
              <a:rPr sz="2600" b="1" lang="he-IL">
                <a:solidFill>
                  <a:srgbClr val="1D5E3A"/>
                </a:solidFill>
                <a:latin typeface="Arial"/>
                <a:cs typeface="Arial"/>
              </a:rPr>
              <a:t>ט״ו  </a:t>
            </a:r>
            <a:r>
              <a:rPr sz="2600" b="0" lang="he-IL">
                <a:solidFill>
                  <a:srgbClr val="1F2A44"/>
                </a:solidFill>
                <a:latin typeface="Arial"/>
                <a:cs typeface="Arial"/>
              </a:rPr>
              <a:t>וַיַּעַשׂ לָהֶם יְהוֹשֻׁעַ שָׁלוֹם וַיִּכְרֹת לָהֶם בְּרִית לְחַיּוֹתָם וַיִּשָּׁבְעוּ לָהֶם נְשִׂיאֵי הָעֵדָֽה׃</a:t>
            </a:r>
          </a:p>
          <a:p>
            <a:pPr rtl="1" algn="r">
              <a:spcAft>
                <a:spcPts val="1200"/>
              </a:spcAft>
            </a:pPr>
            <a:r>
              <a:rPr sz="2600" b="1" lang="he-IL">
                <a:solidFill>
                  <a:srgbClr val="1D5E3A"/>
                </a:solidFill>
                <a:latin typeface="Arial"/>
                <a:cs typeface="Arial"/>
              </a:rPr>
              <a:t>ט״ז  </a:t>
            </a:r>
            <a:r>
              <a:rPr sz="2600" b="0" lang="he-IL">
                <a:solidFill>
                  <a:srgbClr val="1F2A44"/>
                </a:solidFill>
                <a:latin typeface="Arial"/>
                <a:cs typeface="Arial"/>
              </a:rPr>
              <a:t>וַיְהִי מִקְצֵה שְׁלֹשֶׁת יָמִים אַחֲרֵי אֲשֶׁר־כָּרְתוּ לָהֶם בְּרִית וַֽיִּשְׁמְעוּ כִּֽי־קְרֹבִים הֵם אֵלָיו וּבְקִרְבּוֹ הֵם יֹשְׁבִֽים׃</a:t>
            </a:r>
          </a:p>
          <a:p>
            <a:pPr rtl="1" algn="r">
              <a:spcAft>
                <a:spcPts val="1200"/>
              </a:spcAft>
            </a:pPr>
            <a:r>
              <a:rPr sz="2600" b="1" lang="he-IL">
                <a:solidFill>
                  <a:srgbClr val="1D5E3A"/>
                </a:solidFill>
                <a:latin typeface="Arial"/>
                <a:cs typeface="Arial"/>
              </a:rPr>
              <a:t>י״ז  </a:t>
            </a:r>
            <a:r>
              <a:rPr sz="2600" b="0" lang="he-IL">
                <a:solidFill>
                  <a:srgbClr val="1F2A44"/>
                </a:solidFill>
                <a:latin typeface="Arial"/>
                <a:cs typeface="Arial"/>
              </a:rPr>
              <a:t>וַיִּסְעוּ בְנֵי־יִשְׂרָאֵל וַיָּבֹאוּ אֶל־עָרֵיהֶם בַּיּוֹם הַשְּׁלִישִׁי וְעָֽרֵיהֶם גִּבְעוֹן וְהַכְּפִירָה וּבְאֵרוֹת וְקִרְיַת יְעָרִֽים׃</a:t>
            </a:r>
          </a:p>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וְלֹא הִכּוּם בְּנֵי יִשְׂרָאֵל כִּֽי־נִשְׁבְּעוּ לָהֶם נְשִׂיאֵי הָעֵדָה בַּֽיהֹוָה אֱלֹהֵי יִשְׂרָאֵל וַיִּלֹּנוּ כׇל־הָעֵדָה עַל־הַנְּשִׂיאִֽים׃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השבועה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י״ט–כ״א</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וַיֹּאמְרוּ כׇל־הַנְּשִׂיאִים אֶל־כׇּל־הָעֵדָה אֲנַחְנוּ נִשְׁבַּעְנוּ לָהֶם בַּיהֹוָה אֱלֹהֵי יִשְׂרָאֵל וְעַתָּה לֹא נוּכַל לִנְגֹּעַ בָּהֶֽם׃</a:t>
            </a:r>
          </a:p>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זֹאת נַעֲשֶׂה לָהֶם וְהַחֲיֵה אוֹתָם וְלֹֽא־יִֽהְיֶה עָלֵינוּ קֶצֶף עַל־הַשְּׁבוּעָה אֲשֶׁר־נִשְׁבַּעְנוּ לָהֶֽם׃</a:t>
            </a:r>
          </a:p>
          <a:p>
            <a:pPr rtl="1" algn="r">
              <a:spcAft>
                <a:spcPts val="1200"/>
              </a:spcAft>
            </a:pPr>
            <a:r>
              <a:rPr sz="2600" b="1" lang="he-IL">
                <a:solidFill>
                  <a:srgbClr val="1D5E3A"/>
                </a:solidFill>
                <a:latin typeface="Arial"/>
                <a:cs typeface="Arial"/>
              </a:rPr>
              <a:t>כ״א  </a:t>
            </a:r>
            <a:r>
              <a:rPr sz="2600" b="0" lang="he-IL">
                <a:solidFill>
                  <a:srgbClr val="1F2A44"/>
                </a:solidFill>
                <a:latin typeface="Arial"/>
                <a:cs typeface="Arial"/>
              </a:rPr>
              <a:t>וַיֹּאמְרוּ אֲלֵיהֶם הַנְּשִׂיאִים יִֽחְיוּ וַיִּֽהְיוּ חֹטְבֵי עֵצִים וְשֹׁאֲבֵי־מַיִם לְכׇל־הָעֵדָה כַּאֲשֶׁר דִּבְּרוּ לָהֶם הַנְּשִׂיאִֽים׃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השבועה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השבועה</a:t>
            </a:r>
          </a:p>
        </p:txBody>
      </p:sp>
      <p:pic>
        <p:nvPicPr>
          <p:cNvPr id="5" name="Picture 4" descr="Joshua-9f-0.jpg"/>
          <p:cNvPicPr>
            <a:picLocks noChangeAspect="1"/>
          </p:cNvPicPr>
          <p:nvPr/>
        </p:nvPicPr>
        <p:blipFill>
          <a:blip r:embed="rId2"/>
          <a:srcRect l="5711" r="5711"/>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יהושע עושה להם שלום וכורת ברית לחיותם, ונשיאי העדה נשבעים להם. כעבור שלושה ימים נודע שהם שכנים וגרים בקרבם.</a:t>
            </a:r>
          </a:p>
        </p:txBody>
      </p:sp>
      <p:sp>
        <p:nvSpPr>
          <p:cNvPr id="11" name="Oval 10"/>
          <p:cNvSpPr/>
          <p:nvPr/>
        </p:nvSpPr>
        <p:spPr>
          <a:xfrm>
            <a:off x="11292840" y="292608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בני ישראל נוסעים ומגיעים לערי הגבעונים, אך אינם מכים אותם בגלל השבועה בשם ה׳. העדה מלינה על הנשיאים, והם עונים כל הנשיאים אל כל העדה נשבענו להם בה׳ אלהי ישראל ועתה לא נוכל לנגע בהם.</a:t>
            </a:r>
          </a:p>
        </p:txBody>
      </p:sp>
      <p:sp>
        <p:nvSpPr>
          <p:cNvPr id="14" name="Oval 13"/>
          <p:cNvSpPr/>
          <p:nvPr/>
        </p:nvSpPr>
        <p:spPr>
          <a:xfrm>
            <a:off x="11292840" y="438912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הם מחליטים לחיות, ושיהיו ״חטבי עצים ושאבי מים לכל העדה״.</a:t>
            </a:r>
          </a:p>
        </p:txBody>
      </p:sp>
      <p:sp>
        <p:nvSpPr>
          <p:cNvPr id="17" name="Rounded Rectangle 16"/>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יהושע ט׳, פסוקים י״ד–כ״א. ההסבר לא נבדק על ידי מורה לתנ"ך.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9f-0.jpg"/>
          <p:cNvPicPr>
            <a:picLocks noChangeAspect="1"/>
          </p:cNvPicPr>
          <p:nvPr/>
        </p:nvPicPr>
        <p:blipFill>
          <a:blip r:embed="rId2"/>
          <a:srcRect t="14759" b="3443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השבועה</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וַיֹּאמְרוּ כׇל־הַנְּשִׂיאִים אֶל־כׇּל־הָעֵדָה אֲנַחְנוּ נִשְׁבַּעְנוּ לָהֶם בַּיהֹוָה אֱלֹהֵי יִשְׂרָאֵל וְעַתָּה לֹא נוּכַל לִנְגֹּעַ בָּהֶֽם׃</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יהושע ט׳, פסוק י״ט</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כ״ב–כ״ד</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כ״ב  </a:t>
            </a:r>
            <a:r>
              <a:rPr sz="2600" b="0" lang="he-IL">
                <a:solidFill>
                  <a:srgbClr val="1F2A44"/>
                </a:solidFill>
                <a:latin typeface="Arial"/>
                <a:cs typeface="Arial"/>
              </a:rPr>
              <a:t>וַיִּקְרָא לָהֶם יְהוֹשֻׁעַ וַיְדַבֵּר אֲלֵיהֶם לֵאמֹר לָמָּה רִמִּיתֶם אֹתָנוּ לֵאמֹר רְחוֹקִים אֲנַחְנוּ מִכֶּם מְאֹד וְאַתֶּם בְּקִרְבֵּנוּ יֹשְׁבִֽים׃</a:t>
            </a:r>
          </a:p>
          <a:p>
            <a:pPr rtl="1" algn="r">
              <a:spcAft>
                <a:spcPts val="1200"/>
              </a:spcAft>
            </a:pPr>
            <a:r>
              <a:rPr sz="2600" b="1" lang="he-IL">
                <a:solidFill>
                  <a:srgbClr val="7A2E5A"/>
                </a:solidFill>
                <a:latin typeface="Arial"/>
                <a:cs typeface="Arial"/>
              </a:rPr>
              <a:t>כ״ג  </a:t>
            </a:r>
            <a:r>
              <a:rPr sz="2600" b="0" lang="he-IL">
                <a:solidFill>
                  <a:srgbClr val="1F2A44"/>
                </a:solidFill>
                <a:latin typeface="Arial"/>
                <a:cs typeface="Arial"/>
              </a:rPr>
              <a:t>וְעַתָּה אֲרוּרִים אַתֶּם וְלֹא־יִכָּרֵת מִכֶּם עֶבֶד וְחֹטְבֵי עֵצִים וְשֹׁאֲבֵי מַיִם לְבֵית אֱלֹהָֽי׃</a:t>
            </a:r>
          </a:p>
          <a:p>
            <a:pPr rtl="1" algn="r">
              <a:spcAft>
                <a:spcPts val="1200"/>
              </a:spcAft>
            </a:pPr>
            <a:r>
              <a:rPr sz="2600" b="1" lang="he-IL">
                <a:solidFill>
                  <a:srgbClr val="7A2E5A"/>
                </a:solidFill>
                <a:latin typeface="Arial"/>
                <a:cs typeface="Arial"/>
              </a:rPr>
              <a:t>כ״ד  </a:t>
            </a:r>
            <a:r>
              <a:rPr sz="2600" b="0" lang="he-IL">
                <a:solidFill>
                  <a:srgbClr val="1F2A44"/>
                </a:solidFill>
                <a:latin typeface="Arial"/>
                <a:cs typeface="Arial"/>
              </a:rPr>
              <a:t>וַיַּעֲנוּ אֶת־יְהוֹשֻׁעַ וַיֹּאמְרוּ כִּי הֻגֵּד הֻגַּד לַעֲבָדֶיךָ אֵת אֲשֶׁר צִוָּה יְהֹוָה אֱלֹהֶיךָ אֶת־מֹשֶׁה עַבְדּוֹ לָתֵת לָכֶם אֶת־כׇּל־הָאָרֶץ וּלְהַשְׁמִיד אֶת־כׇּל־יֹשְׁבֵי הָאָרֶץ מִפְּנֵיכֶם וַנִּירָא מְאֹד לְנַפְשֹׁתֵינוּ מִפְּנֵיכֶם וַֽנַּעֲשֵׂה אֶת־הַדָּבָר הַזֶּֽה׃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עונש וקבלה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ט׳, פסוקים כ״ה–כ״ז</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כ״ה  </a:t>
            </a:r>
            <a:r>
              <a:rPr sz="2600" b="0" lang="he-IL">
                <a:solidFill>
                  <a:srgbClr val="1F2A44"/>
                </a:solidFill>
                <a:latin typeface="Arial"/>
                <a:cs typeface="Arial"/>
              </a:rPr>
              <a:t>וְעַתָּה הִנְנוּ בְיָדֶךָ כַּטּוֹב וְכַיָּשָׁר בְּעֵינֶיךָ לַעֲשׂוֹת לָנוּ עֲשֵֽׂה׃</a:t>
            </a:r>
          </a:p>
          <a:p>
            <a:pPr rtl="1" algn="r">
              <a:spcAft>
                <a:spcPts val="1200"/>
              </a:spcAft>
            </a:pPr>
            <a:r>
              <a:rPr sz="2600" b="1" lang="he-IL">
                <a:solidFill>
                  <a:srgbClr val="7A2E5A"/>
                </a:solidFill>
                <a:latin typeface="Arial"/>
                <a:cs typeface="Arial"/>
              </a:rPr>
              <a:t>כ״ו  </a:t>
            </a:r>
            <a:r>
              <a:rPr sz="2600" b="0" lang="he-IL">
                <a:solidFill>
                  <a:srgbClr val="1F2A44"/>
                </a:solidFill>
                <a:latin typeface="Arial"/>
                <a:cs typeface="Arial"/>
              </a:rPr>
              <a:t>וַיַּעַשׂ לָהֶם כֵּן וַיַּצֵּל אוֹתָם מִיַּד בְּנֵֽי־יִשְׂרָאֵל וְלֹא הֲרָגֽוּם׃</a:t>
            </a:r>
          </a:p>
          <a:p>
            <a:pPr rtl="1" algn="r">
              <a:spcAft>
                <a:spcPts val="1200"/>
              </a:spcAft>
            </a:pPr>
            <a:r>
              <a:rPr sz="2600" b="1" lang="he-IL">
                <a:solidFill>
                  <a:srgbClr val="7A2E5A"/>
                </a:solidFill>
                <a:latin typeface="Arial"/>
                <a:cs typeface="Arial"/>
              </a:rPr>
              <a:t>כ״ז  </a:t>
            </a:r>
            <a:r>
              <a:rPr sz="2600" b="0" lang="he-IL">
                <a:solidFill>
                  <a:srgbClr val="1F2A44"/>
                </a:solidFill>
                <a:latin typeface="Arial"/>
                <a:cs typeface="Arial"/>
              </a:rPr>
              <a:t>וַיִּתְּנֵם יְהוֹשֻׁעַ בַּיּוֹם הַהוּא חֹטְבֵי עֵצִים וְשֹׁאֲבֵי מַיִם לָֽעֵדָה וּלְמִזְבַּח יְהֹוָה עַד־הַיּוֹם הַזֶּה אֶל־הַמָּקוֹם אֲשֶׁר יִבְחָֽר׃</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עונש וקבלה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עונש וקבלה</a:t>
            </a:r>
          </a:p>
        </p:txBody>
      </p:sp>
      <p:pic>
        <p:nvPicPr>
          <p:cNvPr id="5" name="Picture 4" descr="Joshua-9f-0.jpg"/>
          <p:cNvPicPr>
            <a:picLocks noChangeAspect="1"/>
          </p:cNvPicPr>
          <p:nvPr/>
        </p:nvPicPr>
        <p:blipFill>
          <a:blip r:embed="rId2"/>
          <a:srcRect l="5711" r="5711"/>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יהושע קורא להם ושואל למה רימו. הם עונים שהם חששו מאד על נפשם, כי נאמר למשה שה׳ נתן את כל הארץ וישמיד את יושביה.</a:t>
            </a:r>
          </a:p>
        </p:txBody>
      </p:sp>
      <p:sp>
        <p:nvSpPr>
          <p:cNvPr id="11" name="Oval 10"/>
          <p:cNvSpPr/>
          <p:nvPr/>
        </p:nvSpPr>
        <p:spPr>
          <a:xfrm>
            <a:off x="11292840" y="292608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הם מוסרים את עצמם ביד יהושע, ״כטוב וכישר בעיניך לעשות לנו עשה״. יהושע מציל אותם מיד בני ישראל ומעמידם כחוטבי עצים ושואבי מים למזבח ה׳.</a:t>
            </a:r>
          </a:p>
        </p:txBody>
      </p:sp>
      <p:sp>
        <p:nvSpPr>
          <p:cNvPr id="14" name="Oval 13"/>
          <p:cNvSpPr/>
          <p:nvPr/>
        </p:nvSpPr>
        <p:spPr>
          <a:xfrm>
            <a:off x="11292840" y="438912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הפרק עוסק בכוחה של השבועה, וגם באופן שבו החלטות ללא התייעצות עם ה׳ גורמות לתוצאות מורכבות.</a:t>
            </a:r>
          </a:p>
        </p:txBody>
      </p:sp>
      <p:sp>
        <p:nvSpPr>
          <p:cNvPr id="17" name="Rounded Rectangle 16"/>
          <p:cNvSpPr/>
          <p:nvPr/>
        </p:nvSpPr>
        <p:spPr>
          <a:xfrm>
            <a:off x="4434840" y="5852160"/>
            <a:ext cx="7360920" cy="566928"/>
          </a:xfrm>
          <a:prstGeom prst="roundRect">
            <a:avLst/>
          </a:prstGeom>
          <a:solidFill>
            <a:srgbClr val="FDF1D8"/>
          </a:solidFill>
          <a:ln w="25400">
            <a:solidFill>
              <a:srgbClr val="7A2E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7A2E5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יהושע ט׳, פסוקים כ״ב–כ״ז. ההסבר לא נבדק על ידי מורה לתנ"ך.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9f-0.jpg"/>
          <p:cNvPicPr>
            <a:picLocks noChangeAspect="1"/>
          </p:cNvPicPr>
          <p:nvPr/>
        </p:nvPicPr>
        <p:blipFill>
          <a:blip r:embed="rId2"/>
          <a:srcRect t="14759" b="3443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עונש וקבלה</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וְעַתָּה הִנְנוּ בְיָדֶךָ כַּטּוֹב וְכַיָּשָׁר בְּעֵינֶיךָ לַעֲשׂוֹת לָנוּ עֲשֵֽׂה׃</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יהושע ט׳, פסוק כ״ה</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יהושע ט׳: הגבעונים</a:t>
            </a:r>
          </a:p>
        </p:txBody>
      </p:sp>
      <p:pic>
        <p:nvPicPr>
          <p:cNvPr id="5" name="Picture 4" descr="Joshua-9f-0.jpg"/>
          <p:cNvPicPr>
            <a:picLocks noChangeAspect="1"/>
          </p:cNvPicPr>
          <p:nvPr/>
        </p:nvPicPr>
        <p:blipFill>
          <a:blip r:embed="rId2"/>
          <a:srcRect l="10140" r="10140"/>
          <a:stretch>
            <a:fillRect/>
          </a:stretch>
        </p:blipFill>
        <p:spPr>
          <a:xfrm>
            <a:off x="457200" y="1463040"/>
            <a:ext cx="3291840" cy="4572000"/>
          </a:xfrm>
          <a:prstGeom prst="rect">
            <a:avLst/>
          </a:prstGeom>
        </p:spPr>
      </p:pic>
      <p:sp>
        <p:nvSpPr>
          <p:cNvPr id="6" name="Rounded Rectangle 5"/>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מלכי כנען מתאספים נגד ישראל.</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הגבעונים מתחפשים לבאים מארץ רחוקה.</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יהושע כורת להם ברית והם נעשים חוטבי עצים ושואבי מים.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הגבעונים</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הברית הכנענית</a:t>
            </a:r>
          </a:p>
          <a:p>
            <a:pPr rtl="1" algn="r">
              <a:spcAft>
                <a:spcPts val="200"/>
              </a:spcAft>
            </a:pPr>
            <a:r>
              <a:rPr sz="1200" b="0" lang="he-IL">
                <a:solidFill>
                  <a:srgbClr val="F0D9A8"/>
                </a:solidFill>
                <a:latin typeface="Arial"/>
                <a:cs typeface="Arial"/>
              </a:rPr>
              <a:t>פס׳ א׳–ב׳</a:t>
            </a:r>
          </a:p>
        </p:txBody>
      </p:sp>
      <p:cxnSp>
        <p:nvCxnSpPr>
          <p:cNvPr id="8" name="Connector 7"/>
          <p:cNvCxnSpPr/>
          <p:nvPr/>
        </p:nvCxnSpPr>
        <p:spPr>
          <a:xfrm>
            <a:off x="6099048" y="3886200"/>
            <a:ext cx="4114800" cy="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796528" y="338328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422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ההונאה</a:t>
            </a:r>
          </a:p>
          <a:p>
            <a:pPr rtl="1" algn="r">
              <a:spcAft>
                <a:spcPts val="200"/>
              </a:spcAft>
            </a:pPr>
            <a:r>
              <a:rPr sz="1200" b="0" lang="he-IL">
                <a:solidFill>
                  <a:srgbClr val="F0D9A8"/>
                </a:solidFill>
                <a:latin typeface="Arial"/>
                <a:cs typeface="Arial"/>
              </a:rPr>
              <a:t>פס׳ ג׳–י״ג</a:t>
            </a:r>
          </a:p>
        </p:txBody>
      </p:sp>
      <p:cxnSp>
        <p:nvCxnSpPr>
          <p:cNvPr id="11" name="Connector 10"/>
          <p:cNvCxnSpPr/>
          <p:nvPr/>
        </p:nvCxnSpPr>
        <p:spPr>
          <a:xfrm>
            <a:off x="6099048" y="3886200"/>
            <a:ext cx="0" cy="192024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681728" y="530352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השבועה</a:t>
            </a:r>
          </a:p>
          <a:p>
            <a:pPr rtl="1" algn="r">
              <a:spcAft>
                <a:spcPts val="200"/>
              </a:spcAft>
            </a:pPr>
            <a:r>
              <a:rPr sz="1200" b="0" lang="he-IL">
                <a:solidFill>
                  <a:srgbClr val="F0D9A8"/>
                </a:solidFill>
                <a:latin typeface="Arial"/>
                <a:cs typeface="Arial"/>
              </a:rPr>
              <a:t>פס׳ י״ד–כ״א</a:t>
            </a:r>
          </a:p>
        </p:txBody>
      </p:sp>
      <p:cxnSp>
        <p:nvCxnSpPr>
          <p:cNvPr id="14" name="Connector 13"/>
          <p:cNvCxnSpPr/>
          <p:nvPr/>
        </p:nvCxnSpPr>
        <p:spPr>
          <a:xfrm flipH="1">
            <a:off x="1984248" y="3886200"/>
            <a:ext cx="4114800" cy="0"/>
          </a:xfrm>
          <a:prstGeom prst="line">
            <a:avLst/>
          </a:prstGeom>
          <a:ln w="38100">
            <a:solidFill>
              <a:srgbClr val="7A2E5A"/>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66928" y="3383280"/>
            <a:ext cx="2834640" cy="1005840"/>
          </a:xfrm>
          <a:prstGeom prst="round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26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עונש וקבלה</a:t>
            </a:r>
          </a:p>
          <a:p>
            <a:pPr rtl="1" algn="r">
              <a:spcAft>
                <a:spcPts val="200"/>
              </a:spcAft>
            </a:pPr>
            <a:r>
              <a:rPr sz="1200" b="0" lang="he-IL">
                <a:solidFill>
                  <a:srgbClr val="F0D9A8"/>
                </a:solidFill>
                <a:latin typeface="Arial"/>
                <a:cs typeface="Arial"/>
              </a:rPr>
              <a:t>פס׳ כ״ב–כ״ז</a:t>
            </a:r>
          </a:p>
        </p:txBody>
      </p:sp>
      <p:sp>
        <p:nvSpPr>
          <p:cNvPr id="17" name="Oval 16"/>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יהושע ט׳</a:t>
            </a:r>
          </a:p>
          <a:p>
            <a:pPr rtl="1" algn="r">
              <a:spcAft>
                <a:spcPts val="200"/>
              </a:spcAft>
            </a:pPr>
            <a:r>
              <a:rPr sz="1400" b="0" lang="he-IL">
                <a:solidFill>
                  <a:srgbClr val="FFFFFF"/>
                </a:solidFill>
                <a:latin typeface="Arial"/>
                <a:cs typeface="Arial"/>
              </a:rPr>
              <a:t>הגבעונים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״יאמרו״ חוזרת בפרק 7 פעמים (פסוקים ו׳, ח׳, ט׳, י״א, י״ט, כ״א, כ״ד).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ו׳: </a:t>
            </a:r>
            <a:r>
              <a:rPr sz="1600" b="0" lang="he-IL">
                <a:solidFill>
                  <a:srgbClr val="1F2A44"/>
                </a:solidFill>
                <a:latin typeface="Arial"/>
                <a:cs typeface="Arial"/>
              </a:rPr>
              <a:t>וַיֵּלְכוּ אֶל־יְהוֹשֻׁעַ אֶל־הַֽמַּחֲנֶה הַגִּלְגָּל וַיֹּאמְרוּ אֵלָיו וְאֶל־אִישׁ יִשְׂרָאֵל מֵאֶרֶץ רְחוֹקָה בָּאנוּ וְעַתָּה כִּרְתוּ־לָנוּ בְרִֽ...</a:t>
            </a:r>
          </a:p>
          <a:p>
            <a:pPr rtl="1" algn="r">
              <a:spcAft>
                <a:spcPts val="800"/>
              </a:spcAft>
            </a:pPr>
            <a:r>
              <a:rPr sz="1600" b="1" lang="he-IL">
                <a:solidFill>
                  <a:srgbClr val="1F2A44"/>
                </a:solidFill>
                <a:latin typeface="Arial"/>
                <a:cs typeface="Arial"/>
              </a:rPr>
              <a:t>פסוק ח׳: </a:t>
            </a:r>
            <a:r>
              <a:rPr sz="1600" b="0" lang="he-IL">
                <a:solidFill>
                  <a:srgbClr val="1F2A44"/>
                </a:solidFill>
                <a:latin typeface="Arial"/>
                <a:cs typeface="Arial"/>
              </a:rPr>
              <a:t>וַיֹּאמְרוּ אֶל־יְהוֹשֻׁעַ עֲבָדֶיךָֽ אֲנָחְנוּ וַיֹּאמֶר אֲלֵיהֶם יְהוֹשֻׁעַ מִי אַתֶּם וּמֵאַיִן תָּבֹֽאוּ׃</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ברית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הסכם בין שני צדדים שווים במעמדם או שאינם שווים, המתחייבים זה לזה או שרק צד אחד מתחייב. ברית בין האל למאמיניו - לעיתים היה ההסכם התחייבות חד צדדית של אלוהים, כגון: ברכת האלוהים לנוח, ברית בין הבתרים. לעיתים היה ההסכם דו צדדי כגון: מעמד הר סיני. ברית נישואים - התחייבות בין גבר לאשה לפני האלוהים.</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ברית היא התחייבות הדדית. בפסוקים האלה אפשר לראות מי מתחייב, מה מובטח, ומה הסימן או המעשה שמאשר את הברית.</a:t>
            </a:r>
          </a:p>
          <a:p>
            <a:pPr rtl="1" algn="r">
              <a:spcAft>
                <a:spcPts val="800"/>
              </a:spcAft>
            </a:pPr>
            <a:r>
              <a:rPr sz="1600" b="1" lang="he-IL">
                <a:solidFill>
                  <a:srgbClr val="1F2A44"/>
                </a:solidFill>
                <a:latin typeface="Arial"/>
                <a:cs typeface="Arial"/>
              </a:rPr>
              <a:t>פסוק ו׳ (קטע: ההונאה): </a:t>
            </a:r>
            <a:r>
              <a:rPr sz="1600" b="0" lang="he-IL">
                <a:solidFill>
                  <a:srgbClr val="1F2A44"/>
                </a:solidFill>
                <a:latin typeface="Arial"/>
                <a:cs typeface="Arial"/>
              </a:rPr>
              <a:t>וַיֵּלְכוּ אֶל־יְהוֹשֻׁעַ אֶל־הַֽמַּחֲנֶה הַגִּלְגָּל וַיֹּאמְרוּ אֵלָיו וְאֶל־אִישׁ יִשְׂרָאֵל מֵאֶרֶץ רְחוֹקָה בָּאנוּ וְעַתָּה כִּרְתוּ־לָנוּ בְרִֽית׃</a:t>
            </a:r>
          </a:p>
          <a:p>
            <a:pPr rtl="1" algn="r">
              <a:spcAft>
                <a:spcPts val="800"/>
              </a:spcAft>
            </a:pPr>
            <a:r>
              <a:rPr sz="1600" b="1" lang="he-IL">
                <a:solidFill>
                  <a:srgbClr val="1F2A44"/>
                </a:solidFill>
                <a:latin typeface="Arial"/>
                <a:cs typeface="Arial"/>
              </a:rPr>
              <a:t>פסוק ז׳ (קטע: ההונאה): </a:t>
            </a:r>
            <a:r>
              <a:rPr sz="1600" b="0" lang="he-IL">
                <a:solidFill>
                  <a:srgbClr val="1F2A44"/>
                </a:solidFill>
                <a:latin typeface="Arial"/>
                <a:cs typeface="Arial"/>
              </a:rPr>
              <a:t>וַיֹּאמֶר אִֽישׁ־יִשְׂרָאֵל אֶל־הַחִוִּי אוּלַי בְּקִרְבִּי אַתָּה יוֹשֵׁב וְאֵיךְ אֶֽכְרׇת־לְךָ בְרִֽית׃</a:t>
            </a:r>
          </a:p>
          <a:p>
            <a:pPr rtl="1" algn="r">
              <a:spcAft>
                <a:spcPts val="800"/>
              </a:spcAft>
            </a:pPr>
            <a:r>
              <a:rPr sz="1600" b="1" lang="he-IL">
                <a:solidFill>
                  <a:srgbClr val="1F2A44"/>
                </a:solidFill>
                <a:latin typeface="Arial"/>
                <a:cs typeface="Arial"/>
              </a:rPr>
              <a:t>פסוק י״א (קטע: ההונאה): </a:t>
            </a:r>
            <a:r>
              <a:rPr sz="1600" b="0" lang="he-IL">
                <a:solidFill>
                  <a:srgbClr val="1F2A44"/>
                </a:solidFill>
                <a:latin typeface="Arial"/>
                <a:cs typeface="Arial"/>
              </a:rPr>
              <a:t>וַיֹּאמְרוּ אֵלֵינוּ זְֽקֵינֵינוּ וְכׇל־יֹשְׁבֵי אַרְצֵנוּ לֵאמֹר קְחוּ בְיֶדְכֶם צֵידָה לַדֶּרֶךְ וּלְכוּ לִקְרָאתָם וַאֲמַרְתֶּם אֲלֵיהֶם עַבְדֵיכֶם אֲנַחְנוּ וְעַתָּה ...</a:t>
            </a:r>
          </a:p>
          <a:p>
            <a:pPr rtl="1" algn="r">
              <a:spcAft>
                <a:spcPts val="800"/>
              </a:spcAft>
            </a:pPr>
            <a:r>
              <a:rPr sz="1500" b="0" lang="he-IL">
                <a:solidFill>
                  <a:srgbClr val="444444"/>
                </a:solidFill>
                <a:latin typeface="Arial"/>
                <a:cs typeface="Arial"/>
              </a:rPr>
              <a:t>ועוד בפסוקים: ט״ו, ט״ז.</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ה׳ (קטע: ההונאה): </a:t>
            </a:r>
            <a:r>
              <a:rPr sz="1600" b="0" lang="he-IL">
                <a:solidFill>
                  <a:srgbClr val="1F2A44"/>
                </a:solidFill>
                <a:latin typeface="Arial"/>
                <a:cs typeface="Arial"/>
              </a:rPr>
              <a:t>וּנְעָלוֹת בָּלוֹת וּמְטֻלָּאוֹת בְּרַגְלֵיהֶם וּשְׂלָמוֹת בָּלוֹת עֲלֵיהֶם וְכֹל לֶחֶם צֵידָם יָבֵשׁ הָיָה נִקֻּדִֽים׃</a:t>
            </a:r>
          </a:p>
          <a:p>
            <a:pPr rtl="1" algn="r">
              <a:spcAft>
                <a:spcPts val="800"/>
              </a:spcAft>
            </a:pPr>
            <a:r>
              <a:rPr sz="1600" b="1" lang="he-IL">
                <a:solidFill>
                  <a:srgbClr val="1F2A44"/>
                </a:solidFill>
                <a:latin typeface="Arial"/>
                <a:cs typeface="Arial"/>
              </a:rPr>
              <a:t>פסוק י״ח (קטע: השבועה): </a:t>
            </a:r>
            <a:r>
              <a:rPr sz="1600" b="0" lang="he-IL">
                <a:solidFill>
                  <a:srgbClr val="1F2A44"/>
                </a:solidFill>
                <a:latin typeface="Arial"/>
                <a:cs typeface="Arial"/>
              </a:rPr>
              <a:t>וְלֹא הִכּוּם בְּנֵי יִשְׂרָאֵל כִּֽי־נִשְׁבְּעוּ לָהֶם נְשִׂיאֵי הָעֵדָה בַּֽיהֹוָה אֱלֹהֵי יִשְׂרָאֵל וַיִּלֹּנוּ כׇל־הָעֵדָה עַל־הַנְּשִׂיאִֽים׃</a:t>
            </a:r>
          </a:p>
          <a:p>
            <a:pPr rtl="1" algn="r">
              <a:spcAft>
                <a:spcPts val="800"/>
              </a:spcAft>
            </a:pPr>
            <a:r>
              <a:rPr sz="1600" b="1" lang="he-IL">
                <a:solidFill>
                  <a:srgbClr val="1F2A44"/>
                </a:solidFill>
                <a:latin typeface="Arial"/>
                <a:cs typeface="Arial"/>
              </a:rPr>
              <a:t>פסוק כ׳ (קטע: השבועה): </a:t>
            </a:r>
            <a:r>
              <a:rPr sz="1600" b="0" lang="he-IL">
                <a:solidFill>
                  <a:srgbClr val="1F2A44"/>
                </a:solidFill>
                <a:latin typeface="Arial"/>
                <a:cs typeface="Arial"/>
              </a:rPr>
              <a:t>זֹאת נַעֲשֶׂה לָהֶם וְהַחֲיֵה אוֹתָם וְלֹֽא־יִֽהְיֶה עָלֵינוּ קֶצֶף עַל־הַשְּׁבוּעָה אֲשֶׁר־נִשְׁבַּעְנוּ לָהֶֽם׃</a:t>
            </a:r>
          </a:p>
          <a:p>
            <a:pPr rtl="1" algn="r">
              <a:spcAft>
                <a:spcPts val="800"/>
              </a:spcAft>
            </a:pPr>
            <a:r>
              <a:rPr sz="1500" b="0" lang="he-IL">
                <a:solidFill>
                  <a:srgbClr val="444444"/>
                </a:solidFill>
                <a:latin typeface="Arial"/>
                <a:cs typeface="Arial"/>
              </a:rPr>
              <a:t>ועוד בפסוקים: כ״ז.</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ט״ו (קטע: השבועה): </a:t>
            </a:r>
            <a:r>
              <a:rPr sz="1600" b="0" lang="he-IL">
                <a:solidFill>
                  <a:srgbClr val="1F2A44"/>
                </a:solidFill>
                <a:latin typeface="Arial"/>
                <a:cs typeface="Arial"/>
              </a:rPr>
              <a:t>וַיַּעַשׂ לָהֶם יְהוֹשֻׁעַ שָׁלוֹם וַיִּכְרֹת לָהֶם בְּרִית לְחַיּוֹתָם וַיִּשָּׁבְעוּ לָהֶם נְשִׂיאֵי הָעֵדָֽה׃</a:t>
            </a:r>
          </a:p>
          <a:p>
            <a:pPr rtl="1" algn="r">
              <a:spcAft>
                <a:spcPts val="800"/>
              </a:spcAft>
            </a:pPr>
            <a:r>
              <a:rPr sz="1600" b="1" lang="he-IL">
                <a:solidFill>
                  <a:srgbClr val="1F2A44"/>
                </a:solidFill>
                <a:latin typeface="Arial"/>
                <a:cs typeface="Arial"/>
              </a:rPr>
              <a:t>פסוק י״ח (קטע: השבועה): </a:t>
            </a:r>
            <a:r>
              <a:rPr sz="1600" b="0" lang="he-IL">
                <a:solidFill>
                  <a:srgbClr val="1F2A44"/>
                </a:solidFill>
                <a:latin typeface="Arial"/>
                <a:cs typeface="Arial"/>
              </a:rPr>
              <a:t>וְלֹא הִכּוּם בְּנֵי יִשְׂרָאֵל כִּֽי־נִשְׁבְּעוּ לָהֶם נְשִׂיאֵי הָעֵדָה בַּֽיהֹוָה אֱלֹהֵי יִשְׂרָאֵל וַיִּלֹּנוּ כׇל־הָעֵדָה עַל־הַנְּשִׂיאִֽים׃</a:t>
            </a:r>
          </a:p>
          <a:p>
            <a:pPr rtl="1" algn="r">
              <a:spcAft>
                <a:spcPts val="800"/>
              </a:spcAft>
            </a:pPr>
            <a:r>
              <a:rPr sz="1600" b="1" lang="he-IL">
                <a:solidFill>
                  <a:srgbClr val="1F2A44"/>
                </a:solidFill>
                <a:latin typeface="Arial"/>
                <a:cs typeface="Arial"/>
              </a:rPr>
              <a:t>פסוק י״ט (קטע: השבועה): </a:t>
            </a:r>
            <a:r>
              <a:rPr sz="1600" b="0" lang="he-IL">
                <a:solidFill>
                  <a:srgbClr val="1F2A44"/>
                </a:solidFill>
                <a:latin typeface="Arial"/>
                <a:cs typeface="Arial"/>
              </a:rPr>
              <a:t>וַיֹּאמְרוּ כׇל־הַנְּשִׂיאִים אֶל־כׇּל־הָעֵדָה אֲנַחְנוּ נִשְׁבַּעְנוּ לָהֶם בַּיהֹוָה אֱלֹהֵי יִשְׂרָאֵל וְעַתָּה לֹא נוּכַל לִנְגֹּעַ בָּהֶֽם׃</a:t>
            </a:r>
          </a:p>
          <a:p>
            <a:pPr rtl="1" algn="r">
              <a:spcAft>
                <a:spcPts val="800"/>
              </a:spcAft>
            </a:pPr>
            <a:r>
              <a:rPr sz="1500" b="0" lang="he-IL">
                <a:solidFill>
                  <a:srgbClr val="444444"/>
                </a:solidFill>
                <a:latin typeface="Arial"/>
                <a:cs typeface="Arial"/>
              </a:rPr>
              <a:t>ועוד בפסוקים: כ׳.</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יהושע ט׳</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2 שאלות ב-2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יהושע ט׳</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תשפ"א (שאלון 1362)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הסבר את הדילמה של יהושע והנשיאים בנוגע לברית שכרתה עם הגבעונים.</a:t>
            </a:r>
          </a:p>
          <a:p>
            <a:pPr rtl="1" algn="r">
              <a:spcAft>
                <a:spcPts val="400"/>
              </a:spcAft>
            </a:pPr>
            <a:r>
              <a:rPr sz="1700" b="1" lang="he-IL">
                <a:solidFill>
                  <a:srgbClr val="8F5C00"/>
                </a:solidFill>
                <a:latin typeface="Arial"/>
                <a:cs typeface="Arial"/>
              </a:rPr>
              <a:t>קיץ תשע"ו (שאלון 1206)</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ט׳</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תשפ"א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1. קרא יהושע, פרק ט', פסוקים ג'–כ"ז.</a:t>
            </a:r>
          </a:p>
          <a:p>
            <a:pPr rtl="1" algn="r">
              <a:spcAft>
                <a:spcPts val="600"/>
              </a:spcAft>
            </a:pPr>
            <a:r>
              <a:rPr sz="1800" b="0" lang="he-IL">
                <a:solidFill>
                  <a:srgbClr val="1F2A44"/>
                </a:solidFill>
                <a:latin typeface="Arial"/>
                <a:cs typeface="Arial"/>
              </a:rPr>
              <a:t>א. קרא את דברי י' קדוש שלפניך.</a:t>
            </a:r>
          </a:p>
          <a:p>
            <a:pPr rtl="1" algn="r">
              <a:spcAft>
                <a:spcPts val="600"/>
              </a:spcAft>
            </a:pPr>
            <a:r>
              <a:rPr sz="1800" b="0" lang="he-IL">
                <a:solidFill>
                  <a:srgbClr val="1F2A44"/>
                </a:solidFill>
                <a:latin typeface="Arial"/>
                <a:cs typeface="Arial"/>
              </a:rPr>
              <a:t>"סיסמתם [של הגבעונים] אינה 'חירות או מוות' אלא 'חיים בכל מחיר' [...] אם נלמד את הסיפור לילדינו מנקודת המבט של הגבעונים, ולא זו של האל ויהושע, נוכל, אולי, להעמיד דור המקדש את ערך החיים כערך עליון".</a:t>
            </a:r>
          </a:p>
          <a:p>
            <a:pPr rtl="1" algn="r">
              <a:spcAft>
                <a:spcPts val="600"/>
              </a:spcAft>
            </a:pPr>
            <a:r>
              <a:rPr sz="1800" b="0" lang="he-IL">
                <a:solidFill>
                  <a:srgbClr val="1F2A44"/>
                </a:solidFill>
                <a:latin typeface="Arial"/>
                <a:cs typeface="Arial"/>
              </a:rPr>
              <a:t>(מעובד על פי י' קדוש, מתוך אתר 929, ספטמבר 2019)</a:t>
            </a:r>
          </a:p>
          <a:p>
            <a:pPr rtl="1" algn="r">
              <a:spcAft>
                <a:spcPts val="600"/>
              </a:spcAft>
            </a:pPr>
            <a:r>
              <a:rPr sz="1800" b="0" lang="he-IL">
                <a:solidFill>
                  <a:srgbClr val="1F2A44"/>
                </a:solidFill>
                <a:latin typeface="Arial"/>
                <a:cs typeface="Arial"/>
              </a:rPr>
              <a:t>(1) קרא פסוקים ג'–ט'.</a:t>
            </a:r>
          </a:p>
          <a:p>
            <a:pPr rtl="1" algn="r">
              <a:spcAft>
                <a:spcPts val="600"/>
              </a:spcAft>
            </a:pPr>
            <a:r>
              <a:rPr sz="1800" b="0" lang="he-IL">
                <a:solidFill>
                  <a:srgbClr val="1F2A44"/>
                </a:solidFill>
                <a:latin typeface="Arial"/>
                <a:cs typeface="Arial"/>
              </a:rPr>
              <a:t>הסבר שתי תחבולות שנקטו הגבעונים, המעידות על רצונם ב"חיים בכל מחיר". בסס את דבריך על הכתוב. (4 נקודות)</a:t>
            </a:r>
          </a:p>
          <a:p>
            <a:pPr rtl="1" algn="r">
              <a:spcAft>
                <a:spcPts val="600"/>
              </a:spcAft>
            </a:pPr>
            <a:r>
              <a:rPr sz="1800" b="0" lang="he-IL">
                <a:solidFill>
                  <a:srgbClr val="1F2A44"/>
                </a:solidFill>
                <a:latin typeface="Arial"/>
                <a:cs typeface="Arial"/>
              </a:rPr>
              <a:t>(2) קרא גם פסוקים כ"ד–כ"ז.</a:t>
            </a:r>
          </a:p>
          <a:p>
            <a:pPr rtl="1" algn="r">
              <a:spcAft>
                <a:spcPts val="600"/>
              </a:spcAft>
            </a:pPr>
            <a:r>
              <a:rPr sz="1800" b="0" lang="he-IL">
                <a:solidFill>
                  <a:srgbClr val="1F2A44"/>
                </a:solidFill>
                <a:latin typeface="Arial"/>
                <a:cs typeface="Arial"/>
              </a:rPr>
              <a:t>בסיפור זה נראה שלדעת הגבעונים המטרה מקדשת את האמצעים. האם לדעתך ראוי לנהוג כך? נמק את דבריך. (4 נקודות)</a:t>
            </a:r>
          </a:p>
          <a:p>
            <a:pPr rtl="1" algn="r">
              <a:spcAft>
                <a:spcPts val="600"/>
              </a:spcAft>
            </a:pPr>
            <a:r>
              <a:rPr sz="1800" b="0" lang="he-IL">
                <a:solidFill>
                  <a:srgbClr val="1F2A44"/>
                </a:solidFill>
                <a:latin typeface="Arial"/>
                <a:cs typeface="Arial"/>
              </a:rPr>
              <a:t>ב. קרא פסוקים י"א–כ"ז.</a:t>
            </a:r>
          </a:p>
          <a:p>
            <a:pPr rtl="1" algn="r">
              <a:spcAft>
                <a:spcPts val="600"/>
              </a:spcAft>
            </a:pPr>
            <a:r>
              <a:rPr sz="1800" b="0" lang="he-IL">
                <a:solidFill>
                  <a:srgbClr val="1F2A44"/>
                </a:solidFill>
                <a:latin typeface="Arial"/>
                <a:cs typeface="Arial"/>
              </a:rPr>
              <a:t>(1) הסבר את הדילמה של יהושע והנשיאים בנוגע לברית שכרתה עם הגבעונים. (2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ט׳</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תשפ"א (שאלון 1362)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קרא פסוק י"א ואת דברי מלבי"ם על פסוק זה.</a:t>
            </a:r>
          </a:p>
          <a:p>
            <a:pPr rtl="1" algn="r">
              <a:spcAft>
                <a:spcPts val="600"/>
              </a:spcAft>
            </a:pPr>
            <a:r>
              <a:rPr sz="1800" b="0" lang="he-IL">
                <a:solidFill>
                  <a:srgbClr val="1F2A44"/>
                </a:solidFill>
                <a:latin typeface="Arial"/>
                <a:cs typeface="Arial"/>
              </a:rPr>
              <a:t>"עבדיכם אנחנו", על ידי שנתקבלנו בדת אמונתכם ותורתכם, ובזה כרתו לנו ברית".</a:t>
            </a:r>
          </a:p>
          <a:p>
            <a:pPr rtl="1" algn="r">
              <a:spcAft>
                <a:spcPts val="600"/>
              </a:spcAft>
            </a:pPr>
            <a:r>
              <a:rPr sz="1800" b="0" lang="he-IL">
                <a:solidFill>
                  <a:srgbClr val="1F2A44"/>
                </a:solidFill>
                <a:latin typeface="Arial"/>
                <a:cs typeface="Arial"/>
              </a:rPr>
              <a:t>על פי מלבי"ם, הסבר כיצד רצו הגבעונים להשתלב בעם ישראל.</a:t>
            </a:r>
          </a:p>
          <a:p>
            <a:pPr rtl="1" algn="r">
              <a:spcAft>
                <a:spcPts val="600"/>
              </a:spcAft>
            </a:pPr>
            <a:r>
              <a:rPr sz="1800" b="0" lang="he-IL">
                <a:solidFill>
                  <a:srgbClr val="1F2A44"/>
                </a:solidFill>
                <a:latin typeface="Arial"/>
                <a:cs typeface="Arial"/>
              </a:rPr>
              <a:t>על פי פסוק כ"ז, הסבר כיצד השתלבו בסופו של דבר הגבעונים בעם ישראל.</a:t>
            </a:r>
          </a:p>
          <a:p>
            <a:pPr rtl="1" algn="r">
              <a:spcAft>
                <a:spcPts val="600"/>
              </a:spcAft>
            </a:pPr>
            <a:r>
              <a:rPr sz="1800" b="0" lang="he-IL">
                <a:solidFill>
                  <a:srgbClr val="1F2A44"/>
                </a:solidFill>
                <a:latin typeface="Arial"/>
                <a:cs typeface="Arial"/>
              </a:rPr>
              <a:t>היעזר במלכים א, פרק ג', פסוק ד'. (6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ט׳</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לשאלה 1 בבחינת הבגרות בתנ"ך, העוסקת בפרשת הגבעונים בספר יהושע):</a:t>
            </a:r>
          </a:p>
          <a:p>
            <a:pPr rtl="1" algn="r">
              <a:spcAft>
                <a:spcPts val="600"/>
              </a:spcAft>
            </a:pPr>
            <a:r>
              <a:rPr sz="1800" b="0" lang="he-IL">
                <a:solidFill>
                  <a:srgbClr val="1F2A44"/>
                </a:solidFill>
                <a:latin typeface="Arial"/>
                <a:cs typeface="Arial"/>
              </a:rPr>
              <a:t>שאלה 1</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תחבולות שנקטו הגבעונים, המעידות על רצונם ב"חיים בכל מחיר" (על התלמיד לציין שתי תחבולות ולבסס):</a:t>
            </a:r>
          </a:p>
          <a:p>
            <a:pPr rtl="1" algn="r">
              <a:spcAft>
                <a:spcPts val="600"/>
              </a:spcAft>
            </a:pPr>
            <a:r>
              <a:rPr sz="1800" b="0" lang="he-IL">
                <a:solidFill>
                  <a:srgbClr val="1F2A44"/>
                </a:solidFill>
                <a:latin typeface="Arial"/>
                <a:cs typeface="Arial"/>
              </a:rPr>
              <a:t>"וילכו ויצטירו..." – הגבעונים התחפשו כאילו הם באו מארץ רחוקה, לאחר מסע ממושך, כדי להוכיח שאינם מיושבי הארץ, לכן ניתן לכרות עימם ברית.</a:t>
            </a:r>
          </a:p>
          <a:p>
            <a:pPr rtl="1" algn="r">
              <a:spcAft>
                <a:spcPts val="600"/>
              </a:spcAft>
            </a:pPr>
            <a:r>
              <a:rPr sz="1800" b="0" lang="he-IL">
                <a:solidFill>
                  <a:srgbClr val="1F2A44"/>
                </a:solidFill>
                <a:latin typeface="Arial"/>
                <a:cs typeface="Arial"/>
              </a:rPr>
              <a:t>"ויקחו שקים בלים לחמוריהם" – הגבעונים הצטיידו בשקים ישנים ומרופטים, שייראה כאילו עברו מסע ארוך.</a:t>
            </a:r>
          </a:p>
          <a:p>
            <a:pPr rtl="1" algn="r">
              <a:spcAft>
                <a:spcPts val="600"/>
              </a:spcAft>
            </a:pPr>
            <a:r>
              <a:rPr sz="1800" b="0" lang="he-IL">
                <a:solidFill>
                  <a:srgbClr val="1F2A44"/>
                </a:solidFill>
                <a:latin typeface="Arial"/>
                <a:cs typeface="Arial"/>
              </a:rPr>
              <a:t>"ונאדות יין בלים ומבקעים ומצוררים" – הגבעונים הצטיידו בנאדות יין ישנים מחוררים ומלאי תפרים, כאילו עברו מסע ממושך.</a:t>
            </a:r>
          </a:p>
          <a:p>
            <a:pPr rtl="1" algn="r">
              <a:spcAft>
                <a:spcPts val="600"/>
              </a:spcAft>
            </a:pPr>
            <a:r>
              <a:rPr sz="1800" b="0" lang="he-IL">
                <a:solidFill>
                  <a:srgbClr val="1F2A44"/>
                </a:solidFill>
                <a:latin typeface="Arial"/>
                <a:cs typeface="Arial"/>
              </a:rPr>
              <a:t>"ונעלים בלות ומטלאות ברגליהם" – הגבעונים הצטיידו בנעליים ישנות ומרופטות, כאילו צעדו דרך ארוכה.</a:t>
            </a:r>
          </a:p>
          <a:p>
            <a:pPr rtl="1" algn="r">
              <a:spcAft>
                <a:spcPts val="600"/>
              </a:spcAft>
            </a:pPr>
            <a:r>
              <a:rPr sz="1800" b="0" lang="he-IL">
                <a:solidFill>
                  <a:srgbClr val="1F2A44"/>
                </a:solidFill>
                <a:latin typeface="Arial"/>
                <a:cs typeface="Arial"/>
              </a:rPr>
              <a:t>"ושלמות בלות עליהם" – הגבעונים הצטיידו בבגדים ישנים ובלויים.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ט׳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"וכל לחם צידם יבש היה נקדים" – הגבעונים הצטיידו בלחם ישן ומעופש, כאילו היו במסע ארוך.</a:t>
            </a:r>
          </a:p>
          <a:p>
            <a:pPr rtl="1" algn="r">
              <a:spcAft>
                <a:spcPts val="600"/>
              </a:spcAft>
            </a:pPr>
            <a:r>
              <a:rPr sz="1800" b="0" lang="he-IL">
                <a:solidFill>
                  <a:srgbClr val="1F2A44"/>
                </a:solidFill>
                <a:latin typeface="Arial"/>
                <a:cs typeface="Arial"/>
              </a:rPr>
              <a:t>(2) לדעת הגבעונים המטרה מקדשת את האמצעים – תתקבל תשובה מנומקת של "ראוי לנהוג כך" או "לא ראוי לנהוג כך". לדוגמה:</a:t>
            </a:r>
          </a:p>
          <a:p>
            <a:pPr rtl="1" algn="r">
              <a:spcAft>
                <a:spcPts val="600"/>
              </a:spcAft>
            </a:pPr>
            <a:r>
              <a:rPr sz="1800" b="0" lang="he-IL">
                <a:solidFill>
                  <a:srgbClr val="1F2A44"/>
                </a:solidFill>
                <a:latin typeface="Arial"/>
                <a:cs typeface="Arial"/>
              </a:rPr>
              <a:t>לדעתי, במקרה זה היה זה ראוי לנהוג כך. המטרה של הגבעונים הייתה להציל את חייהם ממוות וודאי, כיתר יושבי הארץ. לכן כל האמצעים ראויים כדי לשמור על ערך החיים, כולל מעשה מירמה.</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(1) הדילמה של יהושע והנשיאים בנוגע לברית שנכרתה עם הגבעונים: יהושע והנשיאים כרתו ברית עם הגבעונים ונשבעו בשם ה' לחיותם, זאת בניגוד לצו ה', שהורה לבני ישראל להרוג את כל עמי כנען. הברית שנכרתה בשבועה בה' עם הגבעונים, מנוגדת לצו 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ט׳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על פי המלבי"ם: הגבעונים רצו להשתלב בעם ישראל, באמצעות גיור. לדבריו, המילים "עבדיכם אנחנו", מעידות על כוונתם ונכונותם לקבל עליהם את אמונת ישראל ואת התורה.</a:t>
            </a:r>
          </a:p>
          <a:p>
            <a:pPr rtl="1" algn="r">
              <a:spcAft>
                <a:spcPts val="600"/>
              </a:spcAft>
            </a:pPr>
            <a:r>
              <a:rPr sz="1800" b="0" lang="he-IL">
                <a:solidFill>
                  <a:srgbClr val="1F2A44"/>
                </a:solidFill>
                <a:latin typeface="Arial"/>
                <a:cs typeface="Arial"/>
              </a:rPr>
              <a:t>על פי פסוק כ"ז: בסופו של דבר הגבעונים היו למשרתים לעם, לחוטבי עצים ולשואבי מים לפני מזבח ה'. [לפי מלכים א', פרק ג', פס' ד, היה מזבח גדול לה' בגבעון, שם כנראה שירתו הגבעונים].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ט׳</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תשע"ו (שאלון 1206)</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ענה על שאלה 14 (חובה)</a:t>
            </a:r>
          </a:p>
          <a:p>
            <a:pPr rtl="1" algn="r">
              <a:spcAft>
                <a:spcPts val="600"/>
              </a:spcAft>
            </a:pPr>
            <a:r>
              <a:rPr sz="1800" b="0" lang="he-IL">
                <a:solidFill>
                  <a:srgbClr val="1F2A44"/>
                </a:solidFill>
                <a:latin typeface="Arial"/>
                <a:cs typeface="Arial"/>
              </a:rPr>
              <a:t>14. מהו ההבדל בין ההתנהגות של הגבעונים כלפי בני ישראל ובין ההתנהגות של שאר עמי כנען כלפי בני ישראל? בסס את דבריך על הכתוב.</a:t>
            </a:r>
          </a:p>
          <a:p>
            <a:pPr rtl="1" algn="r">
              <a:spcAft>
                <a:spcPts val="600"/>
              </a:spcAft>
            </a:pPr>
            <a:r>
              <a:rPr sz="1800" b="0" lang="he-IL">
                <a:solidFill>
                  <a:srgbClr val="1F2A44"/>
                </a:solidFill>
                <a:latin typeface="Arial"/>
                <a:cs typeface="Arial"/>
              </a:rPr>
              <a:t>ענה על שתיים מן השאלות 15–17.</a:t>
            </a:r>
          </a:p>
          <a:p>
            <a:pPr rtl="1" algn="r">
              <a:spcAft>
                <a:spcPts val="600"/>
              </a:spcAft>
            </a:pPr>
            <a:r>
              <a:rPr sz="1800" b="0" lang="he-IL">
                <a:solidFill>
                  <a:srgbClr val="1F2A44"/>
                </a:solidFill>
                <a:latin typeface="Arial"/>
                <a:cs typeface="Arial"/>
              </a:rPr>
              <a:t>15. הגבעונים הצטיידו בציוד מיוחד כדי לבצע את מזימתם. כתוב פריט אחד שהצטיידו בו, ותאר כיצד עזר להם פריט זה במזימתם.</a:t>
            </a:r>
          </a:p>
          <a:p>
            <a:pPr rtl="1" algn="r">
              <a:spcAft>
                <a:spcPts val="600"/>
              </a:spcAft>
            </a:pPr>
            <a:r>
              <a:rPr sz="1800" b="0" lang="he-IL">
                <a:solidFill>
                  <a:srgbClr val="1F2A44"/>
                </a:solidFill>
                <a:latin typeface="Arial"/>
                <a:cs typeface="Arial"/>
              </a:rPr>
              <a:t>16. קרא פסוק 7 שלפניך וגם דברים, כ', 16–18.</a:t>
            </a:r>
          </a:p>
          <a:p>
            <a:pPr rtl="1" algn="r">
              <a:spcAft>
                <a:spcPts val="600"/>
              </a:spcAft>
            </a:pPr>
            <a:r>
              <a:rPr sz="1800" b="0" lang="he-IL">
                <a:solidFill>
                  <a:srgbClr val="1F2A44"/>
                </a:solidFill>
                <a:latin typeface="Arial"/>
                <a:cs typeface="Arial"/>
              </a:rPr>
              <a:t>הסבר מדוע תחילה היססו אנשי ישראל לכרות ברית עם הגבעונים. בסס את דבריך על הנאמר בדברים, כ', 16–18.</a:t>
            </a:r>
          </a:p>
          <a:p>
            <a:pPr rtl="1" algn="r">
              <a:spcAft>
                <a:spcPts val="600"/>
              </a:spcAft>
            </a:pPr>
            <a:r>
              <a:rPr sz="1800" b="0" lang="he-IL">
                <a:solidFill>
                  <a:srgbClr val="1F2A44"/>
                </a:solidFill>
                <a:latin typeface="Arial"/>
                <a:cs typeface="Arial"/>
              </a:rPr>
              <a:t>17. קרא פסוקים 14–15 בקטע שלפניך.</a:t>
            </a:r>
          </a:p>
          <a:p>
            <a:pPr rtl="1" algn="r">
              <a:spcAft>
                <a:spcPts val="600"/>
              </a:spcAft>
            </a:pPr>
            <a:r>
              <a:rPr sz="1800" b="0" lang="he-IL">
                <a:solidFill>
                  <a:srgbClr val="1F2A44"/>
                </a:solidFill>
                <a:latin typeface="Arial"/>
                <a:cs typeface="Arial"/>
              </a:rPr>
              <a:t>בפסוקים אלה יש ביקורת מפורשת על הברית שנכרתה עם הגבעונים. הסבר את הביקורת.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ט׳</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1206)</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לשאלות 14–17 בבחינת הבגרות בתנ"ך, העוסקת בפרשת הגבעונים בספר יהושע):</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14</a:t>
            </a:r>
          </a:p>
          <a:p>
            <a:pPr rtl="1" algn="r">
              <a:spcAft>
                <a:spcPts val="600"/>
              </a:spcAft>
            </a:pPr>
            <a:r>
              <a:rPr sz="1800" b="0" lang="he-IL">
                <a:solidFill>
                  <a:srgbClr val="1F2A44"/>
                </a:solidFill>
                <a:latin typeface="Arial"/>
                <a:cs typeface="Arial"/>
              </a:rPr>
              <a:t>ההבדל בין ההתנהגות של הגבעונים כלפי בני ישראל ובין ההתנהגות של שאר עמי כנען כלפי בני ישראל: הגבעונים חששו מבני ישראל, ולכן באו לבני ישראל בבקשה להיות משועבדים להם, ולכרות עימם ברית. "וילכו אל-יהושע אל-המחנה הגלגל ויאמרו אליו ואל-איש ישראל מארץ רחוקה באנו ועתה כרתו-לנו ברית". לעומת זאת, שאר עמי כנען מתאחדים יחדיו על מנת לצאת למלחמה כנגד ישראל. "ויהי כשמוע כל-המלכים אשר בעבר הירדן בהר ובשפלה ובכל חוף הים הגדול אל-מול הלבנון החתי והאמורי הכנעני הפריזי החוי והיבוסי. ויתקבצו יחדיו להלחם עם-יהושע ועם-ישראל פה אחד".</a:t>
            </a:r>
          </a:p>
          <a:p>
            <a:pPr rtl="1" algn="r">
              <a:spcAft>
                <a:spcPts val="600"/>
              </a:spcAft>
            </a:pPr>
            <a:r>
              <a:rPr sz="1800" b="0" lang="he-IL">
                <a:solidFill>
                  <a:srgbClr val="1F2A44"/>
                </a:solidFill>
                <a:latin typeface="Arial"/>
                <a:cs typeface="Arial"/>
              </a:rPr>
              <a:t>&lt;u&gt;או:&lt;/u&gt;</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ט׳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1206)</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הגבעונים פעלו בערמה, התחזו לתושבים רחוקים, על מנת להציל את חייהם, ושקרו ליהושע ולאנשי ישראל: "ויעשו גם-המה בערמה וילכו ויצטירו ויקחו שקים בלים לחמורים ונאדות יין בלים ומבקעים ומצוררים. ונעלים בלות ומטלאות ברגליהם ושלמות בלות עליהם וכל לחם צידם יבש היה נקודים. וילכו אל-יהושע אל-המחנה הגלגל ויאמרו אליו ואל-איש ישראל מארץ רחוקה באנו ועתה כרתו-לנו ברית". לעומת זאת, שאר עמי כנען פעלו בגלוי מול עם ישראל, יצאו למלחמה כנגדו, ולא באו במרמה: "ויהי כשמוע כל-המלכים אשר בעבר הירדן בהר ובשפלה ובכל חוף הים הגדול אל-מול הלבנון החתי והאמורי הכנעני הפריזי החוי והיבוסי. ויתקבצו יחדיו להלחם עם-יהושע ועם-ישראל פה אחד".</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15</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ט׳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1206)</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פריטים בהם הצטיידו הגבעונים על מנת לבצע את מזימתם (על הנבחן לציין אחד ולתאר כיצד הוא סייע לגבעונים במזימתם):</a:t>
            </a:r>
          </a:p>
          <a:p>
            <a:pPr rtl="1" algn="r">
              <a:spcAft>
                <a:spcPts val="600"/>
              </a:spcAft>
            </a:pPr>
            <a:r>
              <a:rPr sz="1800" b="0" lang="he-IL">
                <a:solidFill>
                  <a:srgbClr val="1F2A44"/>
                </a:solidFill>
                <a:latin typeface="Arial"/>
                <a:cs typeface="Arial"/>
              </a:rPr>
              <a:t>• שקים בלים – על מנת לשכנע את בני ישראל שבאו מארץ רחוקה, וכי בגלל אורכה של הדרך, שקיהם הפכו לבלויים (מרוטים/קרועים).</a:t>
            </a:r>
          </a:p>
          <a:p>
            <a:pPr rtl="1" algn="r">
              <a:spcAft>
                <a:spcPts val="600"/>
              </a:spcAft>
            </a:pPr>
            <a:r>
              <a:rPr sz="1800" b="0" lang="he-IL">
                <a:solidFill>
                  <a:srgbClr val="1F2A44"/>
                </a:solidFill>
                <a:latin typeface="Arial"/>
                <a:cs typeface="Arial"/>
              </a:rPr>
              <a:t>• נאדות יין בלים – על מנת לשכנע את בני ישראל שבאו מארץ רחוקה, וכי בגלל אורכה של הדרך, כדי היין שלהם הפכו לבלויים.</a:t>
            </a:r>
          </a:p>
          <a:p>
            <a:pPr rtl="1" algn="r">
              <a:spcAft>
                <a:spcPts val="600"/>
              </a:spcAft>
            </a:pPr>
            <a:r>
              <a:rPr sz="1800" b="0" lang="he-IL">
                <a:solidFill>
                  <a:srgbClr val="1F2A44"/>
                </a:solidFill>
                <a:latin typeface="Arial"/>
                <a:cs typeface="Arial"/>
              </a:rPr>
              <a:t>• נעליים בלות – על מנת לשכנע את בני ישראל שבאו מארץ רחוקה, וכי בגלל אורכה של הדרך, נעליהם הפכו לבלויות (מרוטות/קרועות).</a:t>
            </a:r>
          </a:p>
          <a:p>
            <a:pPr rtl="1" algn="r">
              <a:spcAft>
                <a:spcPts val="600"/>
              </a:spcAft>
            </a:pPr>
            <a:r>
              <a:rPr sz="1800" b="0" lang="he-IL">
                <a:solidFill>
                  <a:srgbClr val="1F2A44"/>
                </a:solidFill>
                <a:latin typeface="Arial"/>
                <a:cs typeface="Arial"/>
              </a:rPr>
              <a:t>• שלמות בלות – על מנת לשכנע את בני ישראל שבאו מארץ רחוקה, וכי בגלל אורכה של הדרך, בגדיהם הפכו לבלויים (מרוטים/קרועים).</a:t>
            </a:r>
          </a:p>
          <a:p>
            <a:pPr rtl="1" algn="r">
              <a:spcAft>
                <a:spcPts val="600"/>
              </a:spcAft>
            </a:pPr>
            <a:r>
              <a:rPr sz="1800" b="0" lang="he-IL">
                <a:solidFill>
                  <a:srgbClr val="1F2A44"/>
                </a:solidFill>
                <a:latin typeface="Arial"/>
                <a:cs typeface="Arial"/>
              </a:rPr>
              <a:t>• לחם יבש – על מנת לשכנע את בני ישראל שבאו מארץ רחוקה, וכי בגלל אורכה של הדרך, מזונם הפך ליבש או העלה עובש (התקלקל).</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16</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ט׳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1206)</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אנשי ישראל היססו בתחילה לכרות ברית עם הגבעונים, כיוון שהם חששו שהגבעונים מתחזים לאנשים הגרים בארץ רחוקה, והם בפועל מארץ כנען. אם אכן כך, על פי החוק בדברים כ', 16–18, אנשי ישראל אמורים להשמידם (להחרימם), ואסור להם לכרות עמם ברית: "רק מערי העמים האלה אשר יהוה אלוהיך נותן לך נחלה לא תחיה כל-נשמה. כי-החרם תחרימם החתי והאמורי הכנעני והפריזי החוי והיבוסי כאשר ציוך יהוה אלוהיך".</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17</a:t>
            </a:r>
          </a:p>
          <a:p>
            <a:pPr rtl="1" algn="r">
              <a:spcAft>
                <a:spcPts val="600"/>
              </a:spcAft>
            </a:pPr>
            <a:r>
              <a:rPr sz="1800" b="0" lang="he-IL">
                <a:solidFill>
                  <a:srgbClr val="1F2A44"/>
                </a:solidFill>
                <a:latin typeface="Arial"/>
                <a:cs typeface="Arial"/>
              </a:rPr>
              <a:t>הביקורת המפורשת על הברית שנכרתה עם הגבעונים: יהושע ועם ישראל כרתו ברית עם הגבעונים מבלי שהתייעצו עם ה' בנוגע לכך. עובדה זו מציגה את עם ישראל ואת יהושע כמי שפעלו על דעת עצמם, בעוד שהיה עליהם לבקש את אישורו של ה' בנוגע לכך.</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a:p>
            <a:pPr rtl="1" algn="r">
              <a:spcAft>
                <a:spcPts val="800"/>
              </a:spcAft>
            </a:pPr>
            <a:r>
              <a:rPr sz="1500" b="0" lang="he-IL">
                <a:solidFill>
                  <a:srgbClr val="1F2A44"/>
                </a:solidFill>
                <a:latin typeface="Arial"/>
                <a:cs typeface="Arial"/>
              </a:rPr>
              <a:t>תמונה (נחלת הכלל): the Providence Lithograph Company, Joshua Renewing the Covenant with Israel (Bible Card) | https://commons.wikimedia.org/wiki/File:Joshua_Renewing_the_Covenant_with_Israel_(Bible_Card).jpg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יהושע ט׳ - מצגת</dc:title>
  <dc:subject/>
  <dc:creator/>
  <cp:keywords/>
  <dc:description/>
  <cp:lastModifiedBy/>
  <cp:revision>1</cp:revision>
  <dcterms:created xsi:type="dcterms:W3CDTF">2013-01-27T09:14:16Z</dcterms:created>
  <dcterms:modified xsi:type="dcterms:W3CDTF">2013-01-27T09:15:58Z</dcterms:modified>
  <cp:category/>
</cp:coreProperties>
</file>