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8F5C00"/>
            </a:solidFill>
          </c:spPr>
          <c:cat>
            <c:strRef>
              <c:f>Sheet1!$A$2:$A$6</c:f>
              <c:strCache>
                <c:ptCount val="5"/>
                <c:pt idx="0">
                  <c:v>יפתח</c:v>
                </c:pt>
                <c:pt idx="1">
                  <c:v>עמון</c:v>
                </c:pt>
                <c:pt idx="2">
                  <c:v>יהוה</c:v>
                </c:pt>
                <c:pt idx="3">
                  <c:v>ישראל</c:v>
                </c:pt>
                <c:pt idx="4">
                  <c:v>גלעד</c:v>
                </c:pt>
              </c:strCache>
            </c:strRef>
          </c:cat>
          <c:val>
            <c:numRef>
              <c:f>Sheet1!$B$2:$B$6</c:f>
              <c:numCache>
                <c:formatCode>General</c:formatCode>
                <c:ptCount val="5"/>
                <c:pt idx="0">
                  <c:v>14</c:v>
                </c:pt>
                <c:pt idx="1">
                  <c:v>13</c:v>
                </c:pt>
                <c:pt idx="2">
                  <c:v>12</c:v>
                </c:pt>
                <c:pt idx="3">
                  <c:v>12</c:v>
                </c:pt>
                <c:pt idx="4">
                  <c:v>7</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1D5E3A"/>
            </a:solidFill>
          </c:spPr>
          <c:cat>
            <c:strRef>
              <c:f>Sheet1!$A$2:$A$2</c:f>
              <c:strCache>
                <c:ptCount val="1"/>
                <c:pt idx="0">
                  <c:v>שאלון 1362</c:v>
                </c:pt>
              </c:strCache>
            </c:strRef>
          </c:cat>
          <c:val>
            <c:numRef>
              <c:f>Sheet1!$B$2:$B$2</c:f>
              <c:numCache>
                <c:formatCode>General</c:formatCode>
                <c:ptCount val="1"/>
                <c:pt idx="0">
                  <c:v>2</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11-0.jpg"/>
          <p:cNvPicPr>
            <a:picLocks noChangeAspect="1"/>
          </p:cNvPicPr>
          <p:nvPr/>
        </p:nvPicPr>
        <p:blipFill>
          <a:blip r:embed="rId2"/>
          <a:srcRect l="16069" r="16069"/>
          <a:stretch>
            <a:fillRect/>
          </a:stretch>
        </p:blipFill>
        <p:spPr>
          <a:xfrm>
            <a:off x="0" y="0"/>
            <a:ext cx="6400800" cy="6858000"/>
          </a:xfrm>
          <a:prstGeom prst="rect">
            <a:avLst/>
          </a:prstGeom>
        </p:spPr>
      </p:pic>
      <p:sp>
        <p:nvSpPr>
          <p:cNvPr id="3" name="Rectangle 2"/>
          <p:cNvSpPr/>
          <p:nvPr/>
        </p:nvSpPr>
        <p:spPr>
          <a:xfrm>
            <a:off x="6400800" y="0"/>
            <a:ext cx="91440" cy="6858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10241280" y="-1097280"/>
            <a:ext cx="3108960" cy="3108960"/>
          </a:xfrm>
          <a:prstGeom prst="ellipse">
            <a:avLst/>
          </a:prstGeom>
          <a:solidFill>
            <a:srgbClr val="8F5C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6949440" y="5394960"/>
            <a:ext cx="2011680" cy="2011680"/>
          </a:xfrm>
          <a:prstGeom prst="ellipse">
            <a:avLst/>
          </a:prstGeom>
          <a:solidFill>
            <a:srgbClr val="2A7F86">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766560" y="1371600"/>
            <a:ext cx="4937760" cy="914400"/>
          </a:xfrm>
          <a:prstGeom prst="rect">
            <a:avLst/>
          </a:prstGeom>
          <a:noFill/>
        </p:spPr>
        <p:txBody>
          <a:bodyPr wrap="square" anchor="t">
            <a:spAutoFit/>
          </a:bodyPr>
          <a:lstStyle/>
          <a:p>
            <a:pPr rtl="1" algn="r">
              <a:spcAft>
                <a:spcPts val="800"/>
              </a:spcAft>
            </a:pPr>
            <a:r>
              <a:rPr sz="2800" b="1" lang="he-IL">
                <a:solidFill>
                  <a:srgbClr val="F0D9A8"/>
                </a:solidFill>
                <a:latin typeface="Arial"/>
                <a:cs typeface="Arial"/>
              </a:rPr>
              <a:t>שופטים</a:t>
            </a:r>
          </a:p>
        </p:txBody>
      </p:sp>
      <p:sp>
        <p:nvSpPr>
          <p:cNvPr id="7" name="TextBox 6"/>
          <p:cNvSpPr txBox="1"/>
          <p:nvPr/>
        </p:nvSpPr>
        <p:spPr>
          <a:xfrm>
            <a:off x="6766560" y="2011680"/>
            <a:ext cx="4937760" cy="1828800"/>
          </a:xfrm>
          <a:prstGeom prst="rect">
            <a:avLst/>
          </a:prstGeom>
          <a:noFill/>
        </p:spPr>
        <p:txBody>
          <a:bodyPr wrap="square" anchor="t">
            <a:spAutoFit/>
          </a:bodyPr>
          <a:lstStyle/>
          <a:p>
            <a:pPr rtl="1" algn="r">
              <a:spcAft>
                <a:spcPts val="800"/>
              </a:spcAft>
            </a:pPr>
            <a:r>
              <a:rPr sz="5800" b="1" lang="he-IL">
                <a:solidFill>
                  <a:srgbClr val="FFFFFF"/>
                </a:solidFill>
                <a:latin typeface="Arial"/>
                <a:cs typeface="Arial"/>
              </a:rPr>
              <a:t>פרק י״א</a:t>
            </a:r>
          </a:p>
        </p:txBody>
      </p:sp>
      <p:sp>
        <p:nvSpPr>
          <p:cNvPr id="8" name="Rectangle 7"/>
          <p:cNvSpPr/>
          <p:nvPr/>
        </p:nvSpPr>
        <p:spPr>
          <a:xfrm>
            <a:off x="9144000" y="3429000"/>
            <a:ext cx="2560320" cy="54864"/>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766560" y="3611880"/>
            <a:ext cx="4937760" cy="1463040"/>
          </a:xfrm>
          <a:prstGeom prst="rect">
            <a:avLst/>
          </a:prstGeom>
          <a:noFill/>
        </p:spPr>
        <p:txBody>
          <a:bodyPr wrap="square" anchor="t">
            <a:spAutoFit/>
          </a:bodyPr>
          <a:lstStyle/>
          <a:p>
            <a:pPr rtl="1" algn="r">
              <a:spcAft>
                <a:spcPts val="800"/>
              </a:spcAft>
            </a:pPr>
            <a:r>
              <a:rPr sz="2800" b="0" lang="he-IL">
                <a:solidFill>
                  <a:srgbClr val="F0D9A8"/>
                </a:solidFill>
                <a:latin typeface="Arial"/>
                <a:cs typeface="Arial"/>
              </a:rPr>
              <a:t>יפתח ובתו</a:t>
            </a:r>
          </a:p>
        </p:txBody>
      </p:sp>
      <p:sp>
        <p:nvSpPr>
          <p:cNvPr id="10" name="TextBox 9"/>
          <p:cNvSpPr txBox="1"/>
          <p:nvPr/>
        </p:nvSpPr>
        <p:spPr>
          <a:xfrm>
            <a:off x="6766560" y="5120640"/>
            <a:ext cx="4937760" cy="731520"/>
          </a:xfrm>
          <a:prstGeom prst="rect">
            <a:avLst/>
          </a:prstGeom>
          <a:noFill/>
        </p:spPr>
        <p:txBody>
          <a:bodyPr wrap="square" anchor="t">
            <a:spAutoFit/>
          </a:bodyPr>
          <a:lstStyle/>
          <a:p>
            <a:pPr rtl="1" algn="r">
              <a:spcAft>
                <a:spcPts val="800"/>
              </a:spcAft>
            </a:pPr>
            <a:r>
              <a:rPr sz="1500" b="0" lang="he-IL">
                <a:solidFill>
                  <a:srgbClr val="DDDDDD"/>
                </a:solidFill>
                <a:latin typeface="Arial"/>
                <a:cs typeface="Arial"/>
              </a:rPr>
              <a:t>פסוקים, מפה חזותית, הסברים, מושגים בתוך הפרק ושאלות בגרות עם פתרונות</a:t>
            </a:r>
          </a:p>
        </p:txBody>
      </p:sp>
      <p:sp>
        <p:nvSpPr>
          <p:cNvPr id="11" name="TextBox 10"/>
          <p:cNvSpPr txBox="1"/>
          <p:nvPr/>
        </p:nvSpPr>
        <p:spPr>
          <a:xfrm>
            <a:off x="6766560" y="6126480"/>
            <a:ext cx="4937760" cy="548640"/>
          </a:xfrm>
          <a:prstGeom prst="rect">
            <a:avLst/>
          </a:prstGeom>
          <a:noFill/>
        </p:spPr>
        <p:txBody>
          <a:bodyPr wrap="square" anchor="t">
            <a:spAutoFit/>
          </a:bodyPr>
          <a:lstStyle/>
          <a:p>
            <a:pPr rtl="1" algn="r">
              <a:spcAft>
                <a:spcPts val="200"/>
              </a:spcAft>
            </a:pPr>
            <a:r>
              <a:rPr sz="1000" b="0" lang="he-IL">
                <a:solidFill>
                  <a:srgbClr val="CCCCCC"/>
                </a:solidFill>
                <a:latin typeface="Arial"/>
                <a:cs typeface="Arial"/>
              </a:rPr>
              <a:t>תמונה (נחלת הכלל): Hieronymous Francken III, Hieronymus Francken III Jephthah meets his daughter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י״א: מפת הפרק</a:t>
            </a:r>
          </a:p>
        </p:txBody>
      </p:sp>
      <p:sp>
        <p:nvSpPr>
          <p:cNvPr id="5" name="Rounded Rectangle 4"/>
          <p:cNvSpPr/>
          <p:nvPr/>
        </p:nvSpPr>
        <p:spPr>
          <a:xfrm>
            <a:off x="8013192" y="1463040"/>
            <a:ext cx="3645408" cy="237744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9561576"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561576"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א</a:t>
            </a:r>
          </a:p>
        </p:txBody>
      </p:sp>
      <p:sp>
        <p:nvSpPr>
          <p:cNvPr id="8" name="TextBox 7"/>
          <p:cNvSpPr txBox="1"/>
          <p:nvPr/>
        </p:nvSpPr>
        <p:spPr>
          <a:xfrm>
            <a:off x="8058912" y="1920240"/>
            <a:ext cx="3553968"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יפתח נבחר</a:t>
            </a:r>
          </a:p>
          <a:p>
            <a:pPr rtl="1" algn="r">
              <a:spcAft>
                <a:spcPts val="400"/>
              </a:spcAft>
            </a:pPr>
            <a:r>
              <a:rPr sz="1500" b="0" lang="he-IL">
                <a:solidFill>
                  <a:srgbClr val="F0D9A8"/>
                </a:solidFill>
                <a:latin typeface="Arial"/>
                <a:cs typeface="Arial"/>
              </a:rPr>
              <a:t>פסוקים א׳–י״א</a:t>
            </a:r>
          </a:p>
        </p:txBody>
      </p:sp>
      <p:sp>
        <p:nvSpPr>
          <p:cNvPr id="9" name="Rounded Rectangle 8"/>
          <p:cNvSpPr/>
          <p:nvPr/>
        </p:nvSpPr>
        <p:spPr>
          <a:xfrm>
            <a:off x="4258056" y="1463040"/>
            <a:ext cx="3645408" cy="2377440"/>
          </a:xfrm>
          <a:prstGeom prst="roundRect">
            <a:avLst>
              <a:gd name="adj" fmla="val 8000"/>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5806440"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806440"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ב</a:t>
            </a:r>
          </a:p>
        </p:txBody>
      </p:sp>
      <p:sp>
        <p:nvSpPr>
          <p:cNvPr id="12" name="TextBox 11"/>
          <p:cNvSpPr txBox="1"/>
          <p:nvPr/>
        </p:nvSpPr>
        <p:spPr>
          <a:xfrm>
            <a:off x="4303776" y="1920240"/>
            <a:ext cx="3553968"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המסר לעמון</a:t>
            </a:r>
          </a:p>
          <a:p>
            <a:pPr rtl="1" algn="r">
              <a:spcAft>
                <a:spcPts val="400"/>
              </a:spcAft>
            </a:pPr>
            <a:r>
              <a:rPr sz="1500" b="0" lang="he-IL">
                <a:solidFill>
                  <a:srgbClr val="F0D9A8"/>
                </a:solidFill>
                <a:latin typeface="Arial"/>
                <a:cs typeface="Arial"/>
              </a:rPr>
              <a:t>פסוקים י״ב–כ״ח</a:t>
            </a:r>
          </a:p>
        </p:txBody>
      </p:sp>
      <p:sp>
        <p:nvSpPr>
          <p:cNvPr id="13" name="Rounded Rectangle 12"/>
          <p:cNvSpPr/>
          <p:nvPr/>
        </p:nvSpPr>
        <p:spPr>
          <a:xfrm>
            <a:off x="502920" y="1463040"/>
            <a:ext cx="3645408" cy="2377440"/>
          </a:xfrm>
          <a:prstGeom prst="roundRect">
            <a:avLst>
              <a:gd name="adj" fmla="val 8000"/>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2051304"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2051304"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ג</a:t>
            </a:r>
          </a:p>
        </p:txBody>
      </p:sp>
      <p:sp>
        <p:nvSpPr>
          <p:cNvPr id="16" name="TextBox 15"/>
          <p:cNvSpPr txBox="1"/>
          <p:nvPr/>
        </p:nvSpPr>
        <p:spPr>
          <a:xfrm>
            <a:off x="548640" y="1920240"/>
            <a:ext cx="3553968"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הנדר</a:t>
            </a:r>
          </a:p>
          <a:p>
            <a:pPr rtl="1" algn="r">
              <a:spcAft>
                <a:spcPts val="400"/>
              </a:spcAft>
            </a:pPr>
            <a:r>
              <a:rPr sz="1500" b="0" lang="he-IL">
                <a:solidFill>
                  <a:srgbClr val="F0D9A8"/>
                </a:solidFill>
                <a:latin typeface="Arial"/>
                <a:cs typeface="Arial"/>
              </a:rPr>
              <a:t>פסוקים כ״ט–מ׳</a:t>
            </a:r>
          </a:p>
        </p:txBody>
      </p:sp>
      <p:sp>
        <p:nvSpPr>
          <p:cNvPr id="17" name="Rectangle 16"/>
          <p:cNvSpPr/>
          <p:nvPr/>
        </p:nvSpPr>
        <p:spPr>
          <a:xfrm>
            <a:off x="502920" y="4251960"/>
            <a:ext cx="11155680" cy="91440"/>
          </a:xfrm>
          <a:prstGeom prst="rect">
            <a:avLst/>
          </a:prstGeom>
          <a:solidFill>
            <a:srgbClr val="444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02920" y="3931920"/>
            <a:ext cx="11155680" cy="365760"/>
          </a:xfrm>
          <a:prstGeom prst="rect">
            <a:avLst/>
          </a:prstGeom>
          <a:noFill/>
        </p:spPr>
        <p:txBody>
          <a:bodyPr wrap="square" anchor="t">
            <a:spAutoFit/>
          </a:bodyPr>
          <a:lstStyle/>
          <a:p>
            <a:pPr rtl="1" algn="r">
              <a:spcAft>
                <a:spcPts val="800"/>
              </a:spcAft>
            </a:pPr>
            <a:r>
              <a:rPr sz="1400" b="0" lang="he-IL">
                <a:solidFill>
                  <a:srgbClr val="444444"/>
                </a:solidFill>
                <a:latin typeface="Arial"/>
                <a:cs typeface="Arial"/>
              </a:rPr>
              <a:t>אורך הקטעים ביחס לפרק:</a:t>
            </a:r>
          </a:p>
        </p:txBody>
      </p:sp>
      <p:sp>
        <p:nvSpPr>
          <p:cNvPr id="19" name="Rectangle 18"/>
          <p:cNvSpPr/>
          <p:nvPr/>
        </p:nvSpPr>
        <p:spPr>
          <a:xfrm>
            <a:off x="8609076" y="4389120"/>
            <a:ext cx="3031236" cy="4114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3867912" y="4389120"/>
            <a:ext cx="4704588" cy="4114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21208" y="4389120"/>
            <a:ext cx="3310128" cy="4114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80" y="5029200"/>
            <a:ext cx="10881360" cy="1280160"/>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בפרק: </a:t>
            </a:r>
            <a:r>
              <a:rPr sz="2200" b="0" lang="he-IL">
                <a:solidFill>
                  <a:srgbClr val="1F2A44"/>
                </a:solidFill>
                <a:latin typeface="Arial"/>
                <a:cs typeface="Arial"/>
              </a:rPr>
              <a:t>40 פסוקים. </a:t>
            </a:r>
            <a:r>
              <a:rPr sz="2200" b="1" lang="he-IL">
                <a:solidFill>
                  <a:srgbClr val="8F5C00"/>
                </a:solidFill>
                <a:latin typeface="Arial"/>
                <a:cs typeface="Arial"/>
              </a:rPr>
              <a:t>בבגרות: </a:t>
            </a:r>
            <a:r>
              <a:rPr sz="2200" b="0" lang="he-IL">
                <a:solidFill>
                  <a:srgbClr val="1F2A44"/>
                </a:solidFill>
                <a:latin typeface="Arial"/>
                <a:cs typeface="Arial"/>
              </a:rPr>
              <a:t>הפרק נשאל ב-2 מועדים/שאלונים במסמך.</a:t>
            </a:r>
          </a:p>
        </p:txBody>
      </p:sp>
      <p:sp>
        <p:nvSpPr>
          <p:cNvPr id="23" name="TextBox 22"/>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החלוקה לקטעים היא של מכין המצגת. נתוני הבחינה מתוך מסמך שאלות ופתרונות הבגרות.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י״א, פסוקים א׳–ה׳</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א׳  </a:t>
            </a:r>
            <a:r>
              <a:rPr sz="2600" b="0" lang="he-IL">
                <a:solidFill>
                  <a:srgbClr val="1F2A44"/>
                </a:solidFill>
                <a:latin typeface="Arial"/>
                <a:cs typeface="Arial"/>
              </a:rPr>
              <a:t>וְיִפְתָּח הַגִּלְעָדִי הָיָה גִּבּוֹר חַיִל וְהוּא בֶּן־אִשָּׁה זוֹנָה וַיּוֹלֶד גִּלְעָד אֶת־יִפְתָּֽח׃</a:t>
            </a:r>
          </a:p>
          <a:p>
            <a:pPr rtl="1" algn="r">
              <a:spcAft>
                <a:spcPts val="1200"/>
              </a:spcAft>
            </a:pPr>
            <a:r>
              <a:rPr sz="2600" b="1" lang="he-IL">
                <a:solidFill>
                  <a:srgbClr val="1F4E79"/>
                </a:solidFill>
                <a:latin typeface="Arial"/>
                <a:cs typeface="Arial"/>
              </a:rPr>
              <a:t>ב׳  </a:t>
            </a:r>
            <a:r>
              <a:rPr sz="2600" b="0" lang="he-IL">
                <a:solidFill>
                  <a:srgbClr val="1F2A44"/>
                </a:solidFill>
                <a:latin typeface="Arial"/>
                <a:cs typeface="Arial"/>
              </a:rPr>
              <a:t>וַתֵּלֶד אֵֽשֶׁת־גִּלְעָד לוֹ בָּנִים וַיִּגְדְּלוּ בְֽנֵי־הָאִשָּׁה וַיְגָרְשׁוּ אֶת־יִפְתָּח וַיֹּאמְרוּ לוֹ לֹא־תִנְחַל בְּבֵית־אָבִינוּ כִּי בֶּן־אִשָּׁה אַחֶרֶת אָֽתָּה׃</a:t>
            </a:r>
          </a:p>
          <a:p>
            <a:pPr rtl="1" algn="r">
              <a:spcAft>
                <a:spcPts val="1200"/>
              </a:spcAft>
            </a:pPr>
            <a:r>
              <a:rPr sz="2600" b="1" lang="he-IL">
                <a:solidFill>
                  <a:srgbClr val="1F4E79"/>
                </a:solidFill>
                <a:latin typeface="Arial"/>
                <a:cs typeface="Arial"/>
              </a:rPr>
              <a:t>ג׳  </a:t>
            </a:r>
            <a:r>
              <a:rPr sz="2600" b="0" lang="he-IL">
                <a:solidFill>
                  <a:srgbClr val="1F2A44"/>
                </a:solidFill>
                <a:latin typeface="Arial"/>
                <a:cs typeface="Arial"/>
              </a:rPr>
              <a:t>וַיִּבְרַח יִפְתָּח מִפְּנֵי אֶחָיו וַיֵּשֶׁב בְּאֶרֶץ טוֹב וַיִּֽתְלַקְּטוּ אֶל־יִפְתָּח אֲנָשִׁים רֵיקִים וַיֵּצְאוּ עִמּֽוֹ׃</a:t>
            </a:r>
          </a:p>
          <a:p>
            <a:pPr rtl="1" algn="r">
              <a:spcAft>
                <a:spcPts val="1200"/>
              </a:spcAft>
            </a:pPr>
            <a:r>
              <a:rPr sz="2600" b="1" lang="he-IL">
                <a:solidFill>
                  <a:srgbClr val="1F4E79"/>
                </a:solidFill>
                <a:latin typeface="Arial"/>
                <a:cs typeface="Arial"/>
              </a:rPr>
              <a:t>ד׳  </a:t>
            </a:r>
            <a:r>
              <a:rPr sz="2600" b="0" lang="he-IL">
                <a:solidFill>
                  <a:srgbClr val="1F2A44"/>
                </a:solidFill>
                <a:latin typeface="Arial"/>
                <a:cs typeface="Arial"/>
              </a:rPr>
              <a:t>וַיְהִי מִיָּמִים וַיִּלָּחֲמוּ בְנֵֽי־עַמּוֹן עִם־יִשְׂרָאֵֽל׃</a:t>
            </a:r>
          </a:p>
          <a:p>
            <a:pPr rtl="1" algn="r">
              <a:spcAft>
                <a:spcPts val="1200"/>
              </a:spcAft>
            </a:pPr>
            <a:r>
              <a:rPr sz="2600" b="1" lang="he-IL">
                <a:solidFill>
                  <a:srgbClr val="1F4E79"/>
                </a:solidFill>
                <a:latin typeface="Arial"/>
                <a:cs typeface="Arial"/>
              </a:rPr>
              <a:t>ה׳  </a:t>
            </a:r>
            <a:r>
              <a:rPr sz="2600" b="0" lang="he-IL">
                <a:solidFill>
                  <a:srgbClr val="1F2A44"/>
                </a:solidFill>
                <a:latin typeface="Arial"/>
                <a:cs typeface="Arial"/>
              </a:rPr>
              <a:t>וַיְהִי כַּאֲשֶׁר־נִלְחֲמוּ בְנֵֽי־עַמּוֹן עִם־יִשְׂרָאֵל וַיֵּֽלְכוּ זִקְנֵי גִלְעָד לָקַחַת אֶת־יִפְתָּח מֵאֶרֶץ טֽוֹב׃</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יפתח נבחר</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י״א, פסוקים ו׳–ט׳</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ו׳  </a:t>
            </a:r>
            <a:r>
              <a:rPr sz="2600" b="0" lang="he-IL">
                <a:solidFill>
                  <a:srgbClr val="1F2A44"/>
                </a:solidFill>
                <a:latin typeface="Arial"/>
                <a:cs typeface="Arial"/>
              </a:rPr>
              <a:t>וַיֹּאמְרוּ לְיִפְתָּח לְכָה וְהָיִיתָה לָּנוּ לְקָצִין וְנִֽלָּחֲמָה בִּבְנֵי עַמּֽוֹן׃</a:t>
            </a:r>
          </a:p>
          <a:p>
            <a:pPr rtl="1" algn="r">
              <a:spcAft>
                <a:spcPts val="1200"/>
              </a:spcAft>
            </a:pPr>
            <a:r>
              <a:rPr sz="2600" b="1" lang="he-IL">
                <a:solidFill>
                  <a:srgbClr val="1F4E79"/>
                </a:solidFill>
                <a:latin typeface="Arial"/>
                <a:cs typeface="Arial"/>
              </a:rPr>
              <a:t>ז׳  </a:t>
            </a:r>
            <a:r>
              <a:rPr sz="2600" b="0" lang="he-IL">
                <a:solidFill>
                  <a:srgbClr val="1F2A44"/>
                </a:solidFill>
                <a:latin typeface="Arial"/>
                <a:cs typeface="Arial"/>
              </a:rPr>
              <a:t>וַיֹּאמֶר יִפְתָּח לְזִקְנֵי גִלְעָד הֲלֹא אַתֶּם שְׂנֵאתֶם אוֹתִי וַתְּגָרְשׁוּנִי מִבֵּית אָבִי וּמַדּוּעַ בָּאתֶם אֵלַי עַתָּה כַּאֲשֶׁר צַר לָכֶֽם׃</a:t>
            </a:r>
          </a:p>
          <a:p>
            <a:pPr rtl="1" algn="r">
              <a:spcAft>
                <a:spcPts val="1200"/>
              </a:spcAft>
            </a:pPr>
            <a:r>
              <a:rPr sz="2600" b="1" lang="he-IL">
                <a:solidFill>
                  <a:srgbClr val="1F4E79"/>
                </a:solidFill>
                <a:latin typeface="Arial"/>
                <a:cs typeface="Arial"/>
              </a:rPr>
              <a:t>ח׳  </a:t>
            </a:r>
            <a:r>
              <a:rPr sz="2600" b="0" lang="he-IL">
                <a:solidFill>
                  <a:srgbClr val="1F2A44"/>
                </a:solidFill>
                <a:latin typeface="Arial"/>
                <a:cs typeface="Arial"/>
              </a:rPr>
              <a:t>וַיֹּאמְרוּ זִקְנֵי גִלְעָד אֶל־יִפְתָּח לָכֵן עַתָּה שַׁבְנוּ אֵלֶיךָ וְהָלַכְתָּ עִמָּנוּ וְנִלְחַמְתָּ בִּבְנֵי עַמּוֹן וְהָיִיתָ לָּנוּ לְרֹאשׁ לְכֹל יֹשְׁבֵי גִלְעָֽד׃</a:t>
            </a:r>
          </a:p>
          <a:p>
            <a:pPr rtl="1" algn="r">
              <a:spcAft>
                <a:spcPts val="1200"/>
              </a:spcAft>
            </a:pPr>
            <a:r>
              <a:rPr sz="2600" b="1" lang="he-IL">
                <a:solidFill>
                  <a:srgbClr val="1F4E79"/>
                </a:solidFill>
                <a:latin typeface="Arial"/>
                <a:cs typeface="Arial"/>
              </a:rPr>
              <a:t>ט׳  </a:t>
            </a:r>
            <a:r>
              <a:rPr sz="2600" b="0" lang="he-IL">
                <a:solidFill>
                  <a:srgbClr val="1F2A44"/>
                </a:solidFill>
                <a:latin typeface="Arial"/>
                <a:cs typeface="Arial"/>
              </a:rPr>
              <a:t>וַיֹּאמֶר יִפְתָּח אֶל־זִקְנֵי גִלְעָד אִם־מְשִׁיבִים אַתֶּם אוֹתִי לְהִלָּחֵם בִּבְנֵי עַמּוֹן וְנָתַן יְהֹוָה אוֹתָם לְפָנָי אָנֹכִי אֶהְיֶה לָכֶם לְרֹֽאשׁ׃</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יפתח נבחר</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י״א, פסוקים י׳–י״א</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י׳  </a:t>
            </a:r>
            <a:r>
              <a:rPr sz="2600" b="0" lang="he-IL">
                <a:solidFill>
                  <a:srgbClr val="1F2A44"/>
                </a:solidFill>
                <a:latin typeface="Arial"/>
                <a:cs typeface="Arial"/>
              </a:rPr>
              <a:t>וַיֹּאמְרוּ זִקְנֵֽי־גִלְעָד אֶל־יִפְתָּח יְהֹוָה יִֽהְיֶה שֹׁמֵעַ בֵּינוֹתֵינוּ אִם־לֹא כִדְבָרְךָ כֵּן נַעֲשֶֽׂה׃</a:t>
            </a:r>
          </a:p>
          <a:p>
            <a:pPr rtl="1" algn="r">
              <a:spcAft>
                <a:spcPts val="1200"/>
              </a:spcAft>
            </a:pPr>
            <a:r>
              <a:rPr sz="2600" b="1" lang="he-IL">
                <a:solidFill>
                  <a:srgbClr val="1F4E79"/>
                </a:solidFill>
                <a:latin typeface="Arial"/>
                <a:cs typeface="Arial"/>
              </a:rPr>
              <a:t>י״א  </a:t>
            </a:r>
            <a:r>
              <a:rPr sz="2600" b="0" lang="he-IL">
                <a:solidFill>
                  <a:srgbClr val="1F2A44"/>
                </a:solidFill>
                <a:latin typeface="Arial"/>
                <a:cs typeface="Arial"/>
              </a:rPr>
              <a:t>וַיֵּלֶךְ יִפְתָּח עִם־זִקְנֵי גִלְעָד וַיָּשִׂימוּ הָעָם אוֹתוֹ עֲלֵיהֶם לְרֹאשׁ וּלְקָצִין וַיְדַבֵּר יִפְתָּח אֶת־כׇּל־דְּבָרָיו לִפְנֵי יְהֹוָה בַּמִּצְפָּֽה׃</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יפתח נבחר</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יפתח נבחר</a:t>
            </a:r>
          </a:p>
        </p:txBody>
      </p:sp>
      <p:pic>
        <p:nvPicPr>
          <p:cNvPr id="5" name="Picture 4" descr="Judges-11-0.jpg"/>
          <p:cNvPicPr>
            <a:picLocks noChangeAspect="1"/>
          </p:cNvPicPr>
          <p:nvPr/>
        </p:nvPicPr>
        <p:blipFill>
          <a:blip r:embed="rId2"/>
          <a:srcRect l="20917" r="20917"/>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יפתח הגלעדי הוא ״גבור חיל״ ובן של זונה. אחיו מגרשים אותו: ״לא תנחל בבית אבינו כי בן אשה אחרת אתה״. הוא בורח לארץ טוב, ושם מתאספים אליו ״אנשים ריקים״.</a:t>
            </a:r>
          </a:p>
        </p:txBody>
      </p:sp>
      <p:sp>
        <p:nvSpPr>
          <p:cNvPr id="11" name="Oval 10"/>
          <p:cNvSpPr/>
          <p:nvPr/>
        </p:nvSpPr>
        <p:spPr>
          <a:xfrm>
            <a:off x="11292840" y="365760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כשבני עמון נלחמים בישראל, זקני גלעד מבקשים ממנו להנהיג אותם. יפתח עונה ״הלא אתם שנאתם אותי ותגרשוני מבית אבי ומדוע באתם אלי עתה כאשר צר לכם״. הוא מתנה: אם אנצח, ״אנכי אהיה לכם לראש״, והם נשבעים.</a:t>
            </a:r>
          </a:p>
        </p:txBody>
      </p:sp>
      <p:sp>
        <p:nvSpPr>
          <p:cNvPr id="14" name="Rounded Rectangle 13"/>
          <p:cNvSpPr/>
          <p:nvPr/>
        </p:nvSpPr>
        <p:spPr>
          <a:xfrm>
            <a:off x="4434840" y="5852160"/>
            <a:ext cx="7360920" cy="566928"/>
          </a:xfrm>
          <a:prstGeom prst="roundRect">
            <a:avLst/>
          </a:prstGeom>
          <a:solidFill>
            <a:srgbClr val="FDF1D8"/>
          </a:solidFill>
          <a:ln w="25400">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F4E79"/>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י״א, פסוקים א׳–י״א. ההסבר לא נבדק על ידי מורה לתנ"ך.</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11-1.jpg"/>
          <p:cNvPicPr>
            <a:picLocks noChangeAspect="1"/>
          </p:cNvPicPr>
          <p:nvPr/>
        </p:nvPicPr>
        <p:blipFill>
          <a:blip r:embed="rId2"/>
          <a:srcRect t="18316" b="42736"/>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יפתח נבחר</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וְיִפְתָּח הַגִּלְעָדִי הָיָה גִּבּוֹר חַיִל וְהוּא בֶּן־אִשָּׁה זוֹנָה וַיּוֹלֶד גִּלְעָד אֶת־יִפְתָּֽח׃</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י״א, פסוק א׳</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Sebastiano Ricci, Ricci - Jephthah and His Daughter, c. 1710, K1704, Memphis Brooks Muse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י״א, פסוקים י״ב–ט״ז</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י״ב  </a:t>
            </a:r>
            <a:r>
              <a:rPr sz="2600" b="0" lang="he-IL">
                <a:solidFill>
                  <a:srgbClr val="1F2A44"/>
                </a:solidFill>
                <a:latin typeface="Arial"/>
                <a:cs typeface="Arial"/>
              </a:rPr>
              <a:t>וַיִּשְׁלַח יִפְתָּח מַלְאָכִים אֶל־מֶלֶךְ בְּנֵֽי־עַמּוֹן לֵאמֹר מַה־לִּי וָלָךְ כִּֽי־בָאתָ אֵלַי לְהִלָּחֵם בְּאַרְצִֽי׃</a:t>
            </a:r>
          </a:p>
          <a:p>
            <a:pPr rtl="1" algn="r">
              <a:spcAft>
                <a:spcPts val="1200"/>
              </a:spcAft>
            </a:pPr>
            <a:r>
              <a:rPr sz="2600" b="1" lang="he-IL">
                <a:solidFill>
                  <a:srgbClr val="8F5C00"/>
                </a:solidFill>
                <a:latin typeface="Arial"/>
                <a:cs typeface="Arial"/>
              </a:rPr>
              <a:t>י״ג  </a:t>
            </a:r>
            <a:r>
              <a:rPr sz="2600" b="0" lang="he-IL">
                <a:solidFill>
                  <a:srgbClr val="1F2A44"/>
                </a:solidFill>
                <a:latin typeface="Arial"/>
                <a:cs typeface="Arial"/>
              </a:rPr>
              <a:t>וַיֹּאמֶר מֶלֶךְ בְּנֵֽי־עַמּוֹן אֶל־מַלְאֲכֵי יִפְתָּח כִּֽי־לָקַח יִשְׂרָאֵל אֶת־אַרְצִי בַּעֲלוֹתוֹ מִמִּצְרַיִם מֵאַרְנוֹן וְעַד־הַיַּבֹּק וְעַד־הַיַּרְדֵּן וְעַתָּה הָשִׁיבָה אֶתְהֶן בְּשָׁלֽוֹם׃</a:t>
            </a:r>
          </a:p>
          <a:p>
            <a:pPr rtl="1" algn="r">
              <a:spcAft>
                <a:spcPts val="1200"/>
              </a:spcAft>
            </a:pPr>
            <a:r>
              <a:rPr sz="2600" b="1" lang="he-IL">
                <a:solidFill>
                  <a:srgbClr val="8F5C00"/>
                </a:solidFill>
                <a:latin typeface="Arial"/>
                <a:cs typeface="Arial"/>
              </a:rPr>
              <a:t>י״ד  </a:t>
            </a:r>
            <a:r>
              <a:rPr sz="2600" b="0" lang="he-IL">
                <a:solidFill>
                  <a:srgbClr val="1F2A44"/>
                </a:solidFill>
                <a:latin typeface="Arial"/>
                <a:cs typeface="Arial"/>
              </a:rPr>
              <a:t>וַיּוֹסֶף עוֹד יִפְתָּח וַיִּשְׁלַח מַלְאָכִים אֶל־מֶלֶךְ בְּנֵי עַמּֽוֹן׃</a:t>
            </a:r>
          </a:p>
          <a:p>
            <a:pPr rtl="1" algn="r">
              <a:spcAft>
                <a:spcPts val="1200"/>
              </a:spcAft>
            </a:pPr>
            <a:r>
              <a:rPr sz="2600" b="1" lang="he-IL">
                <a:solidFill>
                  <a:srgbClr val="8F5C00"/>
                </a:solidFill>
                <a:latin typeface="Arial"/>
                <a:cs typeface="Arial"/>
              </a:rPr>
              <a:t>ט״ו  </a:t>
            </a:r>
            <a:r>
              <a:rPr sz="2600" b="0" lang="he-IL">
                <a:solidFill>
                  <a:srgbClr val="1F2A44"/>
                </a:solidFill>
                <a:latin typeface="Arial"/>
                <a:cs typeface="Arial"/>
              </a:rPr>
              <a:t>וַיֹּאמֶר לוֹ כֹּה אָמַר יִפְתָּח לֹֽא־לָקַח יִשְׂרָאֵל אֶת־אֶרֶץ מוֹאָב וְאֶת־אֶרֶץ בְּנֵי עַמּֽוֹן׃</a:t>
            </a:r>
          </a:p>
          <a:p>
            <a:pPr rtl="1" algn="r">
              <a:spcAft>
                <a:spcPts val="1200"/>
              </a:spcAft>
            </a:pPr>
            <a:r>
              <a:rPr sz="2600" b="1" lang="he-IL">
                <a:solidFill>
                  <a:srgbClr val="8F5C00"/>
                </a:solidFill>
                <a:latin typeface="Arial"/>
                <a:cs typeface="Arial"/>
              </a:rPr>
              <a:t>ט״ז  </a:t>
            </a:r>
            <a:r>
              <a:rPr sz="2600" b="0" lang="he-IL">
                <a:solidFill>
                  <a:srgbClr val="1F2A44"/>
                </a:solidFill>
                <a:latin typeface="Arial"/>
                <a:cs typeface="Arial"/>
              </a:rPr>
              <a:t>כִּי בַּעֲלוֹתָם מִמִּצְרָיִם וַיֵּלֶךְ יִשְׂרָאֵל בַּמִּדְבָּר עַד־יַם־סוּף וַיָּבֹא קָדֵֽשָׁה׃</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המסר לעמון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י״א, פסוקים י״ז–י״ט</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י״ז  </a:t>
            </a:r>
            <a:r>
              <a:rPr sz="2600" b="0" lang="he-IL">
                <a:solidFill>
                  <a:srgbClr val="1F2A44"/>
                </a:solidFill>
                <a:latin typeface="Arial"/>
                <a:cs typeface="Arial"/>
              </a:rPr>
              <a:t>וַיִּשְׁלַח יִשְׂרָאֵל מַלְאָכִים ׀ אֶל־מֶלֶךְ אֱדוֹם ׀ לֵאמֹר אֶעְבְּרָה־נָּא בְאַרְצֶךָ וְלֹא שָׁמַע מֶלֶךְ אֱדוֹם וְגַם אֶל־מֶלֶךְ מוֹאָב שָׁלַח וְלֹא אָבָה וַיֵּשֶׁב יִשְׂרָאֵל בְּקָדֵֽשׁ׃</a:t>
            </a:r>
          </a:p>
          <a:p>
            <a:pPr rtl="1" algn="r">
              <a:spcAft>
                <a:spcPts val="1200"/>
              </a:spcAft>
            </a:pPr>
            <a:r>
              <a:rPr sz="2600" b="1" lang="he-IL">
                <a:solidFill>
                  <a:srgbClr val="8F5C00"/>
                </a:solidFill>
                <a:latin typeface="Arial"/>
                <a:cs typeface="Arial"/>
              </a:rPr>
              <a:t>י״ח  </a:t>
            </a:r>
            <a:r>
              <a:rPr sz="2600" b="0" lang="he-IL">
                <a:solidFill>
                  <a:srgbClr val="1F2A44"/>
                </a:solidFill>
                <a:latin typeface="Arial"/>
                <a:cs typeface="Arial"/>
              </a:rPr>
              <a:t>וַיֵּלֶךְ בַּמִּדְבָּר וַיָּסׇב אֶת־אֶרֶץ אֱדוֹם וְאֶת־אֶרֶץ מוֹאָב וַיָּבֹא מִמִּזְרַח־שֶׁמֶשׁ לְאֶרֶץ מוֹאָב וַֽיַּחֲנוּן בְּעֵבֶר אַרְנוֹן וְלֹֽא־בָאוּ בִּגְבוּל מוֹאָב כִּי אַרְנוֹן גְּבוּל מוֹאָֽב׃</a:t>
            </a:r>
          </a:p>
          <a:p>
            <a:pPr rtl="1" algn="r">
              <a:spcAft>
                <a:spcPts val="1200"/>
              </a:spcAft>
            </a:pPr>
            <a:r>
              <a:rPr sz="2600" b="1" lang="he-IL">
                <a:solidFill>
                  <a:srgbClr val="8F5C00"/>
                </a:solidFill>
                <a:latin typeface="Arial"/>
                <a:cs typeface="Arial"/>
              </a:rPr>
              <a:t>י״ט  </a:t>
            </a:r>
            <a:r>
              <a:rPr sz="2600" b="0" lang="he-IL">
                <a:solidFill>
                  <a:srgbClr val="1F2A44"/>
                </a:solidFill>
                <a:latin typeface="Arial"/>
                <a:cs typeface="Arial"/>
              </a:rPr>
              <a:t>וַיִּשְׁלַח יִשְׂרָאֵל מַלְאָכִים אֶל־סִיחוֹן מֶלֶךְ־הָאֱמֹרִי מֶלֶךְ חֶשְׁבּוֹן וַיֹּאמֶר לוֹ יִשְׂרָאֵל נַעְבְּרָה־נָּא בְאַרְצְךָ עַד־מְקוֹמִֽי׃</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המסר לעמון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י״א, פסוקים כ׳–כ״ג</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כ׳  </a:t>
            </a:r>
            <a:r>
              <a:rPr sz="2600" b="0" lang="he-IL">
                <a:solidFill>
                  <a:srgbClr val="1F2A44"/>
                </a:solidFill>
                <a:latin typeface="Arial"/>
                <a:cs typeface="Arial"/>
              </a:rPr>
              <a:t>וְלֹא־הֶאֱמִין סִיחוֹן אֶת־יִשְׂרָאֵל עֲבֹר בִּגְבֻלוֹ וַיֶּאֱסֹף סִיחוֹן אֶת־כׇּל־עַמּוֹ וַֽיַּחֲנוּ בְּיָהְצָה וַיִּלָּחֶם עִם־יִשְׂרָאֵֽל׃</a:t>
            </a:r>
          </a:p>
          <a:p>
            <a:pPr rtl="1" algn="r">
              <a:spcAft>
                <a:spcPts val="1200"/>
              </a:spcAft>
            </a:pPr>
            <a:r>
              <a:rPr sz="2600" b="1" lang="he-IL">
                <a:solidFill>
                  <a:srgbClr val="8F5C00"/>
                </a:solidFill>
                <a:latin typeface="Arial"/>
                <a:cs typeface="Arial"/>
              </a:rPr>
              <a:t>כ״א  </a:t>
            </a:r>
            <a:r>
              <a:rPr sz="2600" b="0" lang="he-IL">
                <a:solidFill>
                  <a:srgbClr val="1F2A44"/>
                </a:solidFill>
                <a:latin typeface="Arial"/>
                <a:cs typeface="Arial"/>
              </a:rPr>
              <a:t>וַיִּתֵּן יְהֹוָה אֱלֹהֵֽי־יִשְׂרָאֵל אֶת־סִיחוֹן וְאֶת־כׇּל־עַמּוֹ בְּיַד יִשְׂרָאֵל וַיַּכּוּם וַיִּירַשׁ יִשְׂרָאֵל אֵת כׇּל־אֶרֶץ הָאֱמֹרִי יוֹשֵׁב הָאָרֶץ הַהִֽיא׃</a:t>
            </a:r>
          </a:p>
          <a:p>
            <a:pPr rtl="1" algn="r">
              <a:spcAft>
                <a:spcPts val="1200"/>
              </a:spcAft>
            </a:pPr>
            <a:r>
              <a:rPr sz="2600" b="1" lang="he-IL">
                <a:solidFill>
                  <a:srgbClr val="8F5C00"/>
                </a:solidFill>
                <a:latin typeface="Arial"/>
                <a:cs typeface="Arial"/>
              </a:rPr>
              <a:t>כ״ב  </a:t>
            </a:r>
            <a:r>
              <a:rPr sz="2600" b="0" lang="he-IL">
                <a:solidFill>
                  <a:srgbClr val="1F2A44"/>
                </a:solidFill>
                <a:latin typeface="Arial"/>
                <a:cs typeface="Arial"/>
              </a:rPr>
              <a:t>וַיִּירְשׁוּ אֵת כׇּל־גְּבוּל הָאֱמֹרִי מֵֽאַרְנוֹן וְעַד־הַיַּבֹּק וּמִן־הַמִּדְבָּר וְעַד־הַיַּרְדֵּֽן׃</a:t>
            </a:r>
          </a:p>
          <a:p>
            <a:pPr rtl="1" algn="r">
              <a:spcAft>
                <a:spcPts val="1200"/>
              </a:spcAft>
            </a:pPr>
            <a:r>
              <a:rPr sz="2600" b="1" lang="he-IL">
                <a:solidFill>
                  <a:srgbClr val="8F5C00"/>
                </a:solidFill>
                <a:latin typeface="Arial"/>
                <a:cs typeface="Arial"/>
              </a:rPr>
              <a:t>כ״ג  </a:t>
            </a:r>
            <a:r>
              <a:rPr sz="2600" b="0" lang="he-IL">
                <a:solidFill>
                  <a:srgbClr val="1F2A44"/>
                </a:solidFill>
                <a:latin typeface="Arial"/>
                <a:cs typeface="Arial"/>
              </a:rPr>
              <a:t>וְעַתָּה יְהֹוָה ׀ אֱלֹהֵי יִשְׂרָאֵל הוֹרִישׁ אֶת־הָאֱמֹרִי מִפְּנֵי עַמּוֹ יִשְׂרָאֵל וְאַתָּה תִּירָשֶֽׁנּוּ׃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המסר לעמון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י״א, פסוקים כ״ד–כ״ז</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כ״ד  </a:t>
            </a:r>
            <a:r>
              <a:rPr sz="2600" b="0" lang="he-IL">
                <a:solidFill>
                  <a:srgbClr val="1F2A44"/>
                </a:solidFill>
                <a:latin typeface="Arial"/>
                <a:cs typeface="Arial"/>
              </a:rPr>
              <a:t>הֲלֹא אֵת אֲשֶׁר יוֹרִֽישְׁךָ כְּמוֹשׁ אֱלֹהֶיךָ אוֹתוֹ תִירָשׁ וְאֵת כׇּל־אֲשֶׁר הוֹרִישׁ יְהֹוָה אֱלֹהֵינוּ מִפָּנֵינוּ אוֹתוֹ נִירָֽשׁ׃</a:t>
            </a:r>
          </a:p>
          <a:p>
            <a:pPr rtl="1" algn="r">
              <a:spcAft>
                <a:spcPts val="1200"/>
              </a:spcAft>
            </a:pPr>
            <a:r>
              <a:rPr sz="2600" b="1" lang="he-IL">
                <a:solidFill>
                  <a:srgbClr val="8F5C00"/>
                </a:solidFill>
                <a:latin typeface="Arial"/>
                <a:cs typeface="Arial"/>
              </a:rPr>
              <a:t>כ״ה  </a:t>
            </a:r>
            <a:r>
              <a:rPr sz="2600" b="0" lang="he-IL">
                <a:solidFill>
                  <a:srgbClr val="1F2A44"/>
                </a:solidFill>
                <a:latin typeface="Arial"/>
                <a:cs typeface="Arial"/>
              </a:rPr>
              <a:t>וְעַתָּה הֲטוֹב טוֹב אַתָּה מִבָּלָק בֶּן־צִפּוֹר מֶלֶךְ מוֹאָב הֲרוֹב רָב עִם־יִשְׂרָאֵל אִם־נִלְחֹם נִלְחַם בָּֽם׃</a:t>
            </a:r>
          </a:p>
          <a:p>
            <a:pPr rtl="1" algn="r">
              <a:spcAft>
                <a:spcPts val="1200"/>
              </a:spcAft>
            </a:pPr>
            <a:r>
              <a:rPr sz="2600" b="1" lang="he-IL">
                <a:solidFill>
                  <a:srgbClr val="8F5C00"/>
                </a:solidFill>
                <a:latin typeface="Arial"/>
                <a:cs typeface="Arial"/>
              </a:rPr>
              <a:t>כ״ו  </a:t>
            </a:r>
            <a:r>
              <a:rPr sz="2600" b="0" lang="he-IL">
                <a:solidFill>
                  <a:srgbClr val="1F2A44"/>
                </a:solidFill>
                <a:latin typeface="Arial"/>
                <a:cs typeface="Arial"/>
              </a:rPr>
              <a:t>בְּשֶׁבֶת יִשְׂרָאֵל בְּחֶשְׁבּוֹן וּבִבְנוֹתֶיהָ וּבְעַרְעוֹר וּבִבְנוֹתֶיהָ וּבְכׇל־הֶֽעָרִים אֲשֶׁר עַל־יְדֵי אַרְנוֹן שְׁלֹשׁ מֵאוֹת שָׁנָה וּמַדּוּעַ לֹֽא־הִצַּלְתֶּם בָּעֵת הַהִֽיא׃</a:t>
            </a:r>
          </a:p>
          <a:p>
            <a:pPr rtl="1" algn="r">
              <a:spcAft>
                <a:spcPts val="1200"/>
              </a:spcAft>
            </a:pPr>
            <a:r>
              <a:rPr sz="2600" b="1" lang="he-IL">
                <a:solidFill>
                  <a:srgbClr val="8F5C00"/>
                </a:solidFill>
                <a:latin typeface="Arial"/>
                <a:cs typeface="Arial"/>
              </a:rPr>
              <a:t>כ״ז  </a:t>
            </a:r>
            <a:r>
              <a:rPr sz="2600" b="0" lang="he-IL">
                <a:solidFill>
                  <a:srgbClr val="1F2A44"/>
                </a:solidFill>
                <a:latin typeface="Arial"/>
                <a:cs typeface="Arial"/>
              </a:rPr>
              <a:t>וְאָֽנֹכִי לֹא־חָטָאתִי לָךְ וְאַתָּה עֹשֶׂה אִתִּי רָעָה לְהִלָּחֶם בִּי יִשְׁפֹּט יְהֹוָה הַשֹּׁפֵט הַיּוֹם בֵּין בְּנֵי יִשְׂרָאֵל וּבֵין בְּנֵי עַמּֽוֹן׃</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המסר לעמון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י״א, פסוק כ״ח</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כ״ח  </a:t>
            </a:r>
            <a:r>
              <a:rPr sz="2600" b="0" lang="he-IL">
                <a:solidFill>
                  <a:srgbClr val="1F2A44"/>
                </a:solidFill>
                <a:latin typeface="Arial"/>
                <a:cs typeface="Arial"/>
              </a:rPr>
              <a:t>וְלֹא שָׁמַע מֶלֶךְ בְּנֵי עַמּוֹן אֶל־דִּבְרֵי יִפְתָּח אֲשֶׁר שָׁלַח אֵלָֽיו׃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המסר לעמון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המסר לעמון</a:t>
            </a:r>
          </a:p>
        </p:txBody>
      </p:sp>
      <p:pic>
        <p:nvPicPr>
          <p:cNvPr id="5" name="Picture 4" descr="Judges-11-0.jpg"/>
          <p:cNvPicPr>
            <a:picLocks noChangeAspect="1"/>
          </p:cNvPicPr>
          <p:nvPr/>
        </p:nvPicPr>
        <p:blipFill>
          <a:blip r:embed="rId2"/>
          <a:srcRect l="20917" r="20917"/>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יפתח שולח מלאכים למלך עמון ושואל ״מה לי ולך״. המלך טוען שישראל לקחו את אדמתו בעלותם ממצרים. יפתח עונה בסקירה היסטורית: ישראל לא לקחו את ארץ מואב ועמון אלא עקפו אותן, ורק אחרי שסיחון מלך האמורי סירב לעבור ונלחם בהם, ה׳ נתן אותו בידם.</a:t>
            </a:r>
          </a:p>
        </p:txBody>
      </p:sp>
      <p:sp>
        <p:nvSpPr>
          <p:cNvPr id="11" name="Oval 10"/>
          <p:cNvSpPr/>
          <p:nvPr/>
        </p:nvSpPr>
        <p:spPr>
          <a:xfrm>
            <a:off x="11292840" y="365760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הוא מבקש שה׳ ישפוט ״בין בני ישראל ובין בני עמון״. מלך עמון ״לא שמע״. הטיעון המשפטי והיסטורי נשמע, אך המלחמה לא נמנעת.</a:t>
            </a:r>
          </a:p>
        </p:txBody>
      </p:sp>
      <p:sp>
        <p:nvSpPr>
          <p:cNvPr id="14" name="Rounded Rectangle 13"/>
          <p:cNvSpPr/>
          <p:nvPr/>
        </p:nvSpPr>
        <p:spPr>
          <a:xfrm>
            <a:off x="4434840" y="5852160"/>
            <a:ext cx="7360920" cy="566928"/>
          </a:xfrm>
          <a:prstGeom prst="roundRect">
            <a:avLst/>
          </a:prstGeom>
          <a:solidFill>
            <a:srgbClr val="FDF1D8"/>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8F5C00"/>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י״א, פסוקים י״ב–כ״ח. ההסבר לא נבדק על ידי מורה לתנ"ך.</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11-1.jpg"/>
          <p:cNvPicPr>
            <a:picLocks noChangeAspect="1"/>
          </p:cNvPicPr>
          <p:nvPr/>
        </p:nvPicPr>
        <p:blipFill>
          <a:blip r:embed="rId2"/>
          <a:srcRect t="18316" b="42736"/>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המסר לעמון</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וַיִּשְׁלַח יִפְתָּח מַלְאָכִים אֶל־מֶלֶךְ בְּנֵֽי־עַמּוֹן לֵאמֹר מַה־לִּי וָלָךְ כִּֽי־בָאתָ אֵלַי לְהִלָּחֵם בְּאַרְצִֽי׃</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י״א, פסוק י״ב</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Sebastiano Ricci, Ricci - Jephthah and His Daughter, c. 1710, K1704, Memphis Brooks Muse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י״א, פסוקים כ״ט–ל״ב</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כ״ט  </a:t>
            </a:r>
            <a:r>
              <a:rPr sz="2600" b="0" lang="he-IL">
                <a:solidFill>
                  <a:srgbClr val="1F2A44"/>
                </a:solidFill>
                <a:latin typeface="Arial"/>
                <a:cs typeface="Arial"/>
              </a:rPr>
              <a:t>וַתְּהִי עַל־יִפְתָּח רוּחַ יְהֹוָה וַיַּעֲבֹר אֶת־הַגִּלְעָד וְאֶת־מְנַשֶּׁה וַֽיַּעֲבֹר אֶת־מִצְפֵּה גִלְעָד וּמִמִּצְפֵּה גִלְעָד עָבַר בְּנֵי עַמּֽוֹן׃</a:t>
            </a:r>
          </a:p>
          <a:p>
            <a:pPr rtl="1" algn="r">
              <a:spcAft>
                <a:spcPts val="1200"/>
              </a:spcAft>
            </a:pPr>
            <a:r>
              <a:rPr sz="2600" b="1" lang="he-IL">
                <a:solidFill>
                  <a:srgbClr val="1D5E3A"/>
                </a:solidFill>
                <a:latin typeface="Arial"/>
                <a:cs typeface="Arial"/>
              </a:rPr>
              <a:t>ל׳  </a:t>
            </a:r>
            <a:r>
              <a:rPr sz="2600" b="0" lang="he-IL">
                <a:solidFill>
                  <a:srgbClr val="1F2A44"/>
                </a:solidFill>
                <a:latin typeface="Arial"/>
                <a:cs typeface="Arial"/>
              </a:rPr>
              <a:t>וַיִּדַּר יִפְתָּח נֶדֶר לַיהֹוָה וַיֹּאמַר אִם־נָתוֹן תִּתֵּן אֶת־בְּנֵי עַמּוֹן בְּיָדִֽי׃</a:t>
            </a:r>
          </a:p>
          <a:p>
            <a:pPr rtl="1" algn="r">
              <a:spcAft>
                <a:spcPts val="1200"/>
              </a:spcAft>
            </a:pPr>
            <a:r>
              <a:rPr sz="2600" b="1" lang="he-IL">
                <a:solidFill>
                  <a:srgbClr val="1D5E3A"/>
                </a:solidFill>
                <a:latin typeface="Arial"/>
                <a:cs typeface="Arial"/>
              </a:rPr>
              <a:t>ל״א  </a:t>
            </a:r>
            <a:r>
              <a:rPr sz="2600" b="0" lang="he-IL">
                <a:solidFill>
                  <a:srgbClr val="1F2A44"/>
                </a:solidFill>
                <a:latin typeface="Arial"/>
                <a:cs typeface="Arial"/>
              </a:rPr>
              <a:t>וְהָיָה הַיּוֹצֵא אֲשֶׁר יֵצֵא מִדַּלְתֵי בֵיתִי לִקְרָאתִי בְּשׁוּבִי בְשָׁלוֹם מִבְּנֵי עַמּוֹן וְהָיָה לַיהֹוָה וְהַעֲלִיתִיהוּ עֹלָֽה׃</a:t>
            </a:r>
          </a:p>
          <a:p>
            <a:pPr rtl="1" algn="r">
              <a:spcAft>
                <a:spcPts val="1200"/>
              </a:spcAft>
            </a:pPr>
            <a:r>
              <a:rPr sz="2600" b="1" lang="he-IL">
                <a:solidFill>
                  <a:srgbClr val="1D5E3A"/>
                </a:solidFill>
                <a:latin typeface="Arial"/>
                <a:cs typeface="Arial"/>
              </a:rPr>
              <a:t>ל״ב  </a:t>
            </a:r>
            <a:r>
              <a:rPr sz="2600" b="0" lang="he-IL">
                <a:solidFill>
                  <a:srgbClr val="1F2A44"/>
                </a:solidFill>
                <a:latin typeface="Arial"/>
                <a:cs typeface="Arial"/>
              </a:rPr>
              <a:t>וַיַּעֲבֹר יִפְתָּח אֶל־בְּנֵי עַמּוֹן לְהִלָּחֶם בָּם וַיִּתְּנֵם יְהֹוָה בְּיָדֽוֹ׃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הנדר</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י״א, פסוקים ל״ג–ל״ה</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ל״ג  </a:t>
            </a:r>
            <a:r>
              <a:rPr sz="2600" b="0" lang="he-IL">
                <a:solidFill>
                  <a:srgbClr val="1F2A44"/>
                </a:solidFill>
                <a:latin typeface="Arial"/>
                <a:cs typeface="Arial"/>
              </a:rPr>
              <a:t>וַיַּכֵּם מֵעֲרוֹעֵר וְעַד־בֹּאֲךָ מִנִּית עֶשְׂרִים עִיר וְעַד אָבֵל כְּרָמִים מַכָּה גְּדוֹלָה מְאֹד וַיִּכָּֽנְעוּ בְּנֵי עַמּוֹן מִפְּנֵי בְּנֵי יִשְׂרָאֵֽל׃</a:t>
            </a:r>
          </a:p>
          <a:p>
            <a:pPr rtl="1" algn="r">
              <a:spcAft>
                <a:spcPts val="1200"/>
              </a:spcAft>
            </a:pPr>
            <a:r>
              <a:rPr sz="2600" b="1" lang="he-IL">
                <a:solidFill>
                  <a:srgbClr val="1D5E3A"/>
                </a:solidFill>
                <a:latin typeface="Arial"/>
                <a:cs typeface="Arial"/>
              </a:rPr>
              <a:t>ל״ד  </a:t>
            </a:r>
            <a:r>
              <a:rPr sz="2600" b="0" lang="he-IL">
                <a:solidFill>
                  <a:srgbClr val="1F2A44"/>
                </a:solidFill>
                <a:latin typeface="Arial"/>
                <a:cs typeface="Arial"/>
              </a:rPr>
              <a:t>וַיָּבֹא יִפְתָּח הַמִּצְפָּה אֶל־בֵּיתוֹ וְהִנֵּה בִתּוֹ יֹצֵאת לִקְרָאתוֹ בְּתֻפִּים וּבִמְחֹלוֹת וְרַק הִיא יְחִידָה אֵֽין־לוֹ מִמֶּנּוּ בֵּן אוֹ־בַֽת׃</a:t>
            </a:r>
          </a:p>
          <a:p>
            <a:pPr rtl="1" algn="r">
              <a:spcAft>
                <a:spcPts val="1200"/>
              </a:spcAft>
            </a:pPr>
            <a:r>
              <a:rPr sz="2600" b="1" lang="he-IL">
                <a:solidFill>
                  <a:srgbClr val="1D5E3A"/>
                </a:solidFill>
                <a:latin typeface="Arial"/>
                <a:cs typeface="Arial"/>
              </a:rPr>
              <a:t>ל״ה  </a:t>
            </a:r>
            <a:r>
              <a:rPr sz="2600" b="0" lang="he-IL">
                <a:solidFill>
                  <a:srgbClr val="1F2A44"/>
                </a:solidFill>
                <a:latin typeface="Arial"/>
                <a:cs typeface="Arial"/>
              </a:rPr>
              <a:t>וַיְהִי כִרְאוֹתוֹ אוֹתָהּ וַיִּקְרַע אֶת־בְּגָדָיו וַיֹּאמֶר אֲהָהּ בִּתִּי הַכְרֵעַ הִכְרַעְתִּנִי וְאַתְּ הָיִית בְּעֹֽכְרָי וְאָנֹכִי פָּצִיתִי פִי אֶל־יְהֹוָה וְלֹא אוּכַל לָשֽׁוּב׃</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הנדר</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י״א, פסוקים ל״ו–ל״ט</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ל״ו  </a:t>
            </a:r>
            <a:r>
              <a:rPr sz="2600" b="0" lang="he-IL">
                <a:solidFill>
                  <a:srgbClr val="1F2A44"/>
                </a:solidFill>
                <a:latin typeface="Arial"/>
                <a:cs typeface="Arial"/>
              </a:rPr>
              <a:t>וַתֹּאמֶר אֵלָיו אָבִי פָּצִיתָה אֶת־פִּיךָ אֶל־יְהֹוָה עֲשֵׂה לִי כַּאֲשֶׁר יָצָא מִפִּיךָ אַחֲרֵי אֲשֶׁר עָשָׂה לְךָ יְהֹוָה נְקָמוֹת מֵאֹיְבֶיךָ מִבְּנֵי עַמּֽוֹן׃</a:t>
            </a:r>
          </a:p>
          <a:p>
            <a:pPr rtl="1" algn="r">
              <a:spcAft>
                <a:spcPts val="1200"/>
              </a:spcAft>
            </a:pPr>
            <a:r>
              <a:rPr sz="2600" b="1" lang="he-IL">
                <a:solidFill>
                  <a:srgbClr val="1D5E3A"/>
                </a:solidFill>
                <a:latin typeface="Arial"/>
                <a:cs typeface="Arial"/>
              </a:rPr>
              <a:t>ל״ז  </a:t>
            </a:r>
            <a:r>
              <a:rPr sz="2600" b="0" lang="he-IL">
                <a:solidFill>
                  <a:srgbClr val="1F2A44"/>
                </a:solidFill>
                <a:latin typeface="Arial"/>
                <a:cs typeface="Arial"/>
              </a:rPr>
              <a:t>וַתֹּאמֶר אֶל־אָבִיהָ יֵעָשֶׂה לִּי הַדָּבָר הַזֶּה הַרְפֵּה מִמֶּנִּי שְׁנַיִם חֳדָשִׁים וְאֵֽלְכָה וְיָרַדְתִּי עַל־הֶהָרִים וְאֶבְכֶּה עַל־בְּתוּלַי אָנֹכִי וְרֵֽעוֹתָֽי׃</a:t>
            </a:r>
          </a:p>
          <a:p>
            <a:pPr rtl="1" algn="r">
              <a:spcAft>
                <a:spcPts val="1200"/>
              </a:spcAft>
            </a:pPr>
            <a:r>
              <a:rPr sz="2600" b="1" lang="he-IL">
                <a:solidFill>
                  <a:srgbClr val="1D5E3A"/>
                </a:solidFill>
                <a:latin typeface="Arial"/>
                <a:cs typeface="Arial"/>
              </a:rPr>
              <a:t>ל״ח  </a:t>
            </a:r>
            <a:r>
              <a:rPr sz="2600" b="0" lang="he-IL">
                <a:solidFill>
                  <a:srgbClr val="1F2A44"/>
                </a:solidFill>
                <a:latin typeface="Arial"/>
                <a:cs typeface="Arial"/>
              </a:rPr>
              <a:t>וַיֹּאמֶר לֵכִי וַיִּשְׁלַח אוֹתָהּ שְׁנֵי חֳדָשִׁים וַתֵּלֶךְ הִיא וְרֵעוֹתֶיהָ וַתֵּבְךְּ עַל־בְּתוּלֶיהָ עַל־הֶהָרִֽים׃</a:t>
            </a:r>
          </a:p>
          <a:p>
            <a:pPr rtl="1" algn="r">
              <a:spcAft>
                <a:spcPts val="1200"/>
              </a:spcAft>
            </a:pPr>
            <a:r>
              <a:rPr sz="2600" b="1" lang="he-IL">
                <a:solidFill>
                  <a:srgbClr val="1D5E3A"/>
                </a:solidFill>
                <a:latin typeface="Arial"/>
                <a:cs typeface="Arial"/>
              </a:rPr>
              <a:t>ל״ט  </a:t>
            </a:r>
            <a:r>
              <a:rPr sz="2600" b="0" lang="he-IL">
                <a:solidFill>
                  <a:srgbClr val="1F2A44"/>
                </a:solidFill>
                <a:latin typeface="Arial"/>
                <a:cs typeface="Arial"/>
              </a:rPr>
              <a:t>וַיְהִי מִקֵּץ ׀ שְׁנַיִם חֳדָשִׁים וַתָּשׇׁב אֶל־אָבִיהָ וַיַּעַשׂ לָהּ אֶת־נִדְרוֹ אֲשֶׁר נָדָר וְהִיא לֹא־יָדְעָה אִישׁ וַתְּהִי־חֹק בְּיִשְׂרָאֵֽל׃</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הנדר</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י״א, פסוק מ׳</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מ׳  </a:t>
            </a:r>
            <a:r>
              <a:rPr sz="2600" b="0" lang="he-IL">
                <a:solidFill>
                  <a:srgbClr val="1F2A44"/>
                </a:solidFill>
                <a:latin typeface="Arial"/>
                <a:cs typeface="Arial"/>
              </a:rPr>
              <a:t>מִיָּמִים ׀ יָמִימָה תֵּלַכְנָה בְּנוֹת יִשְׂרָאֵל לְתַנּוֹת לְבַת־יִפְתָּח הַגִּלְעָדִי אַרְבַּעַת יָמִים בַּשָּׁנָֽה׃</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הנדר</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הנדר</a:t>
            </a:r>
          </a:p>
        </p:txBody>
      </p:sp>
      <p:pic>
        <p:nvPicPr>
          <p:cNvPr id="5" name="Picture 4" descr="Judges-11-0.jpg"/>
          <p:cNvPicPr>
            <a:picLocks noChangeAspect="1"/>
          </p:cNvPicPr>
          <p:nvPr/>
        </p:nvPicPr>
        <p:blipFill>
          <a:blip r:embed="rId2"/>
          <a:srcRect l="20917" r="20917"/>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״ותהי על יפתח רוח ה׳״. הוא נודר: ״והיה היוצא אשר יצא מדלתי ביתי לקראתי בשובי בשלום מבני עמון והיה לה׳ והעליתיהו עולה״. הוא מנצח בעשרים ערים. בשובו למצפה, והנה בתו יצאת לקראתו בתפים ובמחלות והיא יחידה.</a:t>
            </a:r>
          </a:p>
        </p:txBody>
      </p:sp>
      <p:sp>
        <p:nvSpPr>
          <p:cNvPr id="11" name="Oval 10"/>
          <p:cNvSpPr/>
          <p:nvPr/>
        </p:nvSpPr>
        <p:spPr>
          <a:xfrm>
            <a:off x="11292840" y="365760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הוא קורע בגדיו: ״אהה בתי הכרע הכרעתני״. הבת עונה אבי פצית את פיך אל ה׳ עשה לי כאשר יצא מפיך ומבקשת שני חודשים לבכות על בתוליה בהרים. ״ויעש לה את נדרו אשר נדר והיא לא ידעה איש״.</a:t>
            </a:r>
          </a:p>
        </p:txBody>
      </p:sp>
      <p:sp>
        <p:nvSpPr>
          <p:cNvPr id="14" name="Rounded Rectangle 13"/>
          <p:cNvSpPr/>
          <p:nvPr/>
        </p:nvSpPr>
        <p:spPr>
          <a:xfrm>
            <a:off x="4434840" y="5852160"/>
            <a:ext cx="7360920" cy="566928"/>
          </a:xfrm>
          <a:prstGeom prst="roundRect">
            <a:avLst/>
          </a:prstGeom>
          <a:solidFill>
            <a:srgbClr val="FDF1D8"/>
          </a:solidFill>
          <a:ln w="25400">
            <a:solidFill>
              <a:srgbClr val="1D5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D5E3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י״א, פסוקים כ״ט–מ׳. ההסבר לא נבדק על ידי מורה לתנ"ך.</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הנדר</a:t>
            </a:r>
          </a:p>
        </p:txBody>
      </p:sp>
      <p:pic>
        <p:nvPicPr>
          <p:cNvPr id="5" name="Picture 4" descr="Judges-11-1.jpg"/>
          <p:cNvPicPr>
            <a:picLocks noChangeAspect="1"/>
          </p:cNvPicPr>
          <p:nvPr/>
        </p:nvPicPr>
        <p:blipFill>
          <a:blip r:embed="rId2"/>
          <a:srcRect t="4035" b="9416"/>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438912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המסורת חלוקה בשאלה מה קרה לבת, ופרשנים רבים מבקרים את הנדר. בישראל נקבע ״חק... תלכנה בנות ישראל לתנות לבת יפתח הגלעדי ארבעת ימים בשנה״.</a:t>
            </a:r>
          </a:p>
        </p:txBody>
      </p:sp>
      <p:sp>
        <p:nvSpPr>
          <p:cNvPr id="11" name="Rounded Rectangle 10"/>
          <p:cNvSpPr/>
          <p:nvPr/>
        </p:nvSpPr>
        <p:spPr>
          <a:xfrm>
            <a:off x="4434840" y="5852160"/>
            <a:ext cx="7360920" cy="566928"/>
          </a:xfrm>
          <a:prstGeom prst="roundRect">
            <a:avLst/>
          </a:prstGeom>
          <a:solidFill>
            <a:srgbClr val="FDF1D8"/>
          </a:solidFill>
          <a:ln w="25400">
            <a:solidFill>
              <a:srgbClr val="1D5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D5E3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3" name="TextBox 12"/>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י״א, פסוקים כ״ט–מ׳. ההסבר לא נבדק על ידי מורה לתנ"ך.</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11-0.jpg"/>
          <p:cNvPicPr>
            <a:picLocks noChangeAspect="1"/>
          </p:cNvPicPr>
          <p:nvPr/>
        </p:nvPicPr>
        <p:blipFill>
          <a:blip r:embed="rId2"/>
          <a:srcRect t="6790" b="15844"/>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הנדר</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וַתְּהִי עַל־יִפְתָּח רוּחַ יְהֹוָה וַיַּעֲבֹר אֶת־הַגִּלְעָד וְאֶת־מְנַשֶּׁה וַֽיַּעֲבֹר אֶת־מִצְפֵּה גִלְעָד וּמִמִּצְפֵּה גִלְעָד עָבַר בְּנֵי עַמּֽוֹן׃</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י״א, פסוק כ״ט</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Hieronymous Francken III, Hieronymus Francken III Jephthah meets his daughter</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סיכום שופטים י״א: יפתח ובתו</a:t>
            </a:r>
          </a:p>
        </p:txBody>
      </p:sp>
      <p:pic>
        <p:nvPicPr>
          <p:cNvPr id="5" name="Picture 4" descr="Judges-11-1.jpg"/>
          <p:cNvPicPr>
            <a:picLocks noChangeAspect="1"/>
          </p:cNvPicPr>
          <p:nvPr/>
        </p:nvPicPr>
        <p:blipFill>
          <a:blip r:embed="rId2"/>
          <a:srcRect t="1150" b="2684"/>
          <a:stretch>
            <a:fillRect/>
          </a:stretch>
        </p:blipFill>
        <p:spPr>
          <a:xfrm>
            <a:off x="457200" y="1463040"/>
            <a:ext cx="3291840" cy="4572000"/>
          </a:xfrm>
          <a:prstGeom prst="rect">
            <a:avLst/>
          </a:prstGeom>
        </p:spPr>
      </p:pic>
      <p:sp>
        <p:nvSpPr>
          <p:cNvPr id="6" name="Rounded Rectangle 5"/>
          <p:cNvSpPr/>
          <p:nvPr/>
        </p:nvSpPr>
        <p:spPr>
          <a:xfrm>
            <a:off x="4023360" y="1371600"/>
            <a:ext cx="777240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206240" y="1481328"/>
            <a:ext cx="7406640" cy="4626864"/>
          </a:xfrm>
          <a:prstGeom prst="rect">
            <a:avLst/>
          </a:prstGeom>
          <a:noFill/>
        </p:spPr>
        <p:txBody>
          <a:bodyPr wrap="square" anchor="t">
            <a:spAutoFit/>
          </a:bodyPr>
          <a:lstStyle/>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יפתח הגלעדי, בן הזונה, נבחר למנהיג בגלעד.</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יפתח משגר שליחים אל מלך בני עמון.</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יפתח נודר נדר: ״והיה היוצא אשר יצא מדלתי ביתי״, ובתו יוצאת.</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סיכום להעתקה למחברת. מקור: מכין המצגת, על סמך הכתוב בפרק וההסברים בשקפים הקודמים. לא נבדק על ידי מורה.</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תרשים רעיונות: יפתח ובתו</a:t>
            </a:r>
          </a:p>
        </p:txBody>
      </p:sp>
      <p:cxnSp>
        <p:nvCxnSpPr>
          <p:cNvPr id="5" name="Connector 4"/>
          <p:cNvCxnSpPr/>
          <p:nvPr/>
        </p:nvCxnSpPr>
        <p:spPr>
          <a:xfrm flipV="1">
            <a:off x="6099048" y="1965960"/>
            <a:ext cx="0" cy="1920240"/>
          </a:xfrm>
          <a:prstGeom prst="line">
            <a:avLst/>
          </a:prstGeom>
          <a:ln w="38100">
            <a:solidFill>
              <a:srgbClr val="1F4E79"/>
            </a:solidFill>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4681728" y="1463040"/>
            <a:ext cx="2834640" cy="1005840"/>
          </a:xfrm>
          <a:prstGeom prst="round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727448" y="150876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יפתח נבחר</a:t>
            </a:r>
          </a:p>
          <a:p>
            <a:pPr rtl="1" algn="r">
              <a:spcAft>
                <a:spcPts val="200"/>
              </a:spcAft>
            </a:pPr>
            <a:r>
              <a:rPr sz="1200" b="0" lang="he-IL">
                <a:solidFill>
                  <a:srgbClr val="F0D9A8"/>
                </a:solidFill>
                <a:latin typeface="Arial"/>
                <a:cs typeface="Arial"/>
              </a:rPr>
              <a:t>פס׳ א׳–י״א</a:t>
            </a:r>
          </a:p>
        </p:txBody>
      </p:sp>
      <p:cxnSp>
        <p:nvCxnSpPr>
          <p:cNvPr id="8" name="Connector 7"/>
          <p:cNvCxnSpPr/>
          <p:nvPr/>
        </p:nvCxnSpPr>
        <p:spPr>
          <a:xfrm>
            <a:off x="6099048" y="3886200"/>
            <a:ext cx="3563521" cy="960119"/>
          </a:xfrm>
          <a:prstGeom prst="line">
            <a:avLst/>
          </a:prstGeom>
          <a:ln w="38100">
            <a:solidFill>
              <a:srgbClr val="8F5C00"/>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8245249" y="4343399"/>
            <a:ext cx="2834640" cy="1005840"/>
          </a:xfrm>
          <a:prstGeom prst="round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90969" y="4389119"/>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המסר לעמון</a:t>
            </a:r>
          </a:p>
          <a:p>
            <a:pPr rtl="1" algn="r">
              <a:spcAft>
                <a:spcPts val="200"/>
              </a:spcAft>
            </a:pPr>
            <a:r>
              <a:rPr sz="1200" b="0" lang="he-IL">
                <a:solidFill>
                  <a:srgbClr val="F0D9A8"/>
                </a:solidFill>
                <a:latin typeface="Arial"/>
                <a:cs typeface="Arial"/>
              </a:rPr>
              <a:t>פס׳ י״ב–כ״ח</a:t>
            </a:r>
          </a:p>
        </p:txBody>
      </p:sp>
      <p:cxnSp>
        <p:nvCxnSpPr>
          <p:cNvPr id="11" name="Connector 10"/>
          <p:cNvCxnSpPr/>
          <p:nvPr/>
        </p:nvCxnSpPr>
        <p:spPr>
          <a:xfrm flipH="1">
            <a:off x="2535527" y="3886200"/>
            <a:ext cx="3563521" cy="960120"/>
          </a:xfrm>
          <a:prstGeom prst="line">
            <a:avLst/>
          </a:prstGeom>
          <a:ln w="38100">
            <a:solidFill>
              <a:srgbClr val="1D5E3A"/>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1118207" y="4343400"/>
            <a:ext cx="2834640" cy="1005840"/>
          </a:xfrm>
          <a:prstGeom prst="round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63927" y="438912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הנדר</a:t>
            </a:r>
          </a:p>
          <a:p>
            <a:pPr rtl="1" algn="r">
              <a:spcAft>
                <a:spcPts val="200"/>
              </a:spcAft>
            </a:pPr>
            <a:r>
              <a:rPr sz="1200" b="0" lang="he-IL">
                <a:solidFill>
                  <a:srgbClr val="F0D9A8"/>
                </a:solidFill>
                <a:latin typeface="Arial"/>
                <a:cs typeface="Arial"/>
              </a:rPr>
              <a:t>פס׳ כ״ט–מ׳</a:t>
            </a:r>
          </a:p>
        </p:txBody>
      </p:sp>
      <p:sp>
        <p:nvSpPr>
          <p:cNvPr id="14" name="Oval 13"/>
          <p:cNvSpPr/>
          <p:nvPr/>
        </p:nvSpPr>
        <p:spPr>
          <a:xfrm>
            <a:off x="4864608" y="3291840"/>
            <a:ext cx="2468880" cy="118872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910328" y="3337560"/>
            <a:ext cx="2377440" cy="1097280"/>
          </a:xfrm>
          <a:prstGeom prst="rect">
            <a:avLst/>
          </a:prstGeom>
          <a:noFill/>
        </p:spPr>
        <p:txBody>
          <a:bodyPr wrap="square" anchor="ctr">
            <a:spAutoFit/>
          </a:bodyPr>
          <a:lstStyle/>
          <a:p>
            <a:pPr rtl="1" algn="r">
              <a:spcAft>
                <a:spcPts val="200"/>
              </a:spcAft>
            </a:pPr>
            <a:r>
              <a:rPr sz="1800" b="1" lang="he-IL">
                <a:solidFill>
                  <a:srgbClr val="FFFFFF"/>
                </a:solidFill>
                <a:latin typeface="Arial"/>
                <a:cs typeface="Arial"/>
              </a:rPr>
              <a:t>שופטים י״א</a:t>
            </a:r>
          </a:p>
          <a:p>
            <a:pPr rtl="1" algn="r">
              <a:spcAft>
                <a:spcPts val="200"/>
              </a:spcAft>
            </a:pPr>
            <a:r>
              <a:rPr sz="1400" b="0" lang="he-IL">
                <a:solidFill>
                  <a:srgbClr val="FFFFFF"/>
                </a:solidFill>
                <a:latin typeface="Arial"/>
                <a:cs typeface="Arial"/>
              </a:rPr>
              <a:t>יפתח ובתו</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תרשים של מכין המצגת: הקטעים המרכזיים בפרק.</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מילה מנחה</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a:t>
            </a:r>
          </a:p>
        </p:txBody>
      </p:sp>
      <p:graphicFrame>
        <p:nvGraphicFramePr>
          <p:cNvPr id="7" name="Chart 6"/>
          <p:cNvGraphicFramePr>
            <a:graphicFrameLocks noGrp="1"/>
          </p:cNvGraphicFramePr>
          <p:nvPr/>
        </p:nvGraphicFramePr>
        <p:xfrm>
          <a:off x="411480" y="1371600"/>
          <a:ext cx="3291840" cy="2743200"/>
        </p:xfrm>
        <a:graphic>
          <a:graphicData uri="http://schemas.openxmlformats.org/drawingml/2006/chart">
            <c:chart xmlns:c="http://schemas.openxmlformats.org/drawingml/2006/chart" r:id="rId2"/>
          </a:graphicData>
        </a:graphic>
      </p:graphicFrame>
      <p:sp>
        <p:nvSpPr>
          <p:cNvPr id="8" name="Rounded Rectangle 7"/>
          <p:cNvSpPr/>
          <p:nvPr/>
        </p:nvSpPr>
        <p:spPr>
          <a:xfrm>
            <a:off x="3840480" y="1371600"/>
            <a:ext cx="3383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023360" y="1481328"/>
            <a:ext cx="3017520" cy="462686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המילה ״יפתח״ חוזרת בפרק 14 פעמים (פסוקים א׳, ג׳, ו׳, ז׳, ט׳, י״א, י״ב, י״ג). חזרה על מילה היא סימן לרעיון המרכזי של הפרק, ולכן כדאי לשאול מה המילה מלמדת על הנושא.</a:t>
            </a:r>
          </a:p>
          <a:p>
            <a:pPr rtl="1" algn="r">
              <a:spcAft>
                <a:spcPts val="800"/>
              </a:spcAft>
            </a:pPr>
            <a:r>
              <a:rPr sz="1600" b="1" lang="he-IL">
                <a:solidFill>
                  <a:srgbClr val="1F2A44"/>
                </a:solidFill>
                <a:latin typeface="Arial"/>
                <a:cs typeface="Arial"/>
              </a:rPr>
              <a:t>פסוק א׳: </a:t>
            </a:r>
            <a:r>
              <a:rPr sz="1600" b="0" lang="he-IL">
                <a:solidFill>
                  <a:srgbClr val="1F2A44"/>
                </a:solidFill>
                <a:latin typeface="Arial"/>
                <a:cs typeface="Arial"/>
              </a:rPr>
              <a:t>וְיִפְתָּח הַגִּלְעָדִי הָיָה גִּבּוֹר חַיִל וְהוּא בֶּן־אִשָּׁה זוֹנָה וַיּוֹלֶד גִּלְעָד אֶת־יִפְתָּֽח׃</a:t>
            </a:r>
          </a:p>
          <a:p>
            <a:pPr rtl="1" algn="r">
              <a:spcAft>
                <a:spcPts val="800"/>
              </a:spcAft>
            </a:pPr>
            <a:r>
              <a:rPr sz="1600" b="1" lang="he-IL">
                <a:solidFill>
                  <a:srgbClr val="1F2A44"/>
                </a:solidFill>
                <a:latin typeface="Arial"/>
                <a:cs typeface="Arial"/>
              </a:rPr>
              <a:t>פסוק ג׳: </a:t>
            </a:r>
            <a:r>
              <a:rPr sz="1600" b="0" lang="he-IL">
                <a:solidFill>
                  <a:srgbClr val="1F2A44"/>
                </a:solidFill>
                <a:latin typeface="Arial"/>
                <a:cs typeface="Arial"/>
              </a:rPr>
              <a:t>וַיִּבְרַח יִפְתָּח מִפְּנֵי אֶחָיו וַיֵּשֶׁב בְּאֶרֶץ טוֹב וַיִּֽתְלַקְּטוּ אֶל־יִפְתָּח אֲנָשִׁים רֵיקִים וַיֵּצְאוּ עִמּֽוֹ׃</a:t>
            </a:r>
          </a:p>
        </p:txBody>
      </p:sp>
      <p:sp>
        <p:nvSpPr>
          <p:cNvPr id="10" name="Rounded Rectangle 9"/>
          <p:cNvSpPr/>
          <p:nvPr/>
        </p:nvSpPr>
        <p:spPr>
          <a:xfrm>
            <a:off x="411480" y="4206240"/>
            <a:ext cx="3291840" cy="20116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94360" y="4315968"/>
            <a:ext cx="2926080" cy="1792224"/>
          </a:xfrm>
          <a:prstGeom prst="rect">
            <a:avLst/>
          </a:prstGeom>
          <a:noFill/>
        </p:spPr>
        <p:txBody>
          <a:bodyPr wrap="square" anchor="t">
            <a:spAutoFit/>
          </a:bodyPr>
          <a:lstStyle/>
          <a:p>
            <a:pPr rtl="1" algn="r">
              <a:spcAft>
                <a:spcPts val="800"/>
              </a:spcAft>
            </a:pPr>
            <a:r>
              <a:rPr sz="1600" b="1" lang="he-IL">
                <a:solidFill>
                  <a:srgbClr val="8F5C00"/>
                </a:solidFill>
                <a:latin typeface="Arial"/>
                <a:cs typeface="Arial"/>
              </a:rPr>
              <a:t>הגרף: </a:t>
            </a:r>
          </a:p>
          <a:p>
            <a:pPr rtl="1" algn="r">
              <a:spcAft>
                <a:spcPts val="800"/>
              </a:spcAft>
            </a:pPr>
            <a:r>
              <a:rPr sz="1500" b="0" lang="he-IL">
                <a:solidFill>
                  <a:srgbClr val="1F2A44"/>
                </a:solidFill>
                <a:latin typeface="Arial"/>
                <a:cs typeface="Arial"/>
              </a:rPr>
              <a:t>מילים שחוזרות הכי הרבה בפרק (בלי מילות קישור).</a:t>
            </a:r>
          </a:p>
        </p:txBody>
      </p:sp>
      <p:sp>
        <p:nvSpPr>
          <p:cNvPr id="12" name="TextBox 11"/>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קורבנות</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מתנה מן החי או מן הצומח שמביא אדם למקדש לכבוד האל. המתנה מן החי היא בהמות או עופות טהורים הנשחטים במקדש ודמם הנזרק על המזבח משמש כפרה לנפש החוטא. במקרא מצויים סוגים רבים של קורבנות, שהעיקרים ביניהם הם: זבח (נקרא גם שלמים): קורבן זה מובא למקדש ה'על ידי היחיד כתרומה או כנדר לשם בקשת עזרה מהאל.</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קורבן הוא דרך לפנות אל ה׳ בהודיה, בבקשה או בכפרה. בפסוקים האלה רואים מי מקריב, מה מקריבים, ומה קורה בעקבות ההקרבה.</a:t>
            </a:r>
          </a:p>
          <a:p>
            <a:pPr rtl="1" algn="r">
              <a:spcAft>
                <a:spcPts val="800"/>
              </a:spcAft>
            </a:pPr>
            <a:r>
              <a:rPr sz="1600" b="1" lang="he-IL">
                <a:solidFill>
                  <a:srgbClr val="1F2A44"/>
                </a:solidFill>
                <a:latin typeface="Arial"/>
                <a:cs typeface="Arial"/>
              </a:rPr>
              <a:t>פסוק י״ג (קטע: המסר לעמון): </a:t>
            </a:r>
            <a:r>
              <a:rPr sz="1600" b="0" lang="he-IL">
                <a:solidFill>
                  <a:srgbClr val="1F2A44"/>
                </a:solidFill>
                <a:latin typeface="Arial"/>
                <a:cs typeface="Arial"/>
              </a:rPr>
              <a:t>וַיֹּאמֶר מֶלֶךְ בְּנֵֽי־עַמּוֹן אֶל־מַלְאֲכֵי יִפְתָּח כִּֽי־לָקַח יִשְׂרָאֵל אֶת־אַרְצִי בַּעֲלוֹתוֹ מִמִּצְרַיִם מֵאַרְנוֹן וְעַד־הַיַּבֹּק וְעַד־הַיַּרְדֵּן וְעַתָּה ...</a:t>
            </a:r>
          </a:p>
          <a:p>
            <a:pPr rtl="1" algn="r">
              <a:spcAft>
                <a:spcPts val="800"/>
              </a:spcAft>
            </a:pPr>
            <a:r>
              <a:rPr sz="1600" b="1" lang="he-IL">
                <a:solidFill>
                  <a:srgbClr val="1F2A44"/>
                </a:solidFill>
                <a:latin typeface="Arial"/>
                <a:cs typeface="Arial"/>
              </a:rPr>
              <a:t>פסוק ט״ז (קטע: המסר לעמון): </a:t>
            </a:r>
            <a:r>
              <a:rPr sz="1600" b="0" lang="he-IL">
                <a:solidFill>
                  <a:srgbClr val="1F2A44"/>
                </a:solidFill>
                <a:latin typeface="Arial"/>
                <a:cs typeface="Arial"/>
              </a:rPr>
              <a:t>כִּי בַּעֲלוֹתָם מִמִּצְרָיִם וַיֵּלֶךְ יִשְׂרָאֵל בַּמִּדְבָּר עַד־יַם־סוּף וַיָּבֹא קָדֵֽשָׁה׃</a:t>
            </a:r>
          </a:p>
          <a:p>
            <a:pPr rtl="1" algn="r">
              <a:spcAft>
                <a:spcPts val="800"/>
              </a:spcAft>
            </a:pPr>
            <a:r>
              <a:rPr sz="1600" b="1" lang="he-IL">
                <a:solidFill>
                  <a:srgbClr val="1F2A44"/>
                </a:solidFill>
                <a:latin typeface="Arial"/>
                <a:cs typeface="Arial"/>
              </a:rPr>
              <a:t>פסוק ל״א (קטע: הנדר): </a:t>
            </a:r>
            <a:r>
              <a:rPr sz="1600" b="0" lang="he-IL">
                <a:solidFill>
                  <a:srgbClr val="1F2A44"/>
                </a:solidFill>
                <a:latin typeface="Arial"/>
                <a:cs typeface="Arial"/>
              </a:rPr>
              <a:t>וְהָיָה הַיּוֹצֵא אֲשֶׁר יֵצֵא מִדַּלְתֵי בֵיתִי לִקְרָאתִי בְּשׁוּבִי בְשָׁלוֹם מִבְּנֵי עַמּוֹן וְהָיָה לַיהֹוָה וְהַעֲלִיתִיהוּ עֹלָֽה׃</a:t>
            </a:r>
          </a:p>
          <a:p>
            <a:pPr rtl="1" algn="r">
              <a:spcAft>
                <a:spcPts val="800"/>
              </a:spcAft>
            </a:pPr>
            <a:r>
              <a:rPr sz="1500" b="0" lang="he-IL">
                <a:solidFill>
                  <a:srgbClr val="444444"/>
                </a:solidFill>
                <a:latin typeface="Arial"/>
                <a:cs typeface="Arial"/>
              </a:rPr>
              <a:t>ועוד בפסוקים: ל״ז, ל״ח.</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רשימות יחס</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רשימות של שלשלת המשפחות המתיחסות לאב קדמון: שלשלת היחס מאדם וחוה, מנוח עד אברהם. הרשימה של יעקב ובניו היורדים מצריימה.</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רשימות יחס הן רשימות של דורות ומשפחות שמבססות קשר בין אנשים. הפסוקים מראים מי נולד ממי ומה חשיבות הקשר.</a:t>
            </a:r>
          </a:p>
          <a:p>
            <a:pPr rtl="1" algn="r">
              <a:spcAft>
                <a:spcPts val="800"/>
              </a:spcAft>
            </a:pPr>
            <a:r>
              <a:rPr sz="1600" b="1" lang="he-IL">
                <a:solidFill>
                  <a:srgbClr val="1F2A44"/>
                </a:solidFill>
                <a:latin typeface="Arial"/>
                <a:cs typeface="Arial"/>
              </a:rPr>
              <a:t>פסוק א׳ (קטע: יפתח נבחר): </a:t>
            </a:r>
            <a:r>
              <a:rPr sz="1600" b="0" lang="he-IL">
                <a:solidFill>
                  <a:srgbClr val="1F2A44"/>
                </a:solidFill>
                <a:latin typeface="Arial"/>
                <a:cs typeface="Arial"/>
              </a:rPr>
              <a:t>וְיִפְתָּח הַגִּלְעָדִי הָיָה גִּבּוֹר חַיִל וְהוּא בֶּן־אִשָּׁה זוֹנָה וַיּוֹלֶד גִּלְעָד אֶת־יִפְתָּֽח׃</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כמה נשאל על שופטים י״א</a:t>
            </a:r>
          </a:p>
        </p:txBody>
      </p:sp>
      <p:graphicFrame>
        <p:nvGraphicFramePr>
          <p:cNvPr id="5" name="Chart 4"/>
          <p:cNvGraphicFramePr>
            <a:graphicFrameLocks noGrp="1"/>
          </p:cNvGraphicFramePr>
          <p:nvPr/>
        </p:nvGraphicFramePr>
        <p:xfrm>
          <a:off x="548640" y="1371600"/>
          <a:ext cx="7498079" cy="4754880"/>
        </p:xfrm>
        <a:graphic>
          <a:graphicData uri="http://schemas.openxmlformats.org/drawingml/2006/chart">
            <c:chart xmlns:c="http://schemas.openxmlformats.org/drawingml/2006/chart" r:id="rId2"/>
          </a:graphicData>
        </a:graphic>
      </p:graphicFrame>
      <p:sp>
        <p:nvSpPr>
          <p:cNvPr id="6" name="Rounded Rectangle 5"/>
          <p:cNvSpPr/>
          <p:nvPr/>
        </p:nvSpPr>
        <p:spPr>
          <a:xfrm>
            <a:off x="8321040" y="1554480"/>
            <a:ext cx="3474720" cy="38404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503920" y="1664208"/>
            <a:ext cx="3108960" cy="362102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הגרף מראה</a:t>
            </a:r>
          </a:p>
          <a:p>
            <a:pPr rtl="1" algn="r">
              <a:spcAft>
                <a:spcPts val="800"/>
              </a:spcAft>
            </a:pPr>
            <a:r>
              <a:rPr sz="1700" b="0" lang="he-IL">
                <a:solidFill>
                  <a:srgbClr val="1F2A44"/>
                </a:solidFill>
                <a:latin typeface="Arial"/>
                <a:cs typeface="Arial"/>
              </a:rPr>
              <a:t>כמה שאלות על הפרק מופיעות בכל שאלון במסמך. בסך הכל 2 שאלות ב-2 מועדים/שאלונים.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מסמך השאלות והפתרונות לבגרות.</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על מה שואלים על שופטים י״א</a:t>
            </a:r>
          </a:p>
        </p:txBody>
      </p:sp>
      <p:sp>
        <p:nvSpPr>
          <p:cNvPr id="5" name="Rounded Rectangle 4"/>
          <p:cNvSpPr/>
          <p:nvPr/>
        </p:nvSpPr>
        <p:spPr>
          <a:xfrm>
            <a:off x="457200" y="1280160"/>
            <a:ext cx="11247120" cy="502920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1389888"/>
            <a:ext cx="10881360" cy="4809744"/>
          </a:xfrm>
          <a:prstGeom prst="rect">
            <a:avLst/>
          </a:prstGeom>
          <a:noFill/>
        </p:spPr>
        <p:txBody>
          <a:bodyPr wrap="square" anchor="t">
            <a:spAutoFit/>
          </a:bodyPr>
          <a:lstStyle/>
          <a:p>
            <a:pPr rtl="1" algn="r">
              <a:spcAft>
                <a:spcPts val="400"/>
              </a:spcAft>
            </a:pPr>
            <a:r>
              <a:rPr sz="1700" b="1" lang="he-IL">
                <a:solidFill>
                  <a:srgbClr val="8F5C00"/>
                </a:solidFill>
                <a:latin typeface="Arial"/>
                <a:cs typeface="Arial"/>
              </a:rPr>
              <a:t>קיץ תשפ"ד (שאלון 1362)</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יש הטוענים כי המשא ומתן שניהל יפתח עם זקני גלעד בפסוקים ד'–י"א מלמד כי הוא ראוי להיות מנהיג, ולעומת זאת י...</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באיזו מן הטענות שבתת-סעיף (1) תומך הכתוב בפרק י"א, פסוקים ל'–ל"ה? הסבירו את דבריכם ובססו אותם על הכתוב.</a:t>
            </a:r>
          </a:p>
          <a:p>
            <a:pPr rtl="1" algn="r">
              <a:spcAft>
                <a:spcPts val="400"/>
              </a:spcAft>
            </a:pPr>
            <a:r>
              <a:rPr sz="1700" b="1" lang="he-IL">
                <a:solidFill>
                  <a:srgbClr val="8F5C00"/>
                </a:solidFill>
                <a:latin typeface="Arial"/>
                <a:cs typeface="Arial"/>
              </a:rPr>
              <a:t>קיץ תשפ"ב (שאלון 1362)</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לפני שיצא יפתח למלחמה בבני עמון הוא ניהל איתם משא ומתן.</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הסבירו מהי הדרישה של מלך עמון מבני ישראל, וציינו נימוק אחד של יפתח לסירובו לדרישה זו.</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שאלות הבגרות במסמך. בשקפים הבאים: השאלות המלאות והפתרונות.</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י״א</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תשפ"ד (שאלון 1362)</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להלן תמלול נקי ומאורגן של הטקסט המופיע בתמונה:</a:t>
            </a:r>
          </a:p>
          <a:p>
            <a:pPr rtl="1" algn="r">
              <a:spcAft>
                <a:spcPts val="600"/>
              </a:spcAft>
            </a:pPr>
            <a:r>
              <a:rPr sz="1800" b="0" lang="he-IL">
                <a:solidFill>
                  <a:srgbClr val="1F2A44"/>
                </a:solidFill>
                <a:latin typeface="Arial"/>
                <a:cs typeface="Arial"/>
              </a:rPr>
              <a:t>ענו על שתיים מן השאלות 7-5 (לכל שאלה – 16 נקודות).</a:t>
            </a:r>
          </a:p>
          <a:p>
            <a:pPr rtl="1" algn="r">
              <a:spcAft>
                <a:spcPts val="600"/>
              </a:spcAft>
            </a:pPr>
            <a:r>
              <a:rPr sz="1800" b="0" lang="he-IL">
                <a:solidFill>
                  <a:srgbClr val="1F2A44"/>
                </a:solidFill>
                <a:latin typeface="Arial"/>
                <a:cs typeface="Arial"/>
              </a:rPr>
              <a:t>שאלה 5</a:t>
            </a:r>
          </a:p>
          <a:p>
            <a:pPr rtl="1" algn="r">
              <a:spcAft>
                <a:spcPts val="600"/>
              </a:spcAft>
            </a:pPr>
            <a:r>
              <a:rPr sz="1800" b="0" lang="he-IL">
                <a:solidFill>
                  <a:srgbClr val="1F2A44"/>
                </a:solidFill>
                <a:latin typeface="Arial"/>
                <a:cs typeface="Arial"/>
              </a:rPr>
              <a:t>קראו שופטים, פרק י"א, פסוקים א'–י"א ופסוקים ל'–ל"ה.</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(1) קראו פסוקים א'–י"א. יש הטוענים כי המשא ומתן שניהל יפתח עם זקני גלעד בפסוקים ד'–י"א מלמד כי הוא ראוי להיות מנהיג, ולעומת זאת יש הטוענים כי יפתח אינו ראוי לתפקיד זה. הסבירו את שתי הטענות האלה ובססו אותן על הכתובים. (4 נקודות)</a:t>
            </a:r>
          </a:p>
          <a:p>
            <a:pPr rtl="1" algn="r">
              <a:spcAft>
                <a:spcPts val="600"/>
              </a:spcAft>
            </a:pPr>
            <a:r>
              <a:rPr sz="1800" b="0" lang="he-IL">
                <a:solidFill>
                  <a:srgbClr val="1F2A44"/>
                </a:solidFill>
                <a:latin typeface="Arial"/>
                <a:cs typeface="Arial"/>
              </a:rPr>
              <a:t>(2) באיזו מן הטענות שבתת-סעיף (1) תומך הכתוב בפרק י"א, פסוקים ל'–ל"ה? הסבירו את דבריכם ובססו אותם על הכתוב. (4 נקודות)</a:t>
            </a:r>
          </a:p>
          <a:p>
            <a:pPr rtl="1" algn="r">
              <a:spcAft>
                <a:spcPts val="600"/>
              </a:spcAft>
            </a:pPr>
            <a:r>
              <a:rPr sz="1800" b="0" lang="he-IL">
                <a:solidFill>
                  <a:srgbClr val="1F2A44"/>
                </a:solidFill>
                <a:latin typeface="Arial"/>
                <a:cs typeface="Arial"/>
              </a:rPr>
              <a:t>סעיף ב'</a:t>
            </a:r>
          </a:p>
          <a:p>
            <a:pPr rtl="1" algn="r">
              <a:spcAft>
                <a:spcPts val="600"/>
              </a:spcAft>
            </a:pPr>
            <a:r>
              <a:rPr sz="1800" b="0" lang="he-IL">
                <a:solidFill>
                  <a:srgbClr val="1F2A44"/>
                </a:solidFill>
                <a:latin typeface="Arial"/>
                <a:cs typeface="Arial"/>
              </a:rPr>
              <a:t>קראו שופטים, פרק ח', פסוקים א'–ג' וגם שופטים, פרק י"ב, פסוקים א'–ז'.</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י״א</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תשפ"ד (שאלון 1362) (המשך השאלה)</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(1) מהי הביקורת על יפתח בהשוואה בינו ובין גדעון בנוגע להתמודדותם עם שבט אפרים? הסבירו את דבריכם ובססו אותם על שני הפרקים. (4 נקודות)</a:t>
            </a:r>
          </a:p>
          <a:p>
            <a:pPr rtl="1" algn="r">
              <a:spcAft>
                <a:spcPts val="600"/>
              </a:spcAft>
            </a:pPr>
            <a:r>
              <a:rPr sz="1800" b="0" lang="he-IL">
                <a:solidFill>
                  <a:srgbClr val="1F2A44"/>
                </a:solidFill>
                <a:latin typeface="Arial"/>
                <a:cs typeface="Arial"/>
              </a:rPr>
              <a:t>(2) עיתוי הפנייה של שבט אפרים לגדעון היה שונה מעיתוי הפנייה של שבט אפרים ליפתח. הסבירו כיצד עובדה זו עשויה לרכך את הביקורת כלפי יפתח. בססו את דבריכם על שני הפרקים. (4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י״א</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תשפ"ד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נקי ומאורגן של הטקסט המופיע בתמונה:</a:t>
            </a:r>
          </a:p>
          <a:p>
            <a:pPr rtl="1" algn="r">
              <a:spcAft>
                <a:spcPts val="600"/>
              </a:spcAft>
            </a:pPr>
            <a:r>
              <a:rPr sz="1800" b="0" lang="he-IL">
                <a:solidFill>
                  <a:srgbClr val="1F2A44"/>
                </a:solidFill>
                <a:latin typeface="Arial"/>
                <a:cs typeface="Arial"/>
              </a:rPr>
              <a:t>שאלה 5</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(1) יפתח ראוי להיות מנהיג: הוא אינו ממהר לקחת עליו את תפקיד המנהיג על העם, אלא רק לאחר שיוכיח את מנהיגותו במלחמה מול בני עמון. לביסוס: "...אם משיבים אתם אותי להלחם בבני עמון ונתן ה' אותם לפני אנכי אהיה לכם לראש".</a:t>
            </a:r>
          </a:p>
          <a:p>
            <a:pPr rtl="1" algn="r">
              <a:spcAft>
                <a:spcPts val="600"/>
              </a:spcAft>
            </a:pPr>
            <a:r>
              <a:rPr sz="1800" b="0" lang="he-IL">
                <a:solidFill>
                  <a:srgbClr val="1F2A44"/>
                </a:solidFill>
                <a:latin typeface="Arial"/>
                <a:cs typeface="Arial"/>
              </a:rPr>
              <a:t>יפתח אינו ראוי להיות מנהיג: כאשר זקני גלעד באו אל יפתח, הוא נהג בהם בהאשמה ובזלזול, שהם התעלמו מגירושו ועכשיו כשהם בצרה הם פונים אליו. זוהי התנהגות קטנונית שאינה ראויה למנהיג, האמור לראות את טובת העם לפני ענייניו האישיים. לביסוס: "...הלא אתם שנאתם אותי ותגרשוני מבית אבי ומדוע באתם אלי עתה כאשר צר לכם".</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י״א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תשפ"ד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(2) פסוקים ל'–ל"ה תומכים בטענה שיפתח אינו ראוי להיות מנהיג. הוא נודר נדר לה', מבלי לחשוב על אופן ניסוחו ועל הקושי בהתרת נדר, רק כדי להבטיח לעצמו את הניצחון מול בני עמון. בסופו של דבר, נדר זה הביא למות בתו היחידה. לביסוס: "וידר יפתח נדר לה' אם נתון תתן את בני עמון בידי והיה היוצא מדלתי ביתי לקראתי בשובי בשלום מבני עמון והיה לה' והעליתיהו לעולה".</a:t>
            </a:r>
          </a:p>
          <a:p>
            <a:pPr rtl="1" algn="r">
              <a:spcAft>
                <a:spcPts val="600"/>
              </a:spcAft>
            </a:pPr>
            <a:r>
              <a:rPr sz="1800" b="0" lang="he-IL">
                <a:solidFill>
                  <a:srgbClr val="1F2A44"/>
                </a:solidFill>
                <a:latin typeface="Arial"/>
                <a:cs typeface="Arial"/>
              </a:rPr>
              <a:t>סעיף ב'</a:t>
            </a:r>
          </a:p>
          <a:p>
            <a:pPr rtl="1" algn="r">
              <a:spcAft>
                <a:spcPts val="600"/>
              </a:spcAft>
            </a:pPr>
            <a:r>
              <a:rPr sz="1800" b="0" lang="he-IL">
                <a:solidFill>
                  <a:srgbClr val="1F2A44"/>
                </a:solidFill>
                <a:latin typeface="Arial"/>
                <a:cs typeface="Arial"/>
              </a:rPr>
              <a:t>(1) הביקורת על יפתח בהשוואה בינו ובין גדעון בנוגע להתמודדותם עם שבט אפרים:</a:t>
            </a:r>
          </a:p>
          <a:p>
            <a:pPr rtl="1" algn="r">
              <a:spcAft>
                <a:spcPts val="600"/>
              </a:spcAft>
            </a:pPr>
            <a:r>
              <a:rPr sz="1800" b="0" lang="he-IL">
                <a:solidFill>
                  <a:srgbClr val="1F2A44"/>
                </a:solidFill>
                <a:latin typeface="Arial"/>
                <a:cs typeface="Arial"/>
              </a:rPr>
              <a:t>גדעון השיב בדברי נועם לאנשי שבט אפרים, הוא מיד פנה אליהם בדברי הרגעה ומחמאה על פועלם במלחמה ואפילו נימד את מעשיו במלחמה כדי לרכוש את ליבם ולהימנע מסכסוך. לביסוס: "ויאמר אליהם מה עשיתי עתה ככם הלא טוב עללות אפרים מבציר אביעזר".</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י״א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תשפ"ד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לעומת יפתח שהשיב בדברי האשמה לאנשי אפרים, שתלונתם היא תלונת שווא ושהם בחרו שלא להקשיב לקריאתו להצטרף לקרב. יפתח נוהג כמנהיג רודן, הרב ומסתכסך עם העם ואף נלחם בו. לביסוס: "ויאמר יפתח אליהם איש ריב הייתי אני ועמי ובני עמון מאד ואזעק אתכם ולא הושעתם אותי מידם...".</a:t>
            </a:r>
          </a:p>
          <a:p>
            <a:pPr rtl="1" algn="r">
              <a:spcAft>
                <a:spcPts val="600"/>
              </a:spcAft>
            </a:pPr>
            <a:r>
              <a:rPr sz="1800" b="0" lang="he-IL">
                <a:solidFill>
                  <a:srgbClr val="1F2A44"/>
                </a:solidFill>
                <a:latin typeface="Arial"/>
                <a:cs typeface="Arial"/>
              </a:rPr>
              <a:t>(2) עיתוי הפנייה של שבט אפרים לגדעון, היה לאחר שהם לכדו את שני מלכי מדין והביאו את ראשיהם לגדעון. לכן יש להניח שגדעון היה מרוצה מאוד ממעשיהם ומהניצחון על מדין, לכן השיב לטענותיהם בנועם, בסבלנות ובדברי מחמאה. לביסוס: "בידכם נתן אלוהים את שרי מדין את ערב ואת זאב...".</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י״א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תשפ"ד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עיתוי הפנייה של שבט אפרים ליפתח, היה לאחר תשלום הנדר שנדר. בשופטים י"א, ל'–ל"ט מתואר על קיום הנדר של יפתח, הקרבת בתו היחידה שיצאה לקראתו מביתו בשובו מהמלחמה. לכן, יש להניח שבאותו הזמן יפתח היה עצוב מאוד וכועס על מה שאירע, ובגלל זה השיב בתקיפות לאנשי אפרים. לביסוס: "ולמה עליתם אלי היום הזה להלחם בי".</a:t>
            </a:r>
          </a:p>
          <a:p>
            <a:pPr rtl="1" algn="r">
              <a:spcAft>
                <a:spcPts val="600"/>
              </a:spcAft>
            </a:pPr>
            <a:r>
              <a:rPr sz="1800" b="0" lang="he-IL">
                <a:solidFill>
                  <a:srgbClr val="1F2A44"/>
                </a:solidFill>
                <a:latin typeface="Arial"/>
                <a:cs typeface="Arial"/>
              </a:rPr>
              <a:t>להלן תמלול נקי ומאורגן של הטקסט המופיע בתמונה: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י״א</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תשפ"ב (שאלון 1362)</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5. קראו שופטים, פרק י"א, פסוקים ד' – ל"א.</a:t>
            </a:r>
          </a:p>
          <a:p>
            <a:pPr rtl="1" algn="r">
              <a:spcAft>
                <a:spcPts val="600"/>
              </a:spcAft>
            </a:pPr>
            <a:r>
              <a:rPr sz="1800" b="0" lang="he-IL">
                <a:solidFill>
                  <a:srgbClr val="1F2A44"/>
                </a:solidFill>
                <a:latin typeface="Arial"/>
                <a:cs typeface="Arial"/>
              </a:rPr>
              <a:t>א. לפני שיצא יפתח למלחמה בבני עמון הוא ניהל איתם משא ומתן.</a:t>
            </a:r>
          </a:p>
          <a:p>
            <a:pPr rtl="1" algn="r">
              <a:spcAft>
                <a:spcPts val="600"/>
              </a:spcAft>
            </a:pPr>
            <a:r>
              <a:rPr sz="1800" b="0" lang="he-IL">
                <a:solidFill>
                  <a:srgbClr val="1F2A44"/>
                </a:solidFill>
                <a:latin typeface="Arial"/>
                <a:cs typeface="Arial"/>
              </a:rPr>
              <a:t>לדעת י' קויפמן, השאלה היסודית במשא ומתן הזה הייתה: "למי הזכות על אותה ארץ סיחון, שהייתה לפנים מואבית-עמונית".</a:t>
            </a:r>
          </a:p>
          <a:p>
            <a:pPr rtl="1" algn="r">
              <a:spcAft>
                <a:spcPts val="600"/>
              </a:spcAft>
            </a:pPr>
            <a:r>
              <a:rPr sz="1800" b="0" lang="he-IL">
                <a:solidFill>
                  <a:srgbClr val="1F2A44"/>
                </a:solidFill>
                <a:latin typeface="Arial"/>
                <a:cs typeface="Arial"/>
              </a:rPr>
              <a:t>(י' קויפמן, ספר שופטים; קרית ספר, 1973, עמ' 221)</a:t>
            </a:r>
          </a:p>
          <a:p>
            <a:pPr rtl="1" algn="r">
              <a:spcAft>
                <a:spcPts val="600"/>
              </a:spcAft>
            </a:pPr>
            <a:r>
              <a:rPr sz="1800" b="0" lang="he-IL">
                <a:solidFill>
                  <a:srgbClr val="1F2A44"/>
                </a:solidFill>
                <a:latin typeface="Arial"/>
                <a:cs typeface="Arial"/>
              </a:rPr>
              <a:t>(1) הסבירו מהי הדרישה של מלך עמון מבני ישראל, וציינו נימוק אחד של יפתח לסירובו לדרישה זו. (5 נקודות)</a:t>
            </a:r>
          </a:p>
          <a:p>
            <a:pPr rtl="1" algn="r">
              <a:spcAft>
                <a:spcPts val="600"/>
              </a:spcAft>
            </a:pPr>
            <a:r>
              <a:rPr sz="1800" b="0" lang="he-IL">
                <a:solidFill>
                  <a:srgbClr val="1F2A44"/>
                </a:solidFill>
                <a:latin typeface="Arial"/>
                <a:cs typeface="Arial"/>
              </a:rPr>
              <a:t>(2) על איזה עיקרון (דתי) ביסס יפתח את סירובו לדרישה? בססו את דבריכם על הכתוב. (3 נקודות)</a:t>
            </a:r>
          </a:p>
          <a:p>
            <a:pPr rtl="1" algn="r">
              <a:spcAft>
                <a:spcPts val="600"/>
              </a:spcAft>
            </a:pPr>
            <a:r>
              <a:rPr sz="1800" b="0" lang="he-IL">
                <a:solidFill>
                  <a:srgbClr val="1F2A44"/>
                </a:solidFill>
                <a:latin typeface="Arial"/>
                <a:cs typeface="Arial"/>
              </a:rPr>
              <a:t>ב. (1) קראו פסוקים ד' – י'.</a:t>
            </a:r>
          </a:p>
          <a:p>
            <a:pPr rtl="1" algn="r">
              <a:spcAft>
                <a:spcPts val="600"/>
              </a:spcAft>
            </a:pPr>
            <a:r>
              <a:rPr sz="1800" b="0" lang="he-IL">
                <a:solidFill>
                  <a:srgbClr val="1F2A44"/>
                </a:solidFill>
                <a:latin typeface="Arial"/>
                <a:cs typeface="Arial"/>
              </a:rPr>
              <a:t>הסבירו כיצד דברי יפתח בפסוק ט' עשויים להבהיר את החלטתו לנדור נדר. (4 נקודות)</a:t>
            </a:r>
          </a:p>
          <a:p>
            <a:pPr rtl="1" algn="r">
              <a:spcAft>
                <a:spcPts val="600"/>
              </a:spcAft>
            </a:pPr>
            <a:r>
              <a:rPr sz="1800" b="0" lang="he-IL">
                <a:solidFill>
                  <a:srgbClr val="1F2A44"/>
                </a:solidFill>
                <a:latin typeface="Arial"/>
                <a:cs typeface="Arial"/>
              </a:rPr>
              <a:t>(2) לדעתכם, האם הנדר של יפתח עומד בסתירה למסופר בפסוק כ"ט? נמקו את התשובה. (4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י״א</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תשפ"ב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נקי ומאורגן של הטקסט המופיע בתמונה:</a:t>
            </a:r>
          </a:p>
          <a:p>
            <a:pPr rtl="1" algn="r">
              <a:spcAft>
                <a:spcPts val="600"/>
              </a:spcAft>
            </a:pPr>
            <a:r>
              <a:rPr sz="1800" b="0" lang="he-IL">
                <a:solidFill>
                  <a:srgbClr val="1F2A44"/>
                </a:solidFill>
                <a:latin typeface="Arial"/>
                <a:cs typeface="Arial"/>
              </a:rPr>
              <a:t>שאלה 5</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(1) הדרישה של מלך עמון מבני ישראל: שישיבו לו בשלום, את ארץ סיחון שנלקחה על ידם, כשהיו בדרכם ממצרים לכנען.</a:t>
            </a:r>
          </a:p>
          <a:p>
            <a:pPr rtl="1" algn="r">
              <a:spcAft>
                <a:spcPts val="600"/>
              </a:spcAft>
            </a:pPr>
            <a:r>
              <a:rPr sz="1800" b="0" lang="he-IL">
                <a:solidFill>
                  <a:srgbClr val="1F2A44"/>
                </a:solidFill>
                <a:latin typeface="Arial"/>
                <a:cs typeface="Arial"/>
              </a:rPr>
              <a:t>הנימוקים של יפתח לסירובו לדרישה זו (על התלמיד לציין נימוק אחד):  בני ישראל נלחמו וכבשו את ארץ סיחון, לכן על פי חוקי המלחמה וכיבוש היא שייכת להם.</a:t>
            </a:r>
          </a:p>
          <a:p>
            <a:pPr rtl="1" algn="r">
              <a:spcAft>
                <a:spcPts val="600"/>
              </a:spcAft>
            </a:pPr>
            <a:r>
              <a:rPr sz="1800" b="0" lang="he-IL">
                <a:solidFill>
                  <a:srgbClr val="1F2A44"/>
                </a:solidFill>
                <a:latin typeface="Arial"/>
                <a:cs typeface="Arial"/>
              </a:rPr>
              <a:t>אפילו בלק מלך מואב לא נלחם נגד ישראל כדי לכבוש את ארץ סיחון, לכן גם על מלך עמון לנהוג כמוהו [כי הוא אינו טוב יותר מבלק].</a:t>
            </a:r>
          </a:p>
          <a:p>
            <a:pPr rtl="1" algn="r">
              <a:spcAft>
                <a:spcPts val="600"/>
              </a:spcAft>
            </a:pPr>
            <a:r>
              <a:rPr sz="1800" b="0" lang="he-IL">
                <a:solidFill>
                  <a:srgbClr val="1F2A44"/>
                </a:solidFill>
                <a:latin typeface="Arial"/>
                <a:cs typeface="Arial"/>
              </a:rPr>
              <a:t>כבר חלפו 300 שנה מאז שבני ישראל התיישבו בארץ הסיחון, מבלי שתבעו אותה בחזרה. אז מה הטעם עכשיו?</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י״א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תשפ"ב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(2) העיקרון (הדתי) עליו ביסס יפתח את סירובו לדרישה: אלוהות מקומית. או: כל אל דואג לעם שלו. או: שטח כבוש שייך לכובש. לביסוס: "הלוא את אשר יורישך כמוש אלוהיך אותו תירש ואת כל אשר הוריש ה' אלוהינו מפנינו אותו נירש" – לפי דברי יפתח, כל אל דואג לעם שלו, ומרגע שאל העניק ניצחון לעם שלו, השטח הכבוש עובר לבעלותו של העם המנצח.</a:t>
            </a:r>
          </a:p>
          <a:p>
            <a:pPr rtl="1" algn="r">
              <a:spcAft>
                <a:spcPts val="600"/>
              </a:spcAft>
            </a:pPr>
            <a:r>
              <a:rPr sz="1800" b="0" lang="he-IL">
                <a:solidFill>
                  <a:srgbClr val="1F2A44"/>
                </a:solidFill>
                <a:latin typeface="Arial"/>
                <a:cs typeface="Arial"/>
              </a:rPr>
              <a:t>סעיף ב'</a:t>
            </a:r>
          </a:p>
          <a:p>
            <a:pPr rtl="1" algn="r">
              <a:spcAft>
                <a:spcPts val="600"/>
              </a:spcAft>
            </a:pPr>
            <a:r>
              <a:rPr sz="1800" b="0" lang="he-IL">
                <a:solidFill>
                  <a:srgbClr val="1F2A44"/>
                </a:solidFill>
                <a:latin typeface="Arial"/>
                <a:cs typeface="Arial"/>
              </a:rPr>
              <a:t>(1) בפסוק ט', יפתח אומר לזקני הגלעד, שאם הוא ינצח בקרב מול בני עמון, הוא יהיה להם למנהיג. יפתח נודר נדר לה', כי הוא רוצה להבטיח את ניצחונו מול עמון, כדי להיות למנהיג על העם.</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י״א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תשפ"ב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(2) לדעתי, הנדר של יפתח עומד בסתירה למסופר בפסוק כ"ט. כי בפסוק כ"ט נאמר שרוח ה' צולחת על יפתח והוא זוכה להיענות מהם, לגיוס למלחמה, כלומר הניצחון מובטח לו מעם ה'. זאת בסתירה לדברי הנדר: "אם נתון תתן את בני עמון בידי", כי הרי כבר השתמע שהניצחון מובטח לו.</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מקורות ותמונות</a:t>
            </a:r>
          </a:p>
        </p:txBody>
      </p:sp>
      <p:sp>
        <p:nvSpPr>
          <p:cNvPr id="5" name="TextBox 4"/>
          <p:cNvSpPr txBox="1"/>
          <p:nvPr/>
        </p:nvSpPr>
        <p:spPr>
          <a:xfrm>
            <a:off x="731520" y="1371600"/>
            <a:ext cx="10698480" cy="4846320"/>
          </a:xfrm>
          <a:prstGeom prst="rect">
            <a:avLst/>
          </a:prstGeom>
          <a:noFill/>
        </p:spPr>
        <p:txBody>
          <a:bodyPr wrap="square" anchor="t">
            <a:spAutoFit/>
          </a:bodyPr>
          <a:lstStyle/>
          <a:p>
            <a:pPr rtl="1" algn="r">
              <a:spcAft>
                <a:spcPts val="800"/>
              </a:spcAft>
            </a:pPr>
            <a:r>
              <a:rPr sz="1500" b="0" lang="he-IL">
                <a:solidFill>
                  <a:srgbClr val="1F2A44"/>
                </a:solidFill>
                <a:latin typeface="Arial"/>
                <a:cs typeface="Arial"/>
              </a:rPr>
              <a:t>נוסח הפסוקים: "מקרא על פי המסורה", דרך ספריא (sefaria.org), רישיון CC BY-SA.</a:t>
            </a:r>
          </a:p>
          <a:p>
            <a:pPr rtl="1" algn="r">
              <a:spcAft>
                <a:spcPts val="800"/>
              </a:spcAft>
            </a:pPr>
            <a:r>
              <a:rPr sz="1500" b="0" lang="he-IL">
                <a:solidFill>
                  <a:srgbClr val="1F2A44"/>
                </a:solidFill>
                <a:latin typeface="Arial"/>
                <a:cs typeface="Arial"/>
              </a:rPr>
              <a:t>שאלות ופתרונות הבגרות: מסמך השאלות והפתרונות לבגרות בתנ"ך.</a:t>
            </a:r>
          </a:p>
          <a:p>
            <a:pPr rtl="1" algn="r">
              <a:spcAft>
                <a:spcPts val="800"/>
              </a:spcAft>
            </a:pPr>
            <a:r>
              <a:rPr sz="1500" b="0" lang="he-IL">
                <a:solidFill>
                  <a:srgbClr val="1F2A44"/>
                </a:solidFill>
                <a:latin typeface="Arial"/>
                <a:cs typeface="Arial"/>
              </a:rPr>
              <a:t>ההסברים נכתבו על ידי מכין המצגת בהסתמך על האתרים textologia.net ו-sofpasuk.com (בפרפראזה, עם קרדיט), ואם לא נמצא באתרים סיכום לפרק, על סמך הכתוב. לא נבדקו על ידי מורה.</a:t>
            </a:r>
          </a:p>
          <a:p>
            <a:pPr rtl="1" algn="r">
              <a:spcAft>
                <a:spcPts val="800"/>
              </a:spcAft>
            </a:pPr>
            <a:r>
              <a:rPr sz="1500" b="0" lang="he-IL">
                <a:solidFill>
                  <a:srgbClr val="1F2A44"/>
                </a:solidFill>
                <a:latin typeface="Arial"/>
                <a:cs typeface="Arial"/>
              </a:rPr>
              <a:t>המושגים: "מילון מושגים - תנ״ך", קמפוס אורט. הקישור בין המושג לפרק, המפות והתרשימים הם של מכין המצגת.</a:t>
            </a:r>
          </a:p>
          <a:p>
            <a:pPr rtl="1" algn="r">
              <a:spcAft>
                <a:spcPts val="800"/>
              </a:spcAft>
            </a:pPr>
            <a:r>
              <a:rPr sz="1500" b="0" lang="he-IL">
                <a:solidFill>
                  <a:srgbClr val="1F2A44"/>
                </a:solidFill>
                <a:latin typeface="Arial"/>
                <a:cs typeface="Arial"/>
              </a:rPr>
              <a:t>תמונה (נחלת הכלל): Hieronymous Francken III, Hieronymus Francken III Jephthah meets his daughter | https://commons.wikimedia.org/wiki/File:Hieronymus_Francken_III_Jephthah_meets_his_daughter.jpg</a:t>
            </a:r>
          </a:p>
          <a:p>
            <a:pPr rtl="1" algn="r">
              <a:spcAft>
                <a:spcPts val="800"/>
              </a:spcAft>
            </a:pPr>
            <a:r>
              <a:rPr sz="1500" b="0" lang="he-IL">
                <a:solidFill>
                  <a:srgbClr val="1F2A44"/>
                </a:solidFill>
                <a:latin typeface="Arial"/>
                <a:cs typeface="Arial"/>
              </a:rPr>
              <a:t>תמונה (נחלת הכלל): Sebastiano Ricci, Ricci - Jephthah and His Daughter, c. 1710, K1704, Memphis Brooks Museum of Art | https://commons.wikimedia.org/wiki/File:Ricci_-_Jephthah_and_His_Daughter,_c._1710,_K1704,_Memphis_Brooks_Museum_of_Art.jpg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שופטים י״א - מצגת</dc:title>
  <dc:subject/>
  <dc:creator/>
  <cp:keywords/>
  <dc:description/>
  <cp:lastModifiedBy/>
  <cp:revision>1</cp:revision>
  <dcterms:created xsi:type="dcterms:W3CDTF">2013-01-27T09:14:16Z</dcterms:created>
  <dcterms:modified xsi:type="dcterms:W3CDTF">2013-01-27T09:15:58Z</dcterms:modified>
  <cp:category/>
</cp:coreProperties>
</file>