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8F5C00"/>
            </a:solidFill>
          </c:spPr>
          <c:cat>
            <c:strRef>
              <c:f>Sheet1!$A$2:$A$6</c:f>
              <c:strCache>
                <c:ptCount val="5"/>
                <c:pt idx="0">
                  <c:v>אפרים</c:v>
                </c:pt>
                <c:pt idx="1">
                  <c:v>ישפט</c:v>
                </c:pt>
                <c:pt idx="2">
                  <c:v>אתישראל</c:v>
                </c:pt>
                <c:pt idx="3">
                  <c:v>שנים</c:v>
                </c:pt>
                <c:pt idx="4">
                  <c:v>יפתח</c:v>
                </c:pt>
              </c:strCache>
            </c:strRef>
          </c:cat>
          <c:val>
            <c:numRef>
              <c:f>Sheet1!$B$2:$B$6</c:f>
              <c:numCache>
                <c:formatCode>General</c:formatCode>
                <c:ptCount val="5"/>
                <c:pt idx="0">
                  <c:v>6</c:v>
                </c:pt>
                <c:pt idx="1">
                  <c:v>6</c:v>
                </c:pt>
                <c:pt idx="2">
                  <c:v>6</c:v>
                </c:pt>
                <c:pt idx="3">
                  <c:v>5</c:v>
                </c:pt>
                <c:pt idx="4">
                  <c:v>4</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0" y="0"/>
            <a:ext cx="6400800" cy="6858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9728" y="109728"/>
            <a:ext cx="6181344" cy="6638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64592" y="164592"/>
            <a:ext cx="6071616" cy="6528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514600"/>
            <a:ext cx="64008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יב</a:t>
            </a:r>
          </a:p>
        </p:txBody>
      </p:sp>
      <p:sp>
        <p:nvSpPr>
          <p:cNvPr id="6" name="Rectangle 5"/>
          <p:cNvSpPr/>
          <p:nvPr/>
        </p:nvSpPr>
        <p:spPr>
          <a:xfrm>
            <a:off x="6400800" y="0"/>
            <a:ext cx="91440" cy="6858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0241280" y="-1097280"/>
            <a:ext cx="3108960" cy="3108960"/>
          </a:xfrm>
          <a:prstGeom prst="ellipse">
            <a:avLst/>
          </a:prstGeom>
          <a:solidFill>
            <a:srgbClr val="8F5C00">
              <a:alpha val="3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6949440" y="5394960"/>
            <a:ext cx="2011680" cy="2011680"/>
          </a:xfrm>
          <a:prstGeom prst="ellipse">
            <a:avLst/>
          </a:prstGeom>
          <a:solidFill>
            <a:srgbClr val="2A7F86">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766560" y="1371600"/>
            <a:ext cx="4937760" cy="914400"/>
          </a:xfrm>
          <a:prstGeom prst="rect">
            <a:avLst/>
          </a:prstGeom>
          <a:noFill/>
        </p:spPr>
        <p:txBody>
          <a:bodyPr wrap="square" anchor="t">
            <a:spAutoFit/>
          </a:bodyPr>
          <a:lstStyle/>
          <a:p>
            <a:pPr rtl="1" algn="r">
              <a:spcAft>
                <a:spcPts val="800"/>
              </a:spcAft>
            </a:pPr>
            <a:r>
              <a:rPr sz="2800" b="1" lang="he-IL">
                <a:solidFill>
                  <a:srgbClr val="F0D9A8"/>
                </a:solidFill>
                <a:latin typeface="Arial"/>
                <a:cs typeface="Arial"/>
              </a:rPr>
              <a:t>שופטים</a:t>
            </a:r>
          </a:p>
        </p:txBody>
      </p:sp>
      <p:sp>
        <p:nvSpPr>
          <p:cNvPr id="10" name="TextBox 9"/>
          <p:cNvSpPr txBox="1"/>
          <p:nvPr/>
        </p:nvSpPr>
        <p:spPr>
          <a:xfrm>
            <a:off x="6766560" y="2011680"/>
            <a:ext cx="4937760" cy="1828800"/>
          </a:xfrm>
          <a:prstGeom prst="rect">
            <a:avLst/>
          </a:prstGeom>
          <a:noFill/>
        </p:spPr>
        <p:txBody>
          <a:bodyPr wrap="square" anchor="t">
            <a:spAutoFit/>
          </a:bodyPr>
          <a:lstStyle/>
          <a:p>
            <a:pPr rtl="1" algn="r">
              <a:spcAft>
                <a:spcPts val="800"/>
              </a:spcAft>
            </a:pPr>
            <a:r>
              <a:rPr sz="5800" b="1" lang="he-IL">
                <a:solidFill>
                  <a:srgbClr val="FFFFFF"/>
                </a:solidFill>
                <a:latin typeface="Arial"/>
                <a:cs typeface="Arial"/>
              </a:rPr>
              <a:t>פרק י״ב</a:t>
            </a:r>
          </a:p>
        </p:txBody>
      </p:sp>
      <p:sp>
        <p:nvSpPr>
          <p:cNvPr id="11" name="Rectangle 10"/>
          <p:cNvSpPr/>
          <p:nvPr/>
        </p:nvSpPr>
        <p:spPr>
          <a:xfrm>
            <a:off x="9144000" y="3429000"/>
            <a:ext cx="2560320" cy="54864"/>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766560" y="3611880"/>
            <a:ext cx="4937760" cy="1463040"/>
          </a:xfrm>
          <a:prstGeom prst="rect">
            <a:avLst/>
          </a:prstGeom>
          <a:noFill/>
        </p:spPr>
        <p:txBody>
          <a:bodyPr wrap="square" anchor="t">
            <a:spAutoFit/>
          </a:bodyPr>
          <a:lstStyle/>
          <a:p>
            <a:pPr rtl="1" algn="r">
              <a:spcAft>
                <a:spcPts val="800"/>
              </a:spcAft>
            </a:pPr>
            <a:r>
              <a:rPr sz="2800" b="0" lang="he-IL">
                <a:solidFill>
                  <a:srgbClr val="F0D9A8"/>
                </a:solidFill>
                <a:latin typeface="Arial"/>
                <a:cs typeface="Arial"/>
              </a:rPr>
              <a:t>יפתח ואפרים, שופטים נוספים</a:t>
            </a:r>
          </a:p>
        </p:txBody>
      </p:sp>
      <p:sp>
        <p:nvSpPr>
          <p:cNvPr id="13" name="TextBox 12"/>
          <p:cNvSpPr txBox="1"/>
          <p:nvPr/>
        </p:nvSpPr>
        <p:spPr>
          <a:xfrm>
            <a:off x="6766560" y="5120640"/>
            <a:ext cx="4937760" cy="731520"/>
          </a:xfrm>
          <a:prstGeom prst="rect">
            <a:avLst/>
          </a:prstGeom>
          <a:noFill/>
        </p:spPr>
        <p:txBody>
          <a:bodyPr wrap="square" anchor="t">
            <a:spAutoFit/>
          </a:bodyPr>
          <a:lstStyle/>
          <a:p>
            <a:pPr rtl="1" algn="r">
              <a:spcAft>
                <a:spcPts val="800"/>
              </a:spcAft>
            </a:pPr>
            <a:r>
              <a:rPr sz="1500" b="0" lang="he-IL">
                <a:solidFill>
                  <a:srgbClr val="DDDDDD"/>
                </a:solidFill>
                <a:latin typeface="Arial"/>
                <a:cs typeface="Arial"/>
              </a:rPr>
              <a:t>פסוקים, מפה חזותית, הסברים, מושגים בתוך הפרק ושאלות בגרות עם פתרונות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י״ב: מפת הפרק</a:t>
            </a:r>
          </a:p>
        </p:txBody>
      </p:sp>
      <p:sp>
        <p:nvSpPr>
          <p:cNvPr id="5" name="Rounded Rectangle 4"/>
          <p:cNvSpPr/>
          <p:nvPr/>
        </p:nvSpPr>
        <p:spPr>
          <a:xfrm>
            <a:off x="6135624" y="1463040"/>
            <a:ext cx="5522976" cy="237744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8622792"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622792"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א</a:t>
            </a:r>
          </a:p>
        </p:txBody>
      </p:sp>
      <p:sp>
        <p:nvSpPr>
          <p:cNvPr id="8" name="TextBox 7"/>
          <p:cNvSpPr txBox="1"/>
          <p:nvPr/>
        </p:nvSpPr>
        <p:spPr>
          <a:xfrm>
            <a:off x="6181344" y="1920240"/>
            <a:ext cx="5431536" cy="1828800"/>
          </a:xfrm>
          <a:prstGeom prst="rect">
            <a:avLst/>
          </a:prstGeom>
          <a:noFill/>
        </p:spPr>
        <p:txBody>
          <a:bodyPr wrap="square" anchor="t">
            <a:spAutoFit/>
          </a:bodyPr>
          <a:lstStyle/>
          <a:p>
            <a:pPr rtl="1" algn="r">
              <a:spcAft>
                <a:spcPts val="400"/>
              </a:spcAft>
            </a:pPr>
            <a:r>
              <a:rPr sz="2000" b="1" lang="he-IL">
                <a:solidFill>
                  <a:srgbClr val="FFFFFF"/>
                </a:solidFill>
                <a:latin typeface="Arial"/>
                <a:cs typeface="Arial"/>
              </a:rPr>
              <a:t>אפרים ושבלת</a:t>
            </a:r>
          </a:p>
          <a:p>
            <a:pPr rtl="1" algn="r">
              <a:spcAft>
                <a:spcPts val="400"/>
              </a:spcAft>
            </a:pPr>
            <a:r>
              <a:rPr sz="1500" b="0" lang="he-IL">
                <a:solidFill>
                  <a:srgbClr val="F0D9A8"/>
                </a:solidFill>
                <a:latin typeface="Arial"/>
                <a:cs typeface="Arial"/>
              </a:rPr>
              <a:t>פסוקים א׳–ז׳</a:t>
            </a:r>
          </a:p>
        </p:txBody>
      </p:sp>
      <p:sp>
        <p:nvSpPr>
          <p:cNvPr id="9" name="Rounded Rectangle 8"/>
          <p:cNvSpPr/>
          <p:nvPr/>
        </p:nvSpPr>
        <p:spPr>
          <a:xfrm>
            <a:off x="502920" y="1463040"/>
            <a:ext cx="5522976" cy="2377440"/>
          </a:xfrm>
          <a:prstGeom prst="roundRect">
            <a:avLst>
              <a:gd name="adj" fmla="val 8000"/>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2990088"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990088"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ב</a:t>
            </a:r>
          </a:p>
        </p:txBody>
      </p:sp>
      <p:sp>
        <p:nvSpPr>
          <p:cNvPr id="12" name="TextBox 11"/>
          <p:cNvSpPr txBox="1"/>
          <p:nvPr/>
        </p:nvSpPr>
        <p:spPr>
          <a:xfrm>
            <a:off x="548640" y="1920240"/>
            <a:ext cx="5431536" cy="1828800"/>
          </a:xfrm>
          <a:prstGeom prst="rect">
            <a:avLst/>
          </a:prstGeom>
          <a:noFill/>
        </p:spPr>
        <p:txBody>
          <a:bodyPr wrap="square" anchor="t">
            <a:spAutoFit/>
          </a:bodyPr>
          <a:lstStyle/>
          <a:p>
            <a:pPr rtl="1" algn="r">
              <a:spcAft>
                <a:spcPts val="400"/>
              </a:spcAft>
            </a:pPr>
            <a:r>
              <a:rPr sz="2000" b="1" lang="he-IL">
                <a:solidFill>
                  <a:srgbClr val="FFFFFF"/>
                </a:solidFill>
                <a:latin typeface="Arial"/>
                <a:cs typeface="Arial"/>
              </a:rPr>
              <a:t>איבצן, אילון, עבדון</a:t>
            </a:r>
          </a:p>
          <a:p>
            <a:pPr rtl="1" algn="r">
              <a:spcAft>
                <a:spcPts val="400"/>
              </a:spcAft>
            </a:pPr>
            <a:r>
              <a:rPr sz="1500" b="0" lang="he-IL">
                <a:solidFill>
                  <a:srgbClr val="F0D9A8"/>
                </a:solidFill>
                <a:latin typeface="Arial"/>
                <a:cs typeface="Arial"/>
              </a:rPr>
              <a:t>פסוקים ח׳–ט״ו</a:t>
            </a:r>
          </a:p>
        </p:txBody>
      </p:sp>
      <p:sp>
        <p:nvSpPr>
          <p:cNvPr id="13" name="Rectangle 12"/>
          <p:cNvSpPr/>
          <p:nvPr/>
        </p:nvSpPr>
        <p:spPr>
          <a:xfrm>
            <a:off x="502920" y="4251960"/>
            <a:ext cx="11155680" cy="91440"/>
          </a:xfrm>
          <a:prstGeom prst="rect">
            <a:avLst/>
          </a:prstGeom>
          <a:solidFill>
            <a:srgbClr val="4444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02920" y="3931920"/>
            <a:ext cx="11155680" cy="365760"/>
          </a:xfrm>
          <a:prstGeom prst="rect">
            <a:avLst/>
          </a:prstGeom>
          <a:noFill/>
        </p:spPr>
        <p:txBody>
          <a:bodyPr wrap="square" anchor="t">
            <a:spAutoFit/>
          </a:bodyPr>
          <a:lstStyle/>
          <a:p>
            <a:pPr rtl="1" algn="r">
              <a:spcAft>
                <a:spcPts val="800"/>
              </a:spcAft>
            </a:pPr>
            <a:r>
              <a:rPr sz="1400" b="0" lang="he-IL">
                <a:solidFill>
                  <a:srgbClr val="444444"/>
                </a:solidFill>
                <a:latin typeface="Arial"/>
                <a:cs typeface="Arial"/>
              </a:rPr>
              <a:t>אורך הקטעים ביחס לפרק:</a:t>
            </a:r>
          </a:p>
        </p:txBody>
      </p:sp>
      <p:sp>
        <p:nvSpPr>
          <p:cNvPr id="15" name="Rectangle 14"/>
          <p:cNvSpPr/>
          <p:nvPr/>
        </p:nvSpPr>
        <p:spPr>
          <a:xfrm>
            <a:off x="6470904" y="4389120"/>
            <a:ext cx="5169408" cy="4114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21208" y="4389120"/>
            <a:ext cx="5913120" cy="4114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80" y="5029200"/>
            <a:ext cx="10881360" cy="1280160"/>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בפרק: </a:t>
            </a:r>
            <a:r>
              <a:rPr sz="2200" b="0" lang="he-IL">
                <a:solidFill>
                  <a:srgbClr val="1F2A44"/>
                </a:solidFill>
                <a:latin typeface="Arial"/>
                <a:cs typeface="Arial"/>
              </a:rPr>
              <a:t>15 פסוקים. </a:t>
            </a:r>
            <a:r>
              <a:rPr sz="2200" b="1" lang="he-IL">
                <a:solidFill>
                  <a:srgbClr val="8F5C00"/>
                </a:solidFill>
                <a:latin typeface="Arial"/>
                <a:cs typeface="Arial"/>
              </a:rPr>
              <a:t>בבגרות: </a:t>
            </a:r>
            <a:r>
              <a:rPr sz="2200" b="0" lang="he-IL">
                <a:solidFill>
                  <a:srgbClr val="1F2A44"/>
                </a:solidFill>
                <a:latin typeface="Arial"/>
                <a:cs typeface="Arial"/>
              </a:rPr>
              <a:t>במסמך לא נמצאו שאלות לפרק זה.</a:t>
            </a:r>
          </a:p>
        </p:txBody>
      </p:sp>
      <p:sp>
        <p:nvSpPr>
          <p:cNvPr id="18" name="TextBox 1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החלוקה לקטעים היא של מכין המצגת. נתוני הבחינה מתוך מסמך שאלות ופתרונות הבגרות.</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י״ב, פסוקים א׳–ג׳</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א׳  </a:t>
            </a:r>
            <a:r>
              <a:rPr sz="2600" b="0" lang="he-IL">
                <a:solidFill>
                  <a:srgbClr val="1F2A44"/>
                </a:solidFill>
                <a:latin typeface="Arial"/>
                <a:cs typeface="Arial"/>
              </a:rPr>
              <a:t>וַיִּצָּעֵק אִישׁ אֶפְרַיִם וַֽיַּעֲבֹר צָפוֹנָה וַיֹּאמְרוּ לְיִפְתָּח מַדּוּעַ ׀ עָבַרְתָּ ׀ לְהִלָּחֵם בִּבְנֵי־עַמּוֹן וְלָנוּ לֹא קָרָאתָ לָלֶכֶת עִמָּךְ בֵּיתְךָ נִשְׂרֹף עָלֶיךָ בָּאֵֽשׁ׃</a:t>
            </a:r>
          </a:p>
          <a:p>
            <a:pPr rtl="1" algn="r">
              <a:spcAft>
                <a:spcPts val="1200"/>
              </a:spcAft>
            </a:pPr>
            <a:r>
              <a:rPr sz="2600" b="1" lang="he-IL">
                <a:solidFill>
                  <a:srgbClr val="1F4E79"/>
                </a:solidFill>
                <a:latin typeface="Arial"/>
                <a:cs typeface="Arial"/>
              </a:rPr>
              <a:t>ב׳  </a:t>
            </a:r>
            <a:r>
              <a:rPr sz="2600" b="0" lang="he-IL">
                <a:solidFill>
                  <a:srgbClr val="1F2A44"/>
                </a:solidFill>
                <a:latin typeface="Arial"/>
                <a:cs typeface="Arial"/>
              </a:rPr>
              <a:t>וַיֹּאמֶר יִפְתָּח אֲלֵיהֶם אִישׁ רִיב הָיִיתִי אֲנִי וְעַמִּי וּבְנֵֽי־עַמּוֹן מְאֹד וָאֶזְעַק אֶתְכֶם וְלֹא־הוֹשַׁעְתֶּם אוֹתִי מִיָּדָֽם׃</a:t>
            </a:r>
          </a:p>
          <a:p>
            <a:pPr rtl="1" algn="r">
              <a:spcAft>
                <a:spcPts val="1200"/>
              </a:spcAft>
            </a:pPr>
            <a:r>
              <a:rPr sz="2600" b="1" lang="he-IL">
                <a:solidFill>
                  <a:srgbClr val="1F4E79"/>
                </a:solidFill>
                <a:latin typeface="Arial"/>
                <a:cs typeface="Arial"/>
              </a:rPr>
              <a:t>ג׳  </a:t>
            </a:r>
            <a:r>
              <a:rPr sz="2600" b="0" lang="he-IL">
                <a:solidFill>
                  <a:srgbClr val="1F2A44"/>
                </a:solidFill>
                <a:latin typeface="Arial"/>
                <a:cs typeface="Arial"/>
              </a:rPr>
              <a:t>וָאֶרְאֶה כִּֽי־אֵינְךָ מוֹשִׁיעַ וָאָשִׂימָה נַפְשִׁי בְכַפִּי וָֽאֶעְבְּרָה אֶל־בְּנֵי עַמּוֹן וַיִּתְּנֵם יְהֹוָה בְּיָדִי וְלָמָה עֲלִיתֶם אֵלַי הַיּוֹם הַזֶּה לְהִלָּחֶם בִּֽי׃</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אפרים ושבלת</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י״ב, פסוקים ד׳–ו׳</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ד׳  </a:t>
            </a:r>
            <a:r>
              <a:rPr sz="2600" b="0" lang="he-IL">
                <a:solidFill>
                  <a:srgbClr val="1F2A44"/>
                </a:solidFill>
                <a:latin typeface="Arial"/>
                <a:cs typeface="Arial"/>
              </a:rPr>
              <a:t>וַיִּקְבֹּץ יִפְתָּח אֶת־כׇּל־אַנְשֵׁי גִלְעָד וַיִּלָּחֶם אֶת־אֶפְרָיִם וַיַּכּוּ אַנְשֵׁי גִלְעָד אֶת־אֶפְרַיִם כִּי אָֽמְרוּ פְּלִיטֵי אֶפְרַיִם אַתֶּם גִּלְעָד בְּתוֹךְ אֶפְרַיִם בְּתוֹךְ מְנַשֶּֽׁה׃</a:t>
            </a:r>
          </a:p>
          <a:p>
            <a:pPr rtl="1" algn="r">
              <a:spcAft>
                <a:spcPts val="1200"/>
              </a:spcAft>
            </a:pPr>
            <a:r>
              <a:rPr sz="2600" b="1" lang="he-IL">
                <a:solidFill>
                  <a:srgbClr val="1F4E79"/>
                </a:solidFill>
                <a:latin typeface="Arial"/>
                <a:cs typeface="Arial"/>
              </a:rPr>
              <a:t>ה׳  </a:t>
            </a:r>
            <a:r>
              <a:rPr sz="2600" b="0" lang="he-IL">
                <a:solidFill>
                  <a:srgbClr val="1F2A44"/>
                </a:solidFill>
                <a:latin typeface="Arial"/>
                <a:cs typeface="Arial"/>
              </a:rPr>
              <a:t>וַיִּלְכֹּד גִּלְעָד אֶֽת־מַעְבְּרוֹת הַיַּרְדֵּן לְאֶפְרָיִם וְֽהָיָה כִּי יֹאמְרוּ פְּלִיטֵי אֶפְרַיִם אֶֽעֱבֹרָה וַיֹּאמְרוּ לוֹ אַנְשֵֽׁי־גִלְעָד הַאֶפְרָתִי אַתָּה וַיֹּאמֶֽר ׀ לֹֽא׃</a:t>
            </a:r>
          </a:p>
          <a:p>
            <a:pPr rtl="1" algn="r">
              <a:spcAft>
                <a:spcPts val="1200"/>
              </a:spcAft>
            </a:pPr>
            <a:r>
              <a:rPr sz="2600" b="1" lang="he-IL">
                <a:solidFill>
                  <a:srgbClr val="1F4E79"/>
                </a:solidFill>
                <a:latin typeface="Arial"/>
                <a:cs typeface="Arial"/>
              </a:rPr>
              <a:t>ו׳  </a:t>
            </a:r>
            <a:r>
              <a:rPr sz="2600" b="0" lang="he-IL">
                <a:solidFill>
                  <a:srgbClr val="1F2A44"/>
                </a:solidFill>
                <a:latin typeface="Arial"/>
                <a:cs typeface="Arial"/>
              </a:rPr>
              <a:t>וַיֹּאמְרוּ לוֹ אֱמׇר־נָא שִׁבֹּלֶת וַיֹּאמֶר סִבֹּלֶת וְלֹא יָכִין לְדַבֵּר כֵּן וַיֹּאחֲזוּ אוֹתוֹ וַיִּשְׁחָטוּהוּ אֶל־מַעְבְּרוֹת הַיַּרְדֵּן וַיִּפֹּל בָּעֵת הַהִיא מֵֽאֶפְרַיִם אַרְבָּעִים וּשְׁנַיִם אָֽלֶף׃</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אפרים ושבלת</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י״ב, פסוק ז׳</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ז׳  </a:t>
            </a:r>
            <a:r>
              <a:rPr sz="2600" b="0" lang="he-IL">
                <a:solidFill>
                  <a:srgbClr val="1F2A44"/>
                </a:solidFill>
                <a:latin typeface="Arial"/>
                <a:cs typeface="Arial"/>
              </a:rPr>
              <a:t>וַיִּשְׁפֹּט יִפְתָּח אֶת־יִשְׂרָאֵל שֵׁשׁ שָׁנִים וַיָּמׇת יִפְתָּח הַגִּלְעָדִי וַיִּקָּבֵר בְּעָרֵי גִלְעָֽד׃</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אפרים ושבלת</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אפרים ושבלת</a:t>
            </a:r>
          </a:p>
        </p:txBody>
      </p:sp>
      <p:sp>
        <p:nvSpPr>
          <p:cNvPr id="5" name="Rectangle 4"/>
          <p:cNvSpPr/>
          <p:nvPr/>
        </p:nvSpPr>
        <p:spPr>
          <a:xfrm>
            <a:off x="457200" y="1463040"/>
            <a:ext cx="365760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43814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332841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6576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יב</a:t>
            </a:r>
          </a:p>
        </p:txBody>
      </p:sp>
      <p:sp>
        <p:nvSpPr>
          <p:cNvPr id="9" name="Rectangle 8"/>
          <p:cNvSpPr/>
          <p:nvPr/>
        </p:nvSpPr>
        <p:spPr>
          <a:xfrm>
            <a:off x="457200" y="1463040"/>
            <a:ext cx="109728" cy="4572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292840" y="146304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3" name="TextBox 12"/>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אנשי אפרים כועסים על יפתח שלא קרא להם למלחמה בעמון, ואומרים בביתך נשרף עליך באש. יפתח משיב שקרא להם והם לא הושיעו. הוא נלחם בהם, ואנשי גלעד תופסים את מעברות הירדן.</a:t>
            </a:r>
          </a:p>
        </p:txBody>
      </p:sp>
      <p:sp>
        <p:nvSpPr>
          <p:cNvPr id="14" name="Oval 13"/>
          <p:cNvSpPr/>
          <p:nvPr/>
        </p:nvSpPr>
        <p:spPr>
          <a:xfrm>
            <a:off x="11292840" y="365760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6" name="TextBox 15"/>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הם שואלים כל פליט ״האפרתי אתה״, ואם אומר לא, מבקשים ממנו לומר ״שבלת״. מי שאומר ״סבלת״ נתפס ונהרג, ונופלים ארבעים ושניים אלף. כך נוצרה המילה שיבולת כמבחן מבטא. יפתח שפט שש שנים.</a:t>
            </a:r>
          </a:p>
        </p:txBody>
      </p:sp>
      <p:sp>
        <p:nvSpPr>
          <p:cNvPr id="17" name="Rounded Rectangle 16"/>
          <p:cNvSpPr/>
          <p:nvPr/>
        </p:nvSpPr>
        <p:spPr>
          <a:xfrm>
            <a:off x="4434840" y="5852160"/>
            <a:ext cx="7360920" cy="566928"/>
          </a:xfrm>
          <a:prstGeom prst="roundRect">
            <a:avLst/>
          </a:prstGeom>
          <a:solidFill>
            <a:srgbClr val="FDF1D8"/>
          </a:solidFill>
          <a:ln w="25400">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F4E79"/>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י״ב, פסוקים א׳–ז׳. ההסבר לא נבדק על ידי מורה לתנ"ך.</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914400" y="1828800"/>
            <a:ext cx="91440" cy="29260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אפרים ושבלת</a:t>
            </a:r>
          </a:p>
        </p:txBody>
      </p:sp>
      <p:sp>
        <p:nvSpPr>
          <p:cNvPr id="4" name="TextBox 3"/>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וַיִּשְׁפֹּט יִפְתָּח אֶת־יִשְׂרָאֵל שֵׁשׁ שָׁנִים וַיָּמׇת יִפְתָּח הַגִּלְעָדִי וַיִּקָּבֵר בְּעָרֵי גִלְעָֽד׃</a:t>
            </a:r>
          </a:p>
        </p:txBody>
      </p:sp>
      <p:sp>
        <p:nvSpPr>
          <p:cNvPr id="5" name="TextBox 4"/>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י״ב, פסוק ז׳</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י״ב, פסוקים ח׳–י״ג</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ח׳  </a:t>
            </a:r>
            <a:r>
              <a:rPr sz="2600" b="0" lang="he-IL">
                <a:solidFill>
                  <a:srgbClr val="1F2A44"/>
                </a:solidFill>
                <a:latin typeface="Arial"/>
                <a:cs typeface="Arial"/>
              </a:rPr>
              <a:t>וַיִּשְׁפֹּט אַֽחֲרָיו אֶת־יִשְׂרָאֵל אִבְצָן מִבֵּית לָֽחֶם׃</a:t>
            </a:r>
          </a:p>
          <a:p>
            <a:pPr rtl="1" algn="r">
              <a:spcAft>
                <a:spcPts val="1200"/>
              </a:spcAft>
            </a:pPr>
            <a:r>
              <a:rPr sz="2600" b="1" lang="he-IL">
                <a:solidFill>
                  <a:srgbClr val="8F5C00"/>
                </a:solidFill>
                <a:latin typeface="Arial"/>
                <a:cs typeface="Arial"/>
              </a:rPr>
              <a:t>ט׳  </a:t>
            </a:r>
            <a:r>
              <a:rPr sz="2600" b="0" lang="he-IL">
                <a:solidFill>
                  <a:srgbClr val="1F2A44"/>
                </a:solidFill>
                <a:latin typeface="Arial"/>
                <a:cs typeface="Arial"/>
              </a:rPr>
              <a:t>וַֽיְהִי־לוֹ שְׁלֹשִׁים בָּנִים וּשְׁלֹשִׁים בָּנוֹת שִׁלַּח הַחוּצָה וּשְׁלֹשִׁים בָּנוֹת הֵבִיא לְבָנָיו מִן־הַחוּץ וַיִּשְׁפֹּט אֶת־יִשְׂרָאֵל שֶׁבַע שָׁנִֽים׃</a:t>
            </a:r>
          </a:p>
          <a:p>
            <a:pPr rtl="1" algn="r">
              <a:spcAft>
                <a:spcPts val="1200"/>
              </a:spcAft>
            </a:pPr>
            <a:r>
              <a:rPr sz="2600" b="1" lang="he-IL">
                <a:solidFill>
                  <a:srgbClr val="8F5C00"/>
                </a:solidFill>
                <a:latin typeface="Arial"/>
                <a:cs typeface="Arial"/>
              </a:rPr>
              <a:t>י׳  </a:t>
            </a:r>
            <a:r>
              <a:rPr sz="2600" b="0" lang="he-IL">
                <a:solidFill>
                  <a:srgbClr val="1F2A44"/>
                </a:solidFill>
                <a:latin typeface="Arial"/>
                <a:cs typeface="Arial"/>
              </a:rPr>
              <a:t>וַיָּמׇת אִבְצָן וַיִּקָּבֵר בְּבֵית לָֽחֶם׃</a:t>
            </a:r>
          </a:p>
          <a:p>
            <a:pPr rtl="1" algn="r">
              <a:spcAft>
                <a:spcPts val="1200"/>
              </a:spcAft>
            </a:pPr>
            <a:r>
              <a:rPr sz="2600" b="1" lang="he-IL">
                <a:solidFill>
                  <a:srgbClr val="8F5C00"/>
                </a:solidFill>
                <a:latin typeface="Arial"/>
                <a:cs typeface="Arial"/>
              </a:rPr>
              <a:t>י״א  </a:t>
            </a:r>
            <a:r>
              <a:rPr sz="2600" b="0" lang="he-IL">
                <a:solidFill>
                  <a:srgbClr val="1F2A44"/>
                </a:solidFill>
                <a:latin typeface="Arial"/>
                <a:cs typeface="Arial"/>
              </a:rPr>
              <a:t>וַיִּשְׁפֹּט אַֽחֲרָיו אֶת־יִשְׂרָאֵל אֵילוֹן הַזְּבוּלֹנִי וַיִּשְׁפֹּט אֶת־יִשְׂרָאֵל עֶשֶׂר שָׁנִֽים׃</a:t>
            </a:r>
          </a:p>
          <a:p>
            <a:pPr rtl="1" algn="r">
              <a:spcAft>
                <a:spcPts val="1200"/>
              </a:spcAft>
            </a:pPr>
            <a:r>
              <a:rPr sz="2600" b="1" lang="he-IL">
                <a:solidFill>
                  <a:srgbClr val="8F5C00"/>
                </a:solidFill>
                <a:latin typeface="Arial"/>
                <a:cs typeface="Arial"/>
              </a:rPr>
              <a:t>י״ב  </a:t>
            </a:r>
            <a:r>
              <a:rPr sz="2600" b="0" lang="he-IL">
                <a:solidFill>
                  <a:srgbClr val="1F2A44"/>
                </a:solidFill>
                <a:latin typeface="Arial"/>
                <a:cs typeface="Arial"/>
              </a:rPr>
              <a:t>וַיָּמׇת אֵילוֹן הַזְּבוּלֹנִי וַיִּקָּבֵר בְּאַיָּלוֹן בְּאֶרֶץ זְבוּלֻֽן׃</a:t>
            </a:r>
          </a:p>
          <a:p>
            <a:pPr rtl="1" algn="r">
              <a:spcAft>
                <a:spcPts val="1200"/>
              </a:spcAft>
            </a:pPr>
            <a:r>
              <a:rPr sz="2600" b="1" lang="he-IL">
                <a:solidFill>
                  <a:srgbClr val="8F5C00"/>
                </a:solidFill>
                <a:latin typeface="Arial"/>
                <a:cs typeface="Arial"/>
              </a:rPr>
              <a:t>י״ג  </a:t>
            </a:r>
            <a:r>
              <a:rPr sz="2600" b="0" lang="he-IL">
                <a:solidFill>
                  <a:srgbClr val="1F2A44"/>
                </a:solidFill>
                <a:latin typeface="Arial"/>
                <a:cs typeface="Arial"/>
              </a:rPr>
              <a:t>וַיִּשְׁפֹּט אַחֲרָיו אֶת־יִשְׂרָאֵל עַבְדּוֹן בֶּן־הִלֵּל הַפִּרְעָתוֹנִֽי׃</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איבצן, אילון, עבדון</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י״ב, פסוקים י״ד–ט״ו</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י״ד  </a:t>
            </a:r>
            <a:r>
              <a:rPr sz="2600" b="0" lang="he-IL">
                <a:solidFill>
                  <a:srgbClr val="1F2A44"/>
                </a:solidFill>
                <a:latin typeface="Arial"/>
                <a:cs typeface="Arial"/>
              </a:rPr>
              <a:t>וַֽיְהִי־לוֹ אַרְבָּעִים בָּנִים וּשְׁלֹשִׁים בְּנֵי בָנִים רֹכְבִים עַל־שִׁבְעִים עֲיָרִם וַיִּשְׁפֹּט אֶת־יִשְׂרָאֵל שְׁמֹנֶה שָׁנִֽים׃</a:t>
            </a:r>
          </a:p>
          <a:p>
            <a:pPr rtl="1" algn="r">
              <a:spcAft>
                <a:spcPts val="1200"/>
              </a:spcAft>
            </a:pPr>
            <a:r>
              <a:rPr sz="2600" b="1" lang="he-IL">
                <a:solidFill>
                  <a:srgbClr val="8F5C00"/>
                </a:solidFill>
                <a:latin typeface="Arial"/>
                <a:cs typeface="Arial"/>
              </a:rPr>
              <a:t>ט״ו  </a:t>
            </a:r>
            <a:r>
              <a:rPr sz="2600" b="0" lang="he-IL">
                <a:solidFill>
                  <a:srgbClr val="1F2A44"/>
                </a:solidFill>
                <a:latin typeface="Arial"/>
                <a:cs typeface="Arial"/>
              </a:rPr>
              <a:t>וַיָּמׇת עַבְדּוֹן בֶּן־הִלֵּל הַפִּרְעָתוֹנִי וַיִּקָּבֵר בְּפִרְעָתוֹן בְּאֶרֶץ אֶפְרַיִם בְּהַר הָעֲמָלֵקִֽי׃</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איבצן, אילון, עבדון</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איבצן, אילון, עבדון</a:t>
            </a:r>
          </a:p>
        </p:txBody>
      </p:sp>
      <p:sp>
        <p:nvSpPr>
          <p:cNvPr id="5" name="Rectangle 4"/>
          <p:cNvSpPr/>
          <p:nvPr/>
        </p:nvSpPr>
        <p:spPr>
          <a:xfrm>
            <a:off x="457200" y="1463040"/>
            <a:ext cx="365760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43814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332841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6576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יב</a:t>
            </a:r>
          </a:p>
        </p:txBody>
      </p:sp>
      <p:sp>
        <p:nvSpPr>
          <p:cNvPr id="9" name="Rectangle 8"/>
          <p:cNvSpPr/>
          <p:nvPr/>
        </p:nvSpPr>
        <p:spPr>
          <a:xfrm>
            <a:off x="457200" y="1463040"/>
            <a:ext cx="109728" cy="4572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292840" y="146304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3" name="TextBox 12"/>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הפרק מונה שלושה שופטים קטנים. איבצן מבית לחם שפט שבע שנים, והיו לו שלושים בנים ושלושים בנות. אילון הזבולוני שפט עשר שנים. עבדון בן הלל הפרעתוני שפט שמונה שנים, והיו לו ארבעים בנים ושלושים נכדים רוכבי עירים.</a:t>
            </a:r>
          </a:p>
        </p:txBody>
      </p:sp>
      <p:sp>
        <p:nvSpPr>
          <p:cNvPr id="14" name="Oval 13"/>
          <p:cNvSpPr/>
          <p:nvPr/>
        </p:nvSpPr>
        <p:spPr>
          <a:xfrm>
            <a:off x="11292840" y="365760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6" name="TextBox 15"/>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הרשימה מראה שבין סיפורי הגיבורים יש תקופות שקטות וקצרות, בלי סיפור.</a:t>
            </a:r>
          </a:p>
        </p:txBody>
      </p:sp>
      <p:sp>
        <p:nvSpPr>
          <p:cNvPr id="17" name="Rounded Rectangle 16"/>
          <p:cNvSpPr/>
          <p:nvPr/>
        </p:nvSpPr>
        <p:spPr>
          <a:xfrm>
            <a:off x="4434840" y="5852160"/>
            <a:ext cx="7360920" cy="566928"/>
          </a:xfrm>
          <a:prstGeom prst="roundRect">
            <a:avLst/>
          </a:prstGeom>
          <a:solidFill>
            <a:srgbClr val="FDF1D8"/>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8F5C00"/>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י״ב, פסוקים ח׳–ט״ו. ההסבר לא נבדק על ידי מורה לתנ"ך.</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914400" y="1828800"/>
            <a:ext cx="91440" cy="29260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איבצן, אילון, עבדון</a:t>
            </a:r>
          </a:p>
        </p:txBody>
      </p:sp>
      <p:sp>
        <p:nvSpPr>
          <p:cNvPr id="4" name="TextBox 3"/>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וַיָּמׇת עַבְדּוֹן בֶּן־הִלֵּל הַפִּרְעָתוֹנִי וַיִּקָּבֵר בְּפִרְעָתוֹן בְּאֶרֶץ אֶפְרַיִם בְּהַר הָעֲמָלֵקִֽי׃</a:t>
            </a:r>
          </a:p>
        </p:txBody>
      </p:sp>
      <p:sp>
        <p:nvSpPr>
          <p:cNvPr id="5" name="TextBox 4"/>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י״ב, פסוק ט״ו</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סיכום שופטים י״ב: יפתח ואפרים, שופטים נוספים</a:t>
            </a:r>
          </a:p>
        </p:txBody>
      </p:sp>
      <p:sp>
        <p:nvSpPr>
          <p:cNvPr id="5" name="Rectangle 4"/>
          <p:cNvSpPr/>
          <p:nvPr/>
        </p:nvSpPr>
        <p:spPr>
          <a:xfrm>
            <a:off x="457200" y="1463040"/>
            <a:ext cx="329184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07238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296265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29184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יב</a:t>
            </a:r>
          </a:p>
        </p:txBody>
      </p:sp>
      <p:sp>
        <p:nvSpPr>
          <p:cNvPr id="9" name="Rounded Rectangle 8"/>
          <p:cNvSpPr/>
          <p:nvPr/>
        </p:nvSpPr>
        <p:spPr>
          <a:xfrm>
            <a:off x="4023360" y="1371600"/>
            <a:ext cx="777240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206240" y="1481328"/>
            <a:ext cx="7406640" cy="4626864"/>
          </a:xfrm>
          <a:prstGeom prst="rect">
            <a:avLst/>
          </a:prstGeom>
          <a:noFill/>
        </p:spPr>
        <p:txBody>
          <a:bodyPr wrap="square" anchor="t">
            <a:spAutoFit/>
          </a:bodyPr>
          <a:lstStyle/>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אנשי אפרים מתלוננים שלא נקראו למלחמה, ויפתח נלחם בהם.</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מבחן ״שבלת״ מול ״סבלת״.</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איבצן, אילון, עבדון שופטים.</a:t>
            </a:r>
          </a:p>
        </p:txBody>
      </p:sp>
      <p:sp>
        <p:nvSpPr>
          <p:cNvPr id="11" name="TextBox 10"/>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סיכום להעתקה למחברת. מקור: מכין המצגת, על סמך הכתוב בפרק וההסברים בשקפים הקודמים. לא נבדק על ידי מורה.</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תרשים רעיונות: יפתח ואפרים, שופטים נוספים</a:t>
            </a:r>
          </a:p>
        </p:txBody>
      </p:sp>
      <p:cxnSp>
        <p:nvCxnSpPr>
          <p:cNvPr id="5" name="Connector 4"/>
          <p:cNvCxnSpPr/>
          <p:nvPr/>
        </p:nvCxnSpPr>
        <p:spPr>
          <a:xfrm flipV="1">
            <a:off x="6099048" y="1965960"/>
            <a:ext cx="0" cy="1920240"/>
          </a:xfrm>
          <a:prstGeom prst="line">
            <a:avLst/>
          </a:prstGeom>
          <a:ln w="38100">
            <a:solidFill>
              <a:srgbClr val="1F4E79"/>
            </a:solidFill>
          </a:ln>
        </p:spPr>
        <p:style>
          <a:lnRef idx="2">
            <a:schemeClr val="accent1"/>
          </a:lnRef>
          <a:fillRef idx="0">
            <a:schemeClr val="accent1"/>
          </a:fillRef>
          <a:effectRef idx="1">
            <a:schemeClr val="accent1"/>
          </a:effectRef>
          <a:fontRef idx="minor">
            <a:schemeClr val="tx1"/>
          </a:fontRef>
        </p:style>
      </p:cxnSp>
      <p:sp>
        <p:nvSpPr>
          <p:cNvPr id="6" name="Rounded Rectangle 5"/>
          <p:cNvSpPr/>
          <p:nvPr/>
        </p:nvSpPr>
        <p:spPr>
          <a:xfrm>
            <a:off x="4681728" y="1463040"/>
            <a:ext cx="2834640" cy="1005840"/>
          </a:xfrm>
          <a:prstGeom prst="round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727448" y="150876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אפרים ושבלת</a:t>
            </a:r>
          </a:p>
          <a:p>
            <a:pPr rtl="1" algn="r">
              <a:spcAft>
                <a:spcPts val="200"/>
              </a:spcAft>
            </a:pPr>
            <a:r>
              <a:rPr sz="1200" b="0" lang="he-IL">
                <a:solidFill>
                  <a:srgbClr val="F0D9A8"/>
                </a:solidFill>
                <a:latin typeface="Arial"/>
                <a:cs typeface="Arial"/>
              </a:rPr>
              <a:t>פס׳ א׳–ז׳</a:t>
            </a:r>
          </a:p>
        </p:txBody>
      </p:sp>
      <p:cxnSp>
        <p:nvCxnSpPr>
          <p:cNvPr id="8" name="Connector 7"/>
          <p:cNvCxnSpPr/>
          <p:nvPr/>
        </p:nvCxnSpPr>
        <p:spPr>
          <a:xfrm>
            <a:off x="6099048" y="3886200"/>
            <a:ext cx="0" cy="1920240"/>
          </a:xfrm>
          <a:prstGeom prst="line">
            <a:avLst/>
          </a:prstGeom>
          <a:ln w="38100">
            <a:solidFill>
              <a:srgbClr val="8F5C00"/>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4681728" y="5303520"/>
            <a:ext cx="2834640" cy="1005840"/>
          </a:xfrm>
          <a:prstGeom prst="round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727448" y="534924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איבצן, אילון, עבדון</a:t>
            </a:r>
          </a:p>
          <a:p>
            <a:pPr rtl="1" algn="r">
              <a:spcAft>
                <a:spcPts val="200"/>
              </a:spcAft>
            </a:pPr>
            <a:r>
              <a:rPr sz="1200" b="0" lang="he-IL">
                <a:solidFill>
                  <a:srgbClr val="F0D9A8"/>
                </a:solidFill>
                <a:latin typeface="Arial"/>
                <a:cs typeface="Arial"/>
              </a:rPr>
              <a:t>פס׳ ח׳–ט״ו</a:t>
            </a:r>
          </a:p>
        </p:txBody>
      </p:sp>
      <p:sp>
        <p:nvSpPr>
          <p:cNvPr id="11" name="Oval 10"/>
          <p:cNvSpPr/>
          <p:nvPr/>
        </p:nvSpPr>
        <p:spPr>
          <a:xfrm>
            <a:off x="4864608" y="3291840"/>
            <a:ext cx="2468880" cy="118872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910328" y="3337560"/>
            <a:ext cx="2377440" cy="1097280"/>
          </a:xfrm>
          <a:prstGeom prst="rect">
            <a:avLst/>
          </a:prstGeom>
          <a:noFill/>
        </p:spPr>
        <p:txBody>
          <a:bodyPr wrap="square" anchor="ctr">
            <a:spAutoFit/>
          </a:bodyPr>
          <a:lstStyle/>
          <a:p>
            <a:pPr rtl="1" algn="r">
              <a:spcAft>
                <a:spcPts val="200"/>
              </a:spcAft>
            </a:pPr>
            <a:r>
              <a:rPr sz="1800" b="1" lang="he-IL">
                <a:solidFill>
                  <a:srgbClr val="FFFFFF"/>
                </a:solidFill>
                <a:latin typeface="Arial"/>
                <a:cs typeface="Arial"/>
              </a:rPr>
              <a:t>שופטים י״ב</a:t>
            </a:r>
          </a:p>
          <a:p>
            <a:pPr rtl="1" algn="r">
              <a:spcAft>
                <a:spcPts val="200"/>
              </a:spcAft>
            </a:pPr>
            <a:r>
              <a:rPr sz="1400" b="0" lang="he-IL">
                <a:solidFill>
                  <a:srgbClr val="FFFFFF"/>
                </a:solidFill>
                <a:latin typeface="Arial"/>
                <a:cs typeface="Arial"/>
              </a:rPr>
              <a:t>יפתח ואפרים, שופטים נוספים</a:t>
            </a:r>
          </a:p>
        </p:txBody>
      </p:sp>
      <p:sp>
        <p:nvSpPr>
          <p:cNvPr id="13" name="TextBox 12"/>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תרשים של מכין המצגת: הקטעים המרכזיים בפרק.</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מילה מנחה</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a:t>
            </a:r>
          </a:p>
        </p:txBody>
      </p:sp>
      <p:graphicFrame>
        <p:nvGraphicFramePr>
          <p:cNvPr id="7" name="Chart 6"/>
          <p:cNvGraphicFramePr>
            <a:graphicFrameLocks noGrp="1"/>
          </p:cNvGraphicFramePr>
          <p:nvPr/>
        </p:nvGraphicFramePr>
        <p:xfrm>
          <a:off x="411480" y="1371600"/>
          <a:ext cx="3291840" cy="2743200"/>
        </p:xfrm>
        <a:graphic>
          <a:graphicData uri="http://schemas.openxmlformats.org/drawingml/2006/chart">
            <c:chart xmlns:c="http://schemas.openxmlformats.org/drawingml/2006/chart" r:id="rId2"/>
          </a:graphicData>
        </a:graphic>
      </p:graphicFrame>
      <p:sp>
        <p:nvSpPr>
          <p:cNvPr id="8" name="Rounded Rectangle 7"/>
          <p:cNvSpPr/>
          <p:nvPr/>
        </p:nvSpPr>
        <p:spPr>
          <a:xfrm>
            <a:off x="3840480" y="1371600"/>
            <a:ext cx="3383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023360" y="1481328"/>
            <a:ext cx="3017520" cy="462686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המילה ״אפרים״ חוזרת בפרק 6 פעמים (פסוקים א׳, ד׳, ה׳, ו׳, ט״ו). חזרה על מילה היא סימן לרעיון המרכזי של הפרק, ולכן כדאי לשאול מה המילה מלמדת על הנושא.</a:t>
            </a:r>
          </a:p>
          <a:p>
            <a:pPr rtl="1" algn="r">
              <a:spcAft>
                <a:spcPts val="800"/>
              </a:spcAft>
            </a:pPr>
            <a:r>
              <a:rPr sz="1600" b="1" lang="he-IL">
                <a:solidFill>
                  <a:srgbClr val="1F2A44"/>
                </a:solidFill>
                <a:latin typeface="Arial"/>
                <a:cs typeface="Arial"/>
              </a:rPr>
              <a:t>פסוק א׳: </a:t>
            </a:r>
            <a:r>
              <a:rPr sz="1600" b="0" lang="he-IL">
                <a:solidFill>
                  <a:srgbClr val="1F2A44"/>
                </a:solidFill>
                <a:latin typeface="Arial"/>
                <a:cs typeface="Arial"/>
              </a:rPr>
              <a:t>וַיִּצָּעֵק אִישׁ אֶפְרַיִם וַֽיַּעֲבֹר צָפוֹנָה וַיֹּאמְרוּ לְיִפְתָּח מַדּוּעַ ׀ עָבַרְתָּ ׀ לְהִלָּחֵם בִּבְנֵי־עַמּוֹן וְלָנוּ לֹא קָרָאתָ לָלֶכֶת...</a:t>
            </a:r>
          </a:p>
          <a:p>
            <a:pPr rtl="1" algn="r">
              <a:spcAft>
                <a:spcPts val="800"/>
              </a:spcAft>
            </a:pPr>
            <a:r>
              <a:rPr sz="1600" b="1" lang="he-IL">
                <a:solidFill>
                  <a:srgbClr val="1F2A44"/>
                </a:solidFill>
                <a:latin typeface="Arial"/>
                <a:cs typeface="Arial"/>
              </a:rPr>
              <a:t>פסוק ד׳: </a:t>
            </a:r>
            <a:r>
              <a:rPr sz="1600" b="0" lang="he-IL">
                <a:solidFill>
                  <a:srgbClr val="1F2A44"/>
                </a:solidFill>
                <a:latin typeface="Arial"/>
                <a:cs typeface="Arial"/>
              </a:rPr>
              <a:t>וַיִּקְבֹּץ יִפְתָּח אֶת־כׇּל־אַנְשֵׁי גִלְעָד וַיִּלָּחֶם אֶת־אֶפְרָיִם וַיַּכּוּ אַנְשֵׁי גִלְעָד אֶת־אֶפְרַיִם כִּי אָֽמְרוּ פְּלִיטֵי אֶפְרַיִם אַ...</a:t>
            </a:r>
          </a:p>
        </p:txBody>
      </p:sp>
      <p:sp>
        <p:nvSpPr>
          <p:cNvPr id="10" name="Rounded Rectangle 9"/>
          <p:cNvSpPr/>
          <p:nvPr/>
        </p:nvSpPr>
        <p:spPr>
          <a:xfrm>
            <a:off x="411480" y="4206240"/>
            <a:ext cx="3291840" cy="20116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94360" y="4315968"/>
            <a:ext cx="2926080" cy="1792224"/>
          </a:xfrm>
          <a:prstGeom prst="rect">
            <a:avLst/>
          </a:prstGeom>
          <a:noFill/>
        </p:spPr>
        <p:txBody>
          <a:bodyPr wrap="square" anchor="t">
            <a:spAutoFit/>
          </a:bodyPr>
          <a:lstStyle/>
          <a:p>
            <a:pPr rtl="1" algn="r">
              <a:spcAft>
                <a:spcPts val="800"/>
              </a:spcAft>
            </a:pPr>
            <a:r>
              <a:rPr sz="1600" b="1" lang="he-IL">
                <a:solidFill>
                  <a:srgbClr val="8F5C00"/>
                </a:solidFill>
                <a:latin typeface="Arial"/>
                <a:cs typeface="Arial"/>
              </a:rPr>
              <a:t>הגרף: </a:t>
            </a:r>
          </a:p>
          <a:p>
            <a:pPr rtl="1" algn="r">
              <a:spcAft>
                <a:spcPts val="800"/>
              </a:spcAft>
            </a:pPr>
            <a:r>
              <a:rPr sz="1500" b="0" lang="he-IL">
                <a:solidFill>
                  <a:srgbClr val="1F2A44"/>
                </a:solidFill>
                <a:latin typeface="Arial"/>
                <a:cs typeface="Arial"/>
              </a:rPr>
              <a:t>מילים שחוזרות הכי הרבה בפרק (בלי מילות קישור).</a:t>
            </a:r>
          </a:p>
        </p:txBody>
      </p:sp>
      <p:sp>
        <p:nvSpPr>
          <p:cNvPr id="12" name="TextBox 11"/>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מספר טיפולוגי</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מספרים מסוימים חוזרים במקרא הרבה יותר ממספרים אחרים. המספר האלה הם 3, 7 וכפולותיו, 10, 12, 40 וכפולותיו. למשל: לאיוב היו 7 בנים ו3 בנות.</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מספר טיפולוגי הוא מספר שחוזר ומקבל משמעות סמלית (שבע, ארבעים, שנים עשר). הפסוקים כוללים מספרים כאלה, ואפשר לשאול מה משמעותם.</a:t>
            </a:r>
          </a:p>
          <a:p>
            <a:pPr rtl="1" algn="r">
              <a:spcAft>
                <a:spcPts val="800"/>
              </a:spcAft>
            </a:pPr>
            <a:r>
              <a:rPr sz="1600" b="1" lang="he-IL">
                <a:solidFill>
                  <a:srgbClr val="1F2A44"/>
                </a:solidFill>
                <a:latin typeface="Arial"/>
                <a:cs typeface="Arial"/>
              </a:rPr>
              <a:t>פסוק ו׳ (קטע: אפרים ושבלת): </a:t>
            </a:r>
            <a:r>
              <a:rPr sz="1600" b="0" lang="he-IL">
                <a:solidFill>
                  <a:srgbClr val="1F2A44"/>
                </a:solidFill>
                <a:latin typeface="Arial"/>
                <a:cs typeface="Arial"/>
              </a:rPr>
              <a:t>וַיֹּאמְרוּ לוֹ אֱמׇר־נָא שִׁבֹּלֶת וַיֹּאמֶר סִבֹּלֶת וְלֹא יָכִין לְדַבֵּר כֵּן וַיֹּאחֲזוּ אוֹתוֹ וַיִּשְׁחָטוּהוּ אֶל־מַעְבְּרוֹת הַיַּרְדֵּן וַיִּפֹּל בָּעֵת הַהִיא ...</a:t>
            </a:r>
          </a:p>
          <a:p>
            <a:pPr rtl="1" algn="r">
              <a:spcAft>
                <a:spcPts val="800"/>
              </a:spcAft>
            </a:pPr>
            <a:r>
              <a:rPr sz="1600" b="1" lang="he-IL">
                <a:solidFill>
                  <a:srgbClr val="1F2A44"/>
                </a:solidFill>
                <a:latin typeface="Arial"/>
                <a:cs typeface="Arial"/>
              </a:rPr>
              <a:t>פסוק ט׳ (קטע: איבצן, אילון, עבדון): </a:t>
            </a:r>
            <a:r>
              <a:rPr sz="1600" b="0" lang="he-IL">
                <a:solidFill>
                  <a:srgbClr val="1F2A44"/>
                </a:solidFill>
                <a:latin typeface="Arial"/>
                <a:cs typeface="Arial"/>
              </a:rPr>
              <a:t>וַֽיְהִי־לוֹ שְׁלֹשִׁים בָּנִים וּשְׁלֹשִׁים בָּנוֹת שִׁלַּח הַחוּצָה וּשְׁלֹשִׁים בָּנוֹת הֵבִיא לְבָנָיו מִן־הַחוּץ וַיִּשְׁפֹּט אֶת־יִשְׂרָאֵל שֶׁבַע שָׁנִֽים׃</a:t>
            </a:r>
          </a:p>
          <a:p>
            <a:pPr rtl="1" algn="r">
              <a:spcAft>
                <a:spcPts val="800"/>
              </a:spcAft>
            </a:pPr>
            <a:r>
              <a:rPr sz="1600" b="1" lang="he-IL">
                <a:solidFill>
                  <a:srgbClr val="1F2A44"/>
                </a:solidFill>
                <a:latin typeface="Arial"/>
                <a:cs typeface="Arial"/>
              </a:rPr>
              <a:t>פסוק י״ד (קטע: איבצן, אילון, עבדון): </a:t>
            </a:r>
            <a:r>
              <a:rPr sz="1600" b="0" lang="he-IL">
                <a:solidFill>
                  <a:srgbClr val="1F2A44"/>
                </a:solidFill>
                <a:latin typeface="Arial"/>
                <a:cs typeface="Arial"/>
              </a:rPr>
              <a:t>וַֽיְהִי־לוֹ אַרְבָּעִים בָּנִים וּשְׁלֹשִׁים בְּנֵי בָנִים רֹכְבִים עַל־שִׁבְעִים עֲיָרִם וַיִּשְׁפֹּט אֶת־יִשְׂרָאֵל שְׁמֹנֶה שָׁנִֽים׃</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שופטים י״ב</a:t>
            </a:r>
          </a:p>
        </p:txBody>
      </p:sp>
      <p:sp>
        <p:nvSpPr>
          <p:cNvPr id="5" name="TextBox 4"/>
          <p:cNvSpPr txBox="1"/>
          <p:nvPr/>
        </p:nvSpPr>
        <p:spPr>
          <a:xfrm>
            <a:off x="731520" y="1645920"/>
            <a:ext cx="10698480" cy="3657600"/>
          </a:xfrm>
          <a:prstGeom prst="rect">
            <a:avLst/>
          </a:prstGeom>
          <a:noFill/>
        </p:spPr>
        <p:txBody>
          <a:bodyPr wrap="square" anchor="t">
            <a:spAutoFit/>
          </a:bodyPr>
          <a:lstStyle/>
          <a:p>
            <a:pPr rtl="1" algn="r">
              <a:spcAft>
                <a:spcPts val="800"/>
              </a:spcAft>
            </a:pPr>
            <a:r>
              <a:rPr sz="2600" b="0" lang="he-IL">
                <a:solidFill>
                  <a:srgbClr val="1F2A44"/>
                </a:solidFill>
                <a:latin typeface="Arial"/>
                <a:cs typeface="Arial"/>
              </a:rPr>
              <a:t>במסמך לא נמצאו שאלות בגרות לפרק זה.</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מקורות ותמונות</a:t>
            </a:r>
          </a:p>
        </p:txBody>
      </p:sp>
      <p:sp>
        <p:nvSpPr>
          <p:cNvPr id="5" name="TextBox 4"/>
          <p:cNvSpPr txBox="1"/>
          <p:nvPr/>
        </p:nvSpPr>
        <p:spPr>
          <a:xfrm>
            <a:off x="731520" y="1371600"/>
            <a:ext cx="10698480" cy="4846320"/>
          </a:xfrm>
          <a:prstGeom prst="rect">
            <a:avLst/>
          </a:prstGeom>
          <a:noFill/>
        </p:spPr>
        <p:txBody>
          <a:bodyPr wrap="square" anchor="t">
            <a:spAutoFit/>
          </a:bodyPr>
          <a:lstStyle/>
          <a:p>
            <a:pPr rtl="1" algn="r">
              <a:spcAft>
                <a:spcPts val="800"/>
              </a:spcAft>
            </a:pPr>
            <a:r>
              <a:rPr sz="1500" b="0" lang="he-IL">
                <a:solidFill>
                  <a:srgbClr val="1F2A44"/>
                </a:solidFill>
                <a:latin typeface="Arial"/>
                <a:cs typeface="Arial"/>
              </a:rPr>
              <a:t>נוסח הפסוקים: "מקרא על פי המסורה", דרך ספריא (sefaria.org), רישיון CC BY-SA.</a:t>
            </a:r>
          </a:p>
          <a:p>
            <a:pPr rtl="1" algn="r">
              <a:spcAft>
                <a:spcPts val="800"/>
              </a:spcAft>
            </a:pPr>
            <a:r>
              <a:rPr sz="1500" b="0" lang="he-IL">
                <a:solidFill>
                  <a:srgbClr val="1F2A44"/>
                </a:solidFill>
                <a:latin typeface="Arial"/>
                <a:cs typeface="Arial"/>
              </a:rPr>
              <a:t>שאלות ופתרונות הבגרות: מסמך השאלות והפתרונות לבגרות בתנ"ך.</a:t>
            </a:r>
          </a:p>
          <a:p>
            <a:pPr rtl="1" algn="r">
              <a:spcAft>
                <a:spcPts val="800"/>
              </a:spcAft>
            </a:pPr>
            <a:r>
              <a:rPr sz="1500" b="0" lang="he-IL">
                <a:solidFill>
                  <a:srgbClr val="1F2A44"/>
                </a:solidFill>
                <a:latin typeface="Arial"/>
                <a:cs typeface="Arial"/>
              </a:rPr>
              <a:t>ההסברים נכתבו על ידי מכין המצגת בהסתמך על האתרים textologia.net ו-sofpasuk.com (בפרפראזה, עם קרדיט), ואם לא נמצא באתרים סיכום לפרק, על סמך הכתוב. לא נבדקו על ידי מורה.</a:t>
            </a:r>
          </a:p>
          <a:p>
            <a:pPr rtl="1" algn="r">
              <a:spcAft>
                <a:spcPts val="800"/>
              </a:spcAft>
            </a:pPr>
            <a:r>
              <a:rPr sz="1500" b="0" lang="he-IL">
                <a:solidFill>
                  <a:srgbClr val="1F2A44"/>
                </a:solidFill>
                <a:latin typeface="Arial"/>
                <a:cs typeface="Arial"/>
              </a:rPr>
              <a:t>המושגים: "מילון מושגים - תנ״ך", קמפוס אורט. הקישור בין המושג לפרק, המפות והתרשימים הם של מכין המצגת.</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שופטים י״ב - מצגת</dc:title>
  <dc:subject/>
  <dc:creator/>
  <cp:keywords/>
  <dc:description/>
  <cp:lastModifiedBy/>
  <cp:revision>1</cp:revision>
  <dcterms:created xsi:type="dcterms:W3CDTF">2013-01-27T09:14:16Z</dcterms:created>
  <dcterms:modified xsi:type="dcterms:W3CDTF">2013-01-27T09:15:58Z</dcterms:modified>
  <cp:category/>
</cp:coreProperties>
</file>