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c:pt>
              </c:strCache>
            </c:strRef>
          </c:tx>
          <c:spPr>
            <a:solidFill>
              <a:srgbClr val="8F5C00"/>
            </a:solidFill>
          </c:spPr>
          <c:cat>
            <c:strRef>
              <c:f>Sheet1!$A$2:$A$6</c:f>
              <c:strCache>
                <c:ptCount val="5"/>
                <c:pt idx="0">
                  <c:v>מנוח</c:v>
                </c:pt>
                <c:pt idx="1">
                  <c:v>יהוה</c:v>
                </c:pt>
                <c:pt idx="2">
                  <c:v>אלהים</c:v>
                </c:pt>
                <c:pt idx="3">
                  <c:v>מלאך</c:v>
                </c:pt>
                <c:pt idx="4">
                  <c:v>אשתו</c:v>
                </c:pt>
              </c:strCache>
            </c:strRef>
          </c:cat>
          <c:val>
            <c:numRef>
              <c:f>Sheet1!$B$2:$B$6</c:f>
              <c:numCache>
                <c:formatCode>General</c:formatCode>
                <c:ptCount val="5"/>
                <c:pt idx="0">
                  <c:v>14</c:v>
                </c:pt>
                <c:pt idx="1">
                  <c:v>12</c:v>
                </c:pt>
                <c:pt idx="2">
                  <c:v>6</c:v>
                </c:pt>
                <c:pt idx="3">
                  <c:v>6</c:v>
                </c:pt>
                <c:pt idx="4">
                  <c:v>5</c:v>
                </c:pt>
              </c:numCache>
            </c:numRef>
          </c:val>
        </c:ser>
        <c:dLbls>
          <c:txPr>
            <a:bodyPr/>
            <a:lstStyle/>
            <a:p>
              <a:pPr>
                <a:defRPr sz="1600">
                  <a:latin typeface="Arial"/>
                </a:defRPr>
              </a:pPr>
            </a:p>
          </c:txPr>
          <c:dLblPos val="outEnd"/>
          <c:showLegendKey val="0"/>
          <c:showVal val="1"/>
          <c:showCatName val="0"/>
          <c:showSerName val="0"/>
          <c:showPercent val="0"/>
          <c:showBubbleSize val="0"/>
          <c:showLeaderLines val="1"/>
        </c:dLbls>
        <c:gapWidth val="45"/>
        <c:axId val="-2068027336"/>
        <c:axId val="-2113994440"/>
      </c:barChart>
      <c:catAx>
        <c:axId val="-2068027336"/>
        <c:scaling>
          <c:orientation val="maxMin"/>
        </c:scaling>
        <c:delete val="0"/>
        <c:axPos val="l"/>
        <c:majorTickMark val="out"/>
        <c:minorTickMark val="none"/>
        <c:tickLblPos val="nextTo"/>
        <c:txPr>
          <a:bodyPr/>
          <a:lstStyle/>
          <a:p>
            <a:pPr>
              <a:defRPr sz="1600">
                <a:latin typeface="Arial"/>
              </a:defRPr>
            </a:pPr>
          </a:p>
        </c:txPr>
        <c:crossAx val="-2113994440"/>
        <c:crosses val="autoZero"/>
        <c:auto val="1"/>
        <c:lblAlgn val="ctr"/>
        <c:lblOffset val="100"/>
        <c:noMultiLvlLbl val="0"/>
      </c:catAx>
      <c:valAx>
        <c:axId val="-2113994440"/>
        <c:scaling/>
        <c:delete/>
        <c:axPos val="b"/>
        <c:majorTickMark val="out"/>
        <c:minorTickMark val="none"/>
        <c:tickLblPos val="nextTo"/>
        <c:crossAx val="-2068027336"/>
        <c:crosses val="autoZero"/>
      </c:valAx>
    </c:plotArea>
    <c:dispBlanksAs val="gap"/>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c:pt>
              </c:strCache>
            </c:strRef>
          </c:tx>
          <c:spPr>
            <a:solidFill>
              <a:srgbClr val="1D5E3A"/>
            </a:solidFill>
          </c:spPr>
          <c:cat>
            <c:strRef>
              <c:f>Sheet1!$A$2:$A$3</c:f>
              <c:strCache>
                <c:ptCount val="2"/>
                <c:pt idx="0">
                  <c:v>שאלון 1108</c:v>
                </c:pt>
                <c:pt idx="1">
                  <c:v>שאלון 1382</c:v>
                </c:pt>
              </c:strCache>
            </c:strRef>
          </c:cat>
          <c:val>
            <c:numRef>
              <c:f>Sheet1!$B$2:$B$3</c:f>
              <c:numCache>
                <c:formatCode>General</c:formatCode>
                <c:ptCount val="2"/>
                <c:pt idx="0">
                  <c:v>3</c:v>
                </c:pt>
                <c:pt idx="1">
                  <c:v>1</c:v>
                </c:pt>
              </c:numCache>
            </c:numRef>
          </c:val>
        </c:ser>
        <c:dLbls>
          <c:txPr>
            <a:bodyPr/>
            <a:lstStyle/>
            <a:p>
              <a:pPr>
                <a:defRPr sz="1600">
                  <a:latin typeface="Arial"/>
                </a:defRPr>
              </a:pPr>
            </a:p>
          </c:txPr>
          <c:dLblPos val="outEnd"/>
          <c:showLegendKey val="0"/>
          <c:showVal val="1"/>
          <c:showCatName val="0"/>
          <c:showSerName val="0"/>
          <c:showPercent val="0"/>
          <c:showBubbleSize val="0"/>
          <c:showLeaderLines val="1"/>
        </c:dLbls>
        <c:gapWidth val="45"/>
        <c:axId val="-2068027336"/>
        <c:axId val="-2113994440"/>
      </c:barChart>
      <c:catAx>
        <c:axId val="-2068027336"/>
        <c:scaling>
          <c:orientation val="maxMin"/>
        </c:scaling>
        <c:delete val="0"/>
        <c:axPos val="l"/>
        <c:majorTickMark val="out"/>
        <c:minorTickMark val="none"/>
        <c:tickLblPos val="nextTo"/>
        <c:txPr>
          <a:bodyPr/>
          <a:lstStyle/>
          <a:p>
            <a:pPr>
              <a:defRPr sz="1600">
                <a:latin typeface="Arial"/>
              </a:defRPr>
            </a:pPr>
          </a:p>
        </c:txPr>
        <c:crossAx val="-2113994440"/>
        <c:crosses val="autoZero"/>
        <c:auto val="1"/>
        <c:lblAlgn val="ctr"/>
        <c:lblOffset val="100"/>
        <c:noMultiLvlLbl val="0"/>
      </c:catAx>
      <c:valAx>
        <c:axId val="-2113994440"/>
        <c:scaling/>
        <c:delete/>
        <c:axPos val="b"/>
        <c:majorTickMark val="out"/>
        <c:minorTickMark val="none"/>
        <c:tickLblPos val="nextTo"/>
        <c:crossAx val="-2068027336"/>
        <c:crosses val="autoZero"/>
      </c:valAx>
    </c:plotArea>
    <c:dispBlanksAs val="gap"/>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pic>
        <p:nvPicPr>
          <p:cNvPr id="2" name="Picture 1" descr="Judges-13-0.jpg"/>
          <p:cNvPicPr>
            <a:picLocks noChangeAspect="1"/>
          </p:cNvPicPr>
          <p:nvPr/>
        </p:nvPicPr>
        <p:blipFill>
          <a:blip r:embed="rId2"/>
          <a:srcRect l="13056" r="13056"/>
          <a:stretch>
            <a:fillRect/>
          </a:stretch>
        </p:blipFill>
        <p:spPr>
          <a:xfrm>
            <a:off x="0" y="0"/>
            <a:ext cx="6400800" cy="6858000"/>
          </a:xfrm>
          <a:prstGeom prst="rect">
            <a:avLst/>
          </a:prstGeom>
        </p:spPr>
      </p:pic>
      <p:sp>
        <p:nvSpPr>
          <p:cNvPr id="3" name="Rectangle 2"/>
          <p:cNvSpPr/>
          <p:nvPr/>
        </p:nvSpPr>
        <p:spPr>
          <a:xfrm>
            <a:off x="6400800" y="0"/>
            <a:ext cx="91440" cy="685800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10241280" y="-1097280"/>
            <a:ext cx="3108960" cy="3108960"/>
          </a:xfrm>
          <a:prstGeom prst="ellipse">
            <a:avLst/>
          </a:prstGeom>
          <a:solidFill>
            <a:srgbClr val="8F5C00">
              <a:alpha val="3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6949440" y="5394960"/>
            <a:ext cx="2011680" cy="2011680"/>
          </a:xfrm>
          <a:prstGeom prst="ellipse">
            <a:avLst/>
          </a:prstGeom>
          <a:solidFill>
            <a:srgbClr val="2A7F86">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766560" y="1371600"/>
            <a:ext cx="4937760" cy="914400"/>
          </a:xfrm>
          <a:prstGeom prst="rect">
            <a:avLst/>
          </a:prstGeom>
          <a:noFill/>
        </p:spPr>
        <p:txBody>
          <a:bodyPr wrap="square" anchor="t">
            <a:spAutoFit/>
          </a:bodyPr>
          <a:lstStyle/>
          <a:p>
            <a:pPr rtl="1" algn="r">
              <a:spcAft>
                <a:spcPts val="800"/>
              </a:spcAft>
            </a:pPr>
            <a:r>
              <a:rPr sz="2800" b="1" lang="he-IL">
                <a:solidFill>
                  <a:srgbClr val="F0D9A8"/>
                </a:solidFill>
                <a:latin typeface="Arial"/>
                <a:cs typeface="Arial"/>
              </a:rPr>
              <a:t>שופטים</a:t>
            </a:r>
          </a:p>
        </p:txBody>
      </p:sp>
      <p:sp>
        <p:nvSpPr>
          <p:cNvPr id="7" name="TextBox 6"/>
          <p:cNvSpPr txBox="1"/>
          <p:nvPr/>
        </p:nvSpPr>
        <p:spPr>
          <a:xfrm>
            <a:off x="6766560" y="2011680"/>
            <a:ext cx="4937760" cy="1828800"/>
          </a:xfrm>
          <a:prstGeom prst="rect">
            <a:avLst/>
          </a:prstGeom>
          <a:noFill/>
        </p:spPr>
        <p:txBody>
          <a:bodyPr wrap="square" anchor="t">
            <a:spAutoFit/>
          </a:bodyPr>
          <a:lstStyle/>
          <a:p>
            <a:pPr rtl="1" algn="r">
              <a:spcAft>
                <a:spcPts val="800"/>
              </a:spcAft>
            </a:pPr>
            <a:r>
              <a:rPr sz="5800" b="1" lang="he-IL">
                <a:solidFill>
                  <a:srgbClr val="FFFFFF"/>
                </a:solidFill>
                <a:latin typeface="Arial"/>
                <a:cs typeface="Arial"/>
              </a:rPr>
              <a:t>פרק י״ג</a:t>
            </a:r>
          </a:p>
        </p:txBody>
      </p:sp>
      <p:sp>
        <p:nvSpPr>
          <p:cNvPr id="8" name="Rectangle 7"/>
          <p:cNvSpPr/>
          <p:nvPr/>
        </p:nvSpPr>
        <p:spPr>
          <a:xfrm>
            <a:off x="9144000" y="3429000"/>
            <a:ext cx="2560320" cy="54864"/>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766560" y="3611880"/>
            <a:ext cx="4937760" cy="1463040"/>
          </a:xfrm>
          <a:prstGeom prst="rect">
            <a:avLst/>
          </a:prstGeom>
          <a:noFill/>
        </p:spPr>
        <p:txBody>
          <a:bodyPr wrap="square" anchor="t">
            <a:spAutoFit/>
          </a:bodyPr>
          <a:lstStyle/>
          <a:p>
            <a:pPr rtl="1" algn="r">
              <a:spcAft>
                <a:spcPts val="800"/>
              </a:spcAft>
            </a:pPr>
            <a:r>
              <a:rPr sz="2800" b="0" lang="he-IL">
                <a:solidFill>
                  <a:srgbClr val="F0D9A8"/>
                </a:solidFill>
                <a:latin typeface="Arial"/>
                <a:cs typeface="Arial"/>
              </a:rPr>
              <a:t>לידת שמשון</a:t>
            </a:r>
          </a:p>
        </p:txBody>
      </p:sp>
      <p:sp>
        <p:nvSpPr>
          <p:cNvPr id="10" name="TextBox 9"/>
          <p:cNvSpPr txBox="1"/>
          <p:nvPr/>
        </p:nvSpPr>
        <p:spPr>
          <a:xfrm>
            <a:off x="6766560" y="5120640"/>
            <a:ext cx="4937760" cy="731520"/>
          </a:xfrm>
          <a:prstGeom prst="rect">
            <a:avLst/>
          </a:prstGeom>
          <a:noFill/>
        </p:spPr>
        <p:txBody>
          <a:bodyPr wrap="square" anchor="t">
            <a:spAutoFit/>
          </a:bodyPr>
          <a:lstStyle/>
          <a:p>
            <a:pPr rtl="1" algn="r">
              <a:spcAft>
                <a:spcPts val="800"/>
              </a:spcAft>
            </a:pPr>
            <a:r>
              <a:rPr sz="1500" b="0" lang="he-IL">
                <a:solidFill>
                  <a:srgbClr val="DDDDDD"/>
                </a:solidFill>
                <a:latin typeface="Arial"/>
                <a:cs typeface="Arial"/>
              </a:rPr>
              <a:t>פסוקים, מפה חזותית, הסברים, מושגים בתוך הפרק ושאלות בגרות עם פתרונות</a:t>
            </a:r>
          </a:p>
        </p:txBody>
      </p:sp>
      <p:sp>
        <p:nvSpPr>
          <p:cNvPr id="11" name="TextBox 10"/>
          <p:cNvSpPr txBox="1"/>
          <p:nvPr/>
        </p:nvSpPr>
        <p:spPr>
          <a:xfrm>
            <a:off x="6766560" y="6126480"/>
            <a:ext cx="4937760" cy="548640"/>
          </a:xfrm>
          <a:prstGeom prst="rect">
            <a:avLst/>
          </a:prstGeom>
          <a:noFill/>
        </p:spPr>
        <p:txBody>
          <a:bodyPr wrap="square" anchor="t">
            <a:spAutoFit/>
          </a:bodyPr>
          <a:lstStyle/>
          <a:p>
            <a:pPr rtl="1" algn="r">
              <a:spcAft>
                <a:spcPts val="200"/>
              </a:spcAft>
            </a:pPr>
            <a:r>
              <a:rPr sz="1000" b="0" lang="he-IL">
                <a:solidFill>
                  <a:srgbClr val="CCCCCC"/>
                </a:solidFill>
                <a:latin typeface="Arial"/>
                <a:cs typeface="Arial"/>
              </a:rPr>
              <a:t>תמונה (נחלת הכלל): Attributed to Pieter Symonsz Potter, Pieter Symonsz. Potter - De engel verkondigt Manoach en zijn vrouw de </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י״ג: מפת הפרק</a:t>
            </a:r>
          </a:p>
        </p:txBody>
      </p:sp>
      <p:sp>
        <p:nvSpPr>
          <p:cNvPr id="5" name="Rounded Rectangle 4"/>
          <p:cNvSpPr/>
          <p:nvPr/>
        </p:nvSpPr>
        <p:spPr>
          <a:xfrm>
            <a:off x="8013192" y="1463040"/>
            <a:ext cx="3645408" cy="2377440"/>
          </a:xfrm>
          <a:prstGeom prst="roundRect">
            <a:avLst>
              <a:gd name="adj" fmla="val 8000"/>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9561576"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561576"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א</a:t>
            </a:r>
          </a:p>
        </p:txBody>
      </p:sp>
      <p:sp>
        <p:nvSpPr>
          <p:cNvPr id="8" name="TextBox 7"/>
          <p:cNvSpPr txBox="1"/>
          <p:nvPr/>
        </p:nvSpPr>
        <p:spPr>
          <a:xfrm>
            <a:off x="8058912" y="1920240"/>
            <a:ext cx="3553968" cy="1828800"/>
          </a:xfrm>
          <a:prstGeom prst="rect">
            <a:avLst/>
          </a:prstGeom>
          <a:noFill/>
        </p:spPr>
        <p:txBody>
          <a:bodyPr wrap="square" anchor="t">
            <a:spAutoFit/>
          </a:bodyPr>
          <a:lstStyle/>
          <a:p>
            <a:pPr rtl="1" algn="r">
              <a:spcAft>
                <a:spcPts val="400"/>
              </a:spcAft>
            </a:pPr>
            <a:r>
              <a:rPr sz="2000" b="1" lang="he-IL">
                <a:solidFill>
                  <a:srgbClr val="FFFFFF"/>
                </a:solidFill>
                <a:latin typeface="Arial"/>
                <a:cs typeface="Arial"/>
              </a:rPr>
              <a:t>בשורת המלאך</a:t>
            </a:r>
          </a:p>
          <a:p>
            <a:pPr rtl="1" algn="r">
              <a:spcAft>
                <a:spcPts val="400"/>
              </a:spcAft>
            </a:pPr>
            <a:r>
              <a:rPr sz="1500" b="0" lang="he-IL">
                <a:solidFill>
                  <a:srgbClr val="F0D9A8"/>
                </a:solidFill>
                <a:latin typeface="Arial"/>
                <a:cs typeface="Arial"/>
              </a:rPr>
              <a:t>פסוקים א׳–ז׳</a:t>
            </a:r>
          </a:p>
        </p:txBody>
      </p:sp>
      <p:sp>
        <p:nvSpPr>
          <p:cNvPr id="9" name="Rounded Rectangle 8"/>
          <p:cNvSpPr/>
          <p:nvPr/>
        </p:nvSpPr>
        <p:spPr>
          <a:xfrm>
            <a:off x="4258056" y="1463040"/>
            <a:ext cx="3645408" cy="2377440"/>
          </a:xfrm>
          <a:prstGeom prst="roundRect">
            <a:avLst>
              <a:gd name="adj" fmla="val 8000"/>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5806440"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806440"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ב</a:t>
            </a:r>
          </a:p>
        </p:txBody>
      </p:sp>
      <p:sp>
        <p:nvSpPr>
          <p:cNvPr id="12" name="TextBox 11"/>
          <p:cNvSpPr txBox="1"/>
          <p:nvPr/>
        </p:nvSpPr>
        <p:spPr>
          <a:xfrm>
            <a:off x="4303776" y="1920240"/>
            <a:ext cx="3553968" cy="1828800"/>
          </a:xfrm>
          <a:prstGeom prst="rect">
            <a:avLst/>
          </a:prstGeom>
          <a:noFill/>
        </p:spPr>
        <p:txBody>
          <a:bodyPr wrap="square" anchor="t">
            <a:spAutoFit/>
          </a:bodyPr>
          <a:lstStyle/>
          <a:p>
            <a:pPr rtl="1" algn="r">
              <a:spcAft>
                <a:spcPts val="400"/>
              </a:spcAft>
            </a:pPr>
            <a:r>
              <a:rPr sz="2000" b="1" lang="he-IL">
                <a:solidFill>
                  <a:srgbClr val="FFFFFF"/>
                </a:solidFill>
                <a:latin typeface="Arial"/>
                <a:cs typeface="Arial"/>
              </a:rPr>
              <a:t>מנוח מתפלל</a:t>
            </a:r>
          </a:p>
          <a:p>
            <a:pPr rtl="1" algn="r">
              <a:spcAft>
                <a:spcPts val="400"/>
              </a:spcAft>
            </a:pPr>
            <a:r>
              <a:rPr sz="1500" b="0" lang="he-IL">
                <a:solidFill>
                  <a:srgbClr val="F0D9A8"/>
                </a:solidFill>
                <a:latin typeface="Arial"/>
                <a:cs typeface="Arial"/>
              </a:rPr>
              <a:t>פסוקים ח׳–י״ד</a:t>
            </a:r>
          </a:p>
        </p:txBody>
      </p:sp>
      <p:sp>
        <p:nvSpPr>
          <p:cNvPr id="13" name="Rounded Rectangle 12"/>
          <p:cNvSpPr/>
          <p:nvPr/>
        </p:nvSpPr>
        <p:spPr>
          <a:xfrm>
            <a:off x="502920" y="1463040"/>
            <a:ext cx="3645408" cy="2377440"/>
          </a:xfrm>
          <a:prstGeom prst="roundRect">
            <a:avLst>
              <a:gd name="adj" fmla="val 8000"/>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Oval 13"/>
          <p:cNvSpPr/>
          <p:nvPr/>
        </p:nvSpPr>
        <p:spPr>
          <a:xfrm>
            <a:off x="2051304"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2051304"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ג</a:t>
            </a:r>
          </a:p>
        </p:txBody>
      </p:sp>
      <p:sp>
        <p:nvSpPr>
          <p:cNvPr id="16" name="TextBox 15"/>
          <p:cNvSpPr txBox="1"/>
          <p:nvPr/>
        </p:nvSpPr>
        <p:spPr>
          <a:xfrm>
            <a:off x="548640" y="1920240"/>
            <a:ext cx="3553968" cy="1828800"/>
          </a:xfrm>
          <a:prstGeom prst="rect">
            <a:avLst/>
          </a:prstGeom>
          <a:noFill/>
        </p:spPr>
        <p:txBody>
          <a:bodyPr wrap="square" anchor="t">
            <a:spAutoFit/>
          </a:bodyPr>
          <a:lstStyle/>
          <a:p>
            <a:pPr rtl="1" algn="r">
              <a:spcAft>
                <a:spcPts val="400"/>
              </a:spcAft>
            </a:pPr>
            <a:r>
              <a:rPr sz="2000" b="1" lang="he-IL">
                <a:solidFill>
                  <a:srgbClr val="FFFFFF"/>
                </a:solidFill>
                <a:latin typeface="Arial"/>
                <a:cs typeface="Arial"/>
              </a:rPr>
              <a:t>המלאך עולה באש</a:t>
            </a:r>
          </a:p>
          <a:p>
            <a:pPr rtl="1" algn="r">
              <a:spcAft>
                <a:spcPts val="400"/>
              </a:spcAft>
            </a:pPr>
            <a:r>
              <a:rPr sz="1500" b="0" lang="he-IL">
                <a:solidFill>
                  <a:srgbClr val="F0D9A8"/>
                </a:solidFill>
                <a:latin typeface="Arial"/>
                <a:cs typeface="Arial"/>
              </a:rPr>
              <a:t>פסוקים ט״ו–כ״ה</a:t>
            </a:r>
          </a:p>
        </p:txBody>
      </p:sp>
      <p:sp>
        <p:nvSpPr>
          <p:cNvPr id="17" name="Rectangle 16"/>
          <p:cNvSpPr/>
          <p:nvPr/>
        </p:nvSpPr>
        <p:spPr>
          <a:xfrm>
            <a:off x="502920" y="4251960"/>
            <a:ext cx="11155680" cy="91440"/>
          </a:xfrm>
          <a:prstGeom prst="rect">
            <a:avLst/>
          </a:prstGeom>
          <a:solidFill>
            <a:srgbClr val="4444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02920" y="3931920"/>
            <a:ext cx="11155680" cy="365760"/>
          </a:xfrm>
          <a:prstGeom prst="rect">
            <a:avLst/>
          </a:prstGeom>
          <a:noFill/>
        </p:spPr>
        <p:txBody>
          <a:bodyPr wrap="square" anchor="t">
            <a:spAutoFit/>
          </a:bodyPr>
          <a:lstStyle/>
          <a:p>
            <a:pPr rtl="1" algn="r">
              <a:spcAft>
                <a:spcPts val="800"/>
              </a:spcAft>
            </a:pPr>
            <a:r>
              <a:rPr sz="1400" b="0" lang="he-IL">
                <a:solidFill>
                  <a:srgbClr val="444444"/>
                </a:solidFill>
                <a:latin typeface="Arial"/>
                <a:cs typeface="Arial"/>
              </a:rPr>
              <a:t>אורך הקטעים ביחס לפרק:</a:t>
            </a:r>
          </a:p>
        </p:txBody>
      </p:sp>
      <p:sp>
        <p:nvSpPr>
          <p:cNvPr id="19" name="Rectangle 18"/>
          <p:cNvSpPr/>
          <p:nvPr/>
        </p:nvSpPr>
        <p:spPr>
          <a:xfrm>
            <a:off x="8553298" y="4389120"/>
            <a:ext cx="3087014" cy="41148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429708" y="4389120"/>
            <a:ext cx="3087014" cy="4114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521209" y="4389120"/>
            <a:ext cx="4871923" cy="41148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40080" y="5029200"/>
            <a:ext cx="10881360" cy="1280160"/>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בפרק: </a:t>
            </a:r>
            <a:r>
              <a:rPr sz="2200" b="0" lang="he-IL">
                <a:solidFill>
                  <a:srgbClr val="1F2A44"/>
                </a:solidFill>
                <a:latin typeface="Arial"/>
                <a:cs typeface="Arial"/>
              </a:rPr>
              <a:t>25 פסוקים. </a:t>
            </a:r>
            <a:r>
              <a:rPr sz="2200" b="1" lang="he-IL">
                <a:solidFill>
                  <a:srgbClr val="8F5C00"/>
                </a:solidFill>
                <a:latin typeface="Arial"/>
                <a:cs typeface="Arial"/>
              </a:rPr>
              <a:t>בבגרות: </a:t>
            </a:r>
            <a:r>
              <a:rPr sz="2200" b="0" lang="he-IL">
                <a:solidFill>
                  <a:srgbClr val="1F2A44"/>
                </a:solidFill>
                <a:latin typeface="Arial"/>
                <a:cs typeface="Arial"/>
              </a:rPr>
              <a:t>הפרק נשאל ב-4 מועדים/שאלונים במסמך.</a:t>
            </a:r>
          </a:p>
        </p:txBody>
      </p:sp>
      <p:sp>
        <p:nvSpPr>
          <p:cNvPr id="23" name="TextBox 22"/>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החלוקה לקטעים היא של מכין המצגת. נתוני הבחינה מתוך מסמך שאלות ופתרונות הבגרות.</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י״ג, פסוקים א׳–ד׳</a:t>
            </a:r>
          </a:p>
        </p:txBody>
      </p:sp>
      <p:sp>
        <p:nvSpPr>
          <p:cNvPr id="5" name="Rectangle 4"/>
          <p:cNvSpPr/>
          <p:nvPr/>
        </p:nvSpPr>
        <p:spPr>
          <a:xfrm>
            <a:off x="0" y="1115568"/>
            <a:ext cx="274320" cy="574243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F4E79"/>
                </a:solidFill>
                <a:latin typeface="Arial"/>
                <a:cs typeface="Arial"/>
              </a:rPr>
              <a:t>א׳  </a:t>
            </a:r>
            <a:r>
              <a:rPr sz="2600" b="0" lang="he-IL">
                <a:solidFill>
                  <a:srgbClr val="1F2A44"/>
                </a:solidFill>
                <a:latin typeface="Arial"/>
                <a:cs typeface="Arial"/>
              </a:rPr>
              <a:t>וַיֹּסִיפוּ בְּנֵי יִשְׂרָאֵל לַעֲשׂוֹת הָרַע בְּעֵינֵי יְהֹוָה וַיִּתְּנֵם יְהֹוָה בְּיַד־פְּלִשְׁתִּים אַרְבָּעִים שָׁנָֽה׃</a:t>
            </a:r>
          </a:p>
          <a:p>
            <a:pPr rtl="1" algn="r">
              <a:spcAft>
                <a:spcPts val="1200"/>
              </a:spcAft>
            </a:pPr>
            <a:r>
              <a:rPr sz="2600" b="1" lang="he-IL">
                <a:solidFill>
                  <a:srgbClr val="1F4E79"/>
                </a:solidFill>
                <a:latin typeface="Arial"/>
                <a:cs typeface="Arial"/>
              </a:rPr>
              <a:t>ב׳  </a:t>
            </a:r>
            <a:r>
              <a:rPr sz="2600" b="0" lang="he-IL">
                <a:solidFill>
                  <a:srgbClr val="1F2A44"/>
                </a:solidFill>
                <a:latin typeface="Arial"/>
                <a:cs typeface="Arial"/>
              </a:rPr>
              <a:t>וַיְהִי אִישׁ אֶחָד מִצׇּרְעָה מִמִּשְׁפַּחַת הַדָּנִי וּשְׁמוֹ מָנוֹחַ וְאִשְׁתּוֹ עֲקָרָה וְלֹא יָלָֽדָה׃</a:t>
            </a:r>
          </a:p>
          <a:p>
            <a:pPr rtl="1" algn="r">
              <a:spcAft>
                <a:spcPts val="1200"/>
              </a:spcAft>
            </a:pPr>
            <a:r>
              <a:rPr sz="2600" b="1" lang="he-IL">
                <a:solidFill>
                  <a:srgbClr val="1F4E79"/>
                </a:solidFill>
                <a:latin typeface="Arial"/>
                <a:cs typeface="Arial"/>
              </a:rPr>
              <a:t>ג׳  </a:t>
            </a:r>
            <a:r>
              <a:rPr sz="2600" b="0" lang="he-IL">
                <a:solidFill>
                  <a:srgbClr val="1F2A44"/>
                </a:solidFill>
                <a:latin typeface="Arial"/>
                <a:cs typeface="Arial"/>
              </a:rPr>
              <a:t>וַיֵּרָא מַלְאַךְ־יְהֹוָה אֶל־הָאִשָּׁה וַיֹּאמֶר אֵלֶיהָ הִנֵּה־נָא אַתְּ־עֲקָרָה וְלֹא יָלַדְתְּ וְהָרִית וְיָלַדְתְּ בֵּֽן׃</a:t>
            </a:r>
          </a:p>
          <a:p>
            <a:pPr rtl="1" algn="r">
              <a:spcAft>
                <a:spcPts val="1200"/>
              </a:spcAft>
            </a:pPr>
            <a:r>
              <a:rPr sz="2600" b="1" lang="he-IL">
                <a:solidFill>
                  <a:srgbClr val="1F4E79"/>
                </a:solidFill>
                <a:latin typeface="Arial"/>
                <a:cs typeface="Arial"/>
              </a:rPr>
              <a:t>ד׳  </a:t>
            </a:r>
            <a:r>
              <a:rPr sz="2600" b="0" lang="he-IL">
                <a:solidFill>
                  <a:srgbClr val="1F2A44"/>
                </a:solidFill>
                <a:latin typeface="Arial"/>
                <a:cs typeface="Arial"/>
              </a:rPr>
              <a:t>וְעַתָּה הִשָּׁמְרִי נָא וְאַל־תִּשְׁתִּי יַיִן וְשֵׁכָר וְאַל־תֹּאכְלִי כׇּל־טָמֵֽא׃</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F4E79"/>
                </a:solidFill>
                <a:latin typeface="Arial"/>
                <a:cs typeface="Arial"/>
              </a:rPr>
              <a:t>קטע: בשורת המלאך</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י״ג, פסוקים ה׳–ז׳</a:t>
            </a:r>
          </a:p>
        </p:txBody>
      </p:sp>
      <p:sp>
        <p:nvSpPr>
          <p:cNvPr id="5" name="Rectangle 4"/>
          <p:cNvSpPr/>
          <p:nvPr/>
        </p:nvSpPr>
        <p:spPr>
          <a:xfrm>
            <a:off x="0" y="1115568"/>
            <a:ext cx="274320" cy="574243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F4E79"/>
                </a:solidFill>
                <a:latin typeface="Arial"/>
                <a:cs typeface="Arial"/>
              </a:rPr>
              <a:t>ה׳  </a:t>
            </a:r>
            <a:r>
              <a:rPr sz="2600" b="0" lang="he-IL">
                <a:solidFill>
                  <a:srgbClr val="1F2A44"/>
                </a:solidFill>
                <a:latin typeface="Arial"/>
                <a:cs typeface="Arial"/>
              </a:rPr>
              <a:t>כִּי הִנָּךְ הָרָה וְיֹלַדְתְּ בֵּן וּמוֹרָה לֹא־יַעֲלֶה עַל־רֹאשׁוֹ כִּֽי־נְזִיר אֱלֹהִים יִֽהְיֶה הַנַּעַר מִן־הַבָּטֶן וְהוּא יָחֵל לְהוֹשִׁיעַ אֶת־יִשְׂרָאֵל מִיַּד פְּלִשְׁתִּֽים׃</a:t>
            </a:r>
          </a:p>
          <a:p>
            <a:pPr rtl="1" algn="r">
              <a:spcAft>
                <a:spcPts val="1200"/>
              </a:spcAft>
            </a:pPr>
            <a:r>
              <a:rPr sz="2600" b="1" lang="he-IL">
                <a:solidFill>
                  <a:srgbClr val="1F4E79"/>
                </a:solidFill>
                <a:latin typeface="Arial"/>
                <a:cs typeface="Arial"/>
              </a:rPr>
              <a:t>ו׳  </a:t>
            </a:r>
            <a:r>
              <a:rPr sz="2600" b="0" lang="he-IL">
                <a:solidFill>
                  <a:srgbClr val="1F2A44"/>
                </a:solidFill>
                <a:latin typeface="Arial"/>
                <a:cs typeface="Arial"/>
              </a:rPr>
              <a:t>וַתָּבֹא הָאִשָּׁה וַתֹּאמֶר לְאִישָׁהּ לֵאמֹר אִישׁ הָֽאֱלֹהִים בָּא אֵלַי וּמַרְאֵהוּ כְּמַרְאֵה מַלְאַךְ הָאֱלֹהִים נוֹרָא מְאֹד וְלֹא שְׁאִלְתִּיהוּ אֵֽי־מִזֶּה הוּא וְאֶת־שְׁמוֹ לֹא־הִגִּיד לִֽי׃</a:t>
            </a:r>
          </a:p>
          <a:p>
            <a:pPr rtl="1" algn="r">
              <a:spcAft>
                <a:spcPts val="1200"/>
              </a:spcAft>
            </a:pPr>
            <a:r>
              <a:rPr sz="2600" b="1" lang="he-IL">
                <a:solidFill>
                  <a:srgbClr val="1F4E79"/>
                </a:solidFill>
                <a:latin typeface="Arial"/>
                <a:cs typeface="Arial"/>
              </a:rPr>
              <a:t>ז׳  </a:t>
            </a:r>
            <a:r>
              <a:rPr sz="2600" b="0" lang="he-IL">
                <a:solidFill>
                  <a:srgbClr val="1F2A44"/>
                </a:solidFill>
                <a:latin typeface="Arial"/>
                <a:cs typeface="Arial"/>
              </a:rPr>
              <a:t>וַיֹּאמֶר לִי הִנָּךְ הָרָה וְיֹלַדְתְּ בֵּן וְעַתָּה אַל־תִּשְׁתִּי ׀ יַיִן וְשֵׁכָר וְאַל־תֹּֽאכְלִי כׇּל־טֻמְאָה כִּֽי־נְזִיר אֱלֹהִים יִֽהְיֶה הַנַּעַר מִן־הַבֶּטֶן עַד־יוֹם מוֹתֽוֹ׃</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F4E79"/>
                </a:solidFill>
                <a:latin typeface="Arial"/>
                <a:cs typeface="Arial"/>
              </a:rPr>
              <a:t>קטע: בשורת המלאך</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בשורת המלאך</a:t>
            </a:r>
          </a:p>
        </p:txBody>
      </p:sp>
      <p:pic>
        <p:nvPicPr>
          <p:cNvPr id="5" name="Picture 4" descr="Judges-13-0.jpg"/>
          <p:cNvPicPr>
            <a:picLocks noChangeAspect="1"/>
          </p:cNvPicPr>
          <p:nvPr/>
        </p:nvPicPr>
        <p:blipFill>
          <a:blip r:embed="rId2"/>
          <a:srcRect l="18333" r="18333"/>
          <a:stretch>
            <a:fillRect/>
          </a:stretch>
        </p:blipFill>
        <p:spPr>
          <a:xfrm>
            <a:off x="457200" y="1463040"/>
            <a:ext cx="3657600" cy="4572000"/>
          </a:xfrm>
          <a:prstGeom prst="rect">
            <a:avLst/>
          </a:prstGeom>
        </p:spPr>
      </p:pic>
      <p:sp>
        <p:nvSpPr>
          <p:cNvPr id="6" name="Rectangle 5"/>
          <p:cNvSpPr/>
          <p:nvPr/>
        </p:nvSpPr>
        <p:spPr>
          <a:xfrm>
            <a:off x="457200" y="1463040"/>
            <a:ext cx="109728" cy="4572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1292840" y="1463040"/>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0" name="TextBox 9"/>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ישראל עושים הרע, ו״ויתנם ה׳ ביד פלשתים ארבעים שנה״. מנוח מצרעה, ממשפחת הדני, ואשתו עקרה. מלאך ה׳ נראה לאישה ומבשר שתהרה ותלד בן.</a:t>
            </a:r>
          </a:p>
        </p:txBody>
      </p:sp>
      <p:sp>
        <p:nvSpPr>
          <p:cNvPr id="11" name="Oval 10"/>
          <p:cNvSpPr/>
          <p:nvPr/>
        </p:nvSpPr>
        <p:spPr>
          <a:xfrm>
            <a:off x="11292840" y="3657600"/>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3" name="TextBox 12"/>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המלאך מצווה עליה לא לשתות יין ושכר ולא לאכול טמאה, ו״מורה לא יעלה על ראשו כי נזיר אלהים יהיה הנער מן הבטן והוא יחל להושיע את ישראל מיד פלשתים״. היא מספרת לבעלה שהאיש היה ״כמראה מלאך האלהים נורא מאד״ ולא שאלה מאין בא.</a:t>
            </a:r>
          </a:p>
        </p:txBody>
      </p:sp>
      <p:sp>
        <p:nvSpPr>
          <p:cNvPr id="14" name="Rounded Rectangle 13"/>
          <p:cNvSpPr/>
          <p:nvPr/>
        </p:nvSpPr>
        <p:spPr>
          <a:xfrm>
            <a:off x="4434840" y="5852160"/>
            <a:ext cx="7360920" cy="566928"/>
          </a:xfrm>
          <a:prstGeom prst="roundRect">
            <a:avLst/>
          </a:prstGeom>
          <a:solidFill>
            <a:srgbClr val="FDF1D8"/>
          </a:solidFill>
          <a:ln w="25400">
            <a:solidFill>
              <a:srgbClr val="1F4E7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1F4E79"/>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6" name="TextBox 15"/>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י״ג, פסוקים א׳–ז׳. ההסבר לא נבדק על ידי מורה לתנ"ך.</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pic>
        <p:nvPicPr>
          <p:cNvPr id="2" name="Picture 1" descr="Judges-13-0.jpg"/>
          <p:cNvPicPr>
            <a:picLocks noChangeAspect="1"/>
          </p:cNvPicPr>
          <p:nvPr/>
        </p:nvPicPr>
        <p:blipFill>
          <a:blip r:embed="rId2"/>
          <a:srcRect t="8684" b="20262"/>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1F2A44">
              <a:alpha val="6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14400" y="1828800"/>
            <a:ext cx="91440" cy="292608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בשורת המלאך</a:t>
            </a:r>
          </a:p>
        </p:txBody>
      </p:sp>
      <p:sp>
        <p:nvSpPr>
          <p:cNvPr id="6" name="TextBox 5"/>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וַיְהִי אִישׁ אֶחָד מִצׇּרְעָה מִמִּשְׁפַּחַת הַדָּנִי וּשְׁמוֹ מָנוֹחַ וְאִשְׁתּוֹ עֲקָרָה וְלֹא יָלָֽדָה׃</a:t>
            </a:r>
          </a:p>
        </p:txBody>
      </p:sp>
      <p:sp>
        <p:nvSpPr>
          <p:cNvPr id="7" name="TextBox 6"/>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י״ג, פסוק ב׳</a:t>
            </a:r>
          </a:p>
        </p:txBody>
      </p:sp>
      <p:sp>
        <p:nvSpPr>
          <p:cNvPr id="8" name="TextBox 7"/>
          <p:cNvSpPr txBox="1"/>
          <p:nvPr/>
        </p:nvSpPr>
        <p:spPr>
          <a:xfrm>
            <a:off x="1188720" y="6309360"/>
            <a:ext cx="10058400" cy="365760"/>
          </a:xfrm>
          <a:prstGeom prst="rect">
            <a:avLst/>
          </a:prstGeom>
          <a:noFill/>
        </p:spPr>
        <p:txBody>
          <a:bodyPr wrap="square" anchor="t">
            <a:spAutoFit/>
          </a:bodyPr>
          <a:lstStyle/>
          <a:p>
            <a:pPr rtl="1" algn="r">
              <a:spcAft>
                <a:spcPts val="800"/>
              </a:spcAft>
            </a:pPr>
            <a:r>
              <a:rPr sz="1000" b="0" lang="he-IL">
                <a:solidFill>
                  <a:srgbClr val="BBBBBB"/>
                </a:solidFill>
                <a:latin typeface="Arial"/>
                <a:cs typeface="Arial"/>
              </a:rPr>
              <a:t>תמונה (נחלת הכלל): Attributed to Pieter Symonsz Potter, Pieter Symonsz. Potter - De engel verkondigt Manoach en zijn vrouw de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י״ג, פסוקים ח׳–י״א</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ח׳  </a:t>
            </a:r>
            <a:r>
              <a:rPr sz="2600" b="0" lang="he-IL">
                <a:solidFill>
                  <a:srgbClr val="1F2A44"/>
                </a:solidFill>
                <a:latin typeface="Arial"/>
                <a:cs typeface="Arial"/>
              </a:rPr>
              <a:t>וַיֶּעְתַּר מָנוֹחַ אֶל־יְהֹוָה וַיֹּאמַר בִּי אֲדוֹנָי אִישׁ הָאֱלֹהִים אֲשֶׁר שָׁלַחְתָּ יָבוֹא־נָא עוֹד אֵלֵינוּ וְיוֹרֵנוּ מַֽה־נַּעֲשֶׂה לַנַּעַר הַיּוּלָּֽד׃</a:t>
            </a:r>
          </a:p>
          <a:p>
            <a:pPr rtl="1" algn="r">
              <a:spcAft>
                <a:spcPts val="1200"/>
              </a:spcAft>
            </a:pPr>
            <a:r>
              <a:rPr sz="2600" b="1" lang="he-IL">
                <a:solidFill>
                  <a:srgbClr val="8F5C00"/>
                </a:solidFill>
                <a:latin typeface="Arial"/>
                <a:cs typeface="Arial"/>
              </a:rPr>
              <a:t>ט׳  </a:t>
            </a:r>
            <a:r>
              <a:rPr sz="2600" b="0" lang="he-IL">
                <a:solidFill>
                  <a:srgbClr val="1F2A44"/>
                </a:solidFill>
                <a:latin typeface="Arial"/>
                <a:cs typeface="Arial"/>
              </a:rPr>
              <a:t>וַיִּשְׁמַע הָאֱלֹהִים בְּקוֹל מָנוֹחַ וַיָּבֹא מַלְאַךְ הָאֱלֹהִים עוֹד אֶל־הָאִשָּׁה וְהִיא יוֹשֶׁבֶת בַּשָּׂדֶה וּמָנוֹחַ אִישָׁהּ אֵין עִמָּֽהּ׃</a:t>
            </a:r>
          </a:p>
          <a:p>
            <a:pPr rtl="1" algn="r">
              <a:spcAft>
                <a:spcPts val="1200"/>
              </a:spcAft>
            </a:pPr>
            <a:r>
              <a:rPr sz="2600" b="1" lang="he-IL">
                <a:solidFill>
                  <a:srgbClr val="8F5C00"/>
                </a:solidFill>
                <a:latin typeface="Arial"/>
                <a:cs typeface="Arial"/>
              </a:rPr>
              <a:t>י׳  </a:t>
            </a:r>
            <a:r>
              <a:rPr sz="2600" b="0" lang="he-IL">
                <a:solidFill>
                  <a:srgbClr val="1F2A44"/>
                </a:solidFill>
                <a:latin typeface="Arial"/>
                <a:cs typeface="Arial"/>
              </a:rPr>
              <a:t>וַתְּמַהֵר הָֽאִשָּׁה וַתָּרׇץ וַתַּגֵּד לְאִישָׁהּ וַתֹּאמֶר אֵלָיו הִנֵּה נִרְאָה אֵלַי הָאִישׁ אֲשֶׁר־בָּא בַיּוֹם אֵלָֽי׃</a:t>
            </a:r>
          </a:p>
          <a:p>
            <a:pPr rtl="1" algn="r">
              <a:spcAft>
                <a:spcPts val="1200"/>
              </a:spcAft>
            </a:pPr>
            <a:r>
              <a:rPr sz="2600" b="1" lang="he-IL">
                <a:solidFill>
                  <a:srgbClr val="8F5C00"/>
                </a:solidFill>
                <a:latin typeface="Arial"/>
                <a:cs typeface="Arial"/>
              </a:rPr>
              <a:t>י״א  </a:t>
            </a:r>
            <a:r>
              <a:rPr sz="2600" b="0" lang="he-IL">
                <a:solidFill>
                  <a:srgbClr val="1F2A44"/>
                </a:solidFill>
                <a:latin typeface="Arial"/>
                <a:cs typeface="Arial"/>
              </a:rPr>
              <a:t>וַיָּקׇם וַיֵּלֶךְ מָנוֹחַ אַחֲרֵי אִשְׁתּוֹ וַיָּבֹא אֶל־הָאִישׁ וַיֹּאמֶר לוֹ הַאַתָּה הָאִישׁ אֲשֶׁר־דִּבַּרְתָּ אֶל־הָאִשָּׁה וַיֹּאמֶר אָֽנִי׃</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מנוח מתפלל</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י״ג, פסוקים י״ב–י״ד</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י״ב  </a:t>
            </a:r>
            <a:r>
              <a:rPr sz="2600" b="0" lang="he-IL">
                <a:solidFill>
                  <a:srgbClr val="1F2A44"/>
                </a:solidFill>
                <a:latin typeface="Arial"/>
                <a:cs typeface="Arial"/>
              </a:rPr>
              <a:t>וַיֹּאמֶר מָנוֹחַ עַתָּה יָבֹא דְבָרֶיךָ מַה־יִּהְיֶה מִשְׁפַּט־הַנַּעַר וּמַעֲשֵֽׂהוּ׃</a:t>
            </a:r>
          </a:p>
          <a:p>
            <a:pPr rtl="1" algn="r">
              <a:spcAft>
                <a:spcPts val="1200"/>
              </a:spcAft>
            </a:pPr>
            <a:r>
              <a:rPr sz="2600" b="1" lang="he-IL">
                <a:solidFill>
                  <a:srgbClr val="8F5C00"/>
                </a:solidFill>
                <a:latin typeface="Arial"/>
                <a:cs typeface="Arial"/>
              </a:rPr>
              <a:t>י״ג  </a:t>
            </a:r>
            <a:r>
              <a:rPr sz="2600" b="0" lang="he-IL">
                <a:solidFill>
                  <a:srgbClr val="1F2A44"/>
                </a:solidFill>
                <a:latin typeface="Arial"/>
                <a:cs typeface="Arial"/>
              </a:rPr>
              <a:t>וַיֹּאמֶר מַלְאַךְ יְהֹוָה אֶל־מָנוֹחַ מִכֹּל אֲשֶׁר־אָמַרְתִּי אֶל־הָאִשָּׁה תִּשָּׁמֵֽר׃</a:t>
            </a:r>
          </a:p>
          <a:p>
            <a:pPr rtl="1" algn="r">
              <a:spcAft>
                <a:spcPts val="1200"/>
              </a:spcAft>
            </a:pPr>
            <a:r>
              <a:rPr sz="2600" b="1" lang="he-IL">
                <a:solidFill>
                  <a:srgbClr val="8F5C00"/>
                </a:solidFill>
                <a:latin typeface="Arial"/>
                <a:cs typeface="Arial"/>
              </a:rPr>
              <a:t>י״ד  </a:t>
            </a:r>
            <a:r>
              <a:rPr sz="2600" b="0" lang="he-IL">
                <a:solidFill>
                  <a:srgbClr val="1F2A44"/>
                </a:solidFill>
                <a:latin typeface="Arial"/>
                <a:cs typeface="Arial"/>
              </a:rPr>
              <a:t>מִכֹּל אֲשֶׁר־יֵצֵא מִגֶּפֶן הַיַּיִן לֹא תֹאכַל וְיַיִן וְשֵׁכָר אַל־תֵּשְׁתְּ וְכׇל־טֻמְאָה אַל־תֹּאכַל כֹּל אֲשֶׁר־צִוִּיתִיהָ תִּשְׁמֹֽר׃</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מנוח מתפלל</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מנוח מתפלל</a:t>
            </a:r>
          </a:p>
        </p:txBody>
      </p:sp>
      <p:pic>
        <p:nvPicPr>
          <p:cNvPr id="5" name="Picture 4" descr="Judges-13-0.jpg"/>
          <p:cNvPicPr>
            <a:picLocks noChangeAspect="1"/>
          </p:cNvPicPr>
          <p:nvPr/>
        </p:nvPicPr>
        <p:blipFill>
          <a:blip r:embed="rId2"/>
          <a:srcRect l="18333" r="18333"/>
          <a:stretch>
            <a:fillRect/>
          </a:stretch>
        </p:blipFill>
        <p:spPr>
          <a:xfrm>
            <a:off x="457200" y="1463040"/>
            <a:ext cx="3657600" cy="4572000"/>
          </a:xfrm>
          <a:prstGeom prst="rect">
            <a:avLst/>
          </a:prstGeom>
        </p:spPr>
      </p:pic>
      <p:sp>
        <p:nvSpPr>
          <p:cNvPr id="6" name="Rectangle 5"/>
          <p:cNvSpPr/>
          <p:nvPr/>
        </p:nvSpPr>
        <p:spPr>
          <a:xfrm>
            <a:off x="457200" y="1463040"/>
            <a:ext cx="109728" cy="457200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1292840" y="1463040"/>
            <a:ext cx="457200" cy="457200"/>
          </a:xfrm>
          <a:prstGeom prst="ellipse">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0" name="TextBox 9"/>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מנוח מתפלל ״יבוא נא עוד אלינו ויורנו מה נעשה לנער היולד״. האל שומע, והמלאך בא שוב לאישה בשדה. היא רצה לבעלה, ומנוח הולך אחריה ושואל ״האתה האיש אשר דברת אל האשה״.</a:t>
            </a:r>
          </a:p>
        </p:txBody>
      </p:sp>
      <p:sp>
        <p:nvSpPr>
          <p:cNvPr id="11" name="Oval 10"/>
          <p:cNvSpPr/>
          <p:nvPr/>
        </p:nvSpPr>
        <p:spPr>
          <a:xfrm>
            <a:off x="11292840" y="3657600"/>
            <a:ext cx="457200" cy="457200"/>
          </a:xfrm>
          <a:prstGeom prst="ellipse">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3" name="TextBox 12"/>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המלאך חוזר על ההוראות: האישה תשמור על כל מה שנאמר לה. מנוח זקוק להוראות ולאישור, ואשתו מבינה את החוויה בעצמה.</a:t>
            </a:r>
          </a:p>
        </p:txBody>
      </p:sp>
      <p:sp>
        <p:nvSpPr>
          <p:cNvPr id="14" name="Rounded Rectangle 13"/>
          <p:cNvSpPr/>
          <p:nvPr/>
        </p:nvSpPr>
        <p:spPr>
          <a:xfrm>
            <a:off x="4434840" y="5852160"/>
            <a:ext cx="7360920" cy="566928"/>
          </a:xfrm>
          <a:prstGeom prst="roundRect">
            <a:avLst/>
          </a:prstGeom>
          <a:solidFill>
            <a:srgbClr val="FDF1D8"/>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8F5C00"/>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6" name="TextBox 15"/>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י״ג, פסוקים ח׳–י״ד. ההסבר לא נבדק על ידי מורה לתנ"ך.</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pic>
        <p:nvPicPr>
          <p:cNvPr id="2" name="Picture 1" descr="Judges-13-0.jpg"/>
          <p:cNvPicPr>
            <a:picLocks noChangeAspect="1"/>
          </p:cNvPicPr>
          <p:nvPr/>
        </p:nvPicPr>
        <p:blipFill>
          <a:blip r:embed="rId2"/>
          <a:srcRect t="8684" b="20262"/>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1F2A44">
              <a:alpha val="6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14400" y="1828800"/>
            <a:ext cx="91440" cy="29260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מנוח מתפלל</a:t>
            </a:r>
          </a:p>
        </p:txBody>
      </p:sp>
      <p:sp>
        <p:nvSpPr>
          <p:cNvPr id="6" name="TextBox 5"/>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וַיֶּעְתַּר מָנוֹחַ אֶל־יְהֹוָה וַיֹּאמַר בִּי אֲדוֹנָי אִישׁ הָאֱלֹהִים אֲשֶׁר שָׁלַחְתָּ יָבוֹא־נָא עוֹד אֵלֵינוּ וְיוֹרֵנוּ מַֽה־נַּעֲשֶׂה לַנַּעַר הַיּוּלָּֽד׃</a:t>
            </a:r>
          </a:p>
        </p:txBody>
      </p:sp>
      <p:sp>
        <p:nvSpPr>
          <p:cNvPr id="7" name="TextBox 6"/>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י״ג, פסוק ח׳</a:t>
            </a:r>
          </a:p>
        </p:txBody>
      </p:sp>
      <p:sp>
        <p:nvSpPr>
          <p:cNvPr id="8" name="TextBox 7"/>
          <p:cNvSpPr txBox="1"/>
          <p:nvPr/>
        </p:nvSpPr>
        <p:spPr>
          <a:xfrm>
            <a:off x="1188720" y="6309360"/>
            <a:ext cx="10058400" cy="365760"/>
          </a:xfrm>
          <a:prstGeom prst="rect">
            <a:avLst/>
          </a:prstGeom>
          <a:noFill/>
        </p:spPr>
        <p:txBody>
          <a:bodyPr wrap="square" anchor="t">
            <a:spAutoFit/>
          </a:bodyPr>
          <a:lstStyle/>
          <a:p>
            <a:pPr rtl="1" algn="r">
              <a:spcAft>
                <a:spcPts val="800"/>
              </a:spcAft>
            </a:pPr>
            <a:r>
              <a:rPr sz="1000" b="0" lang="he-IL">
                <a:solidFill>
                  <a:srgbClr val="BBBBBB"/>
                </a:solidFill>
                <a:latin typeface="Arial"/>
                <a:cs typeface="Arial"/>
              </a:rPr>
              <a:t>תמונה (נחלת הכלל): Attributed to Pieter Symonsz Potter, Pieter Symonsz. Potter - De engel verkondigt Manoach en zijn vrouw de </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י״ג, פסוקים ט״ו–י״ט</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ט״ו  </a:t>
            </a:r>
            <a:r>
              <a:rPr sz="2600" b="0" lang="he-IL">
                <a:solidFill>
                  <a:srgbClr val="1F2A44"/>
                </a:solidFill>
                <a:latin typeface="Arial"/>
                <a:cs typeface="Arial"/>
              </a:rPr>
              <a:t>וַיֹּאמֶר מָנוֹחַ אֶל־מַלְאַךְ יְהֹוָה נַעְצְרָה־נָּא אוֹתָךְ וְנַעֲשֶׂה לְפָנֶיךָ גְּדִי עִזִּֽים׃</a:t>
            </a:r>
          </a:p>
          <a:p>
            <a:pPr rtl="1" algn="r">
              <a:spcAft>
                <a:spcPts val="1200"/>
              </a:spcAft>
            </a:pPr>
            <a:r>
              <a:rPr sz="2600" b="1" lang="he-IL">
                <a:solidFill>
                  <a:srgbClr val="1D5E3A"/>
                </a:solidFill>
                <a:latin typeface="Arial"/>
                <a:cs typeface="Arial"/>
              </a:rPr>
              <a:t>ט״ז  </a:t>
            </a:r>
            <a:r>
              <a:rPr sz="2600" b="0" lang="he-IL">
                <a:solidFill>
                  <a:srgbClr val="1F2A44"/>
                </a:solidFill>
                <a:latin typeface="Arial"/>
                <a:cs typeface="Arial"/>
              </a:rPr>
              <a:t>וַיֹּאמֶר מַלְאַךְ יְהֹוָה אֶל־מָנוֹחַ אִם־תַּעְצְרֵנִי לֹא־אֹכַל בְּלַחְמֶךָ וְאִם־תַּעֲשֶׂה עֹלָה לַיהֹוָה תַּעֲלֶנָּה כִּי לֹא־יָדַע מָנוֹחַ כִּֽי־מַלְאַךְ יְהֹוָה הֽוּא׃</a:t>
            </a:r>
          </a:p>
          <a:p>
            <a:pPr rtl="1" algn="r">
              <a:spcAft>
                <a:spcPts val="1200"/>
              </a:spcAft>
            </a:pPr>
            <a:r>
              <a:rPr sz="2600" b="1" lang="he-IL">
                <a:solidFill>
                  <a:srgbClr val="1D5E3A"/>
                </a:solidFill>
                <a:latin typeface="Arial"/>
                <a:cs typeface="Arial"/>
              </a:rPr>
              <a:t>י״ז  </a:t>
            </a:r>
            <a:r>
              <a:rPr sz="2600" b="0" lang="he-IL">
                <a:solidFill>
                  <a:srgbClr val="1F2A44"/>
                </a:solidFill>
                <a:latin typeface="Arial"/>
                <a:cs typeface="Arial"/>
              </a:rPr>
              <a:t>וַיֹּאמֶר מָנוֹחַ אֶל־מַלְאַךְ יְהֹוָה מִי שְׁמֶךָ כִּֽי־יָבֹא דְבָרְךָ וְכִבַּדְנֽוּךָ׃</a:t>
            </a:r>
          </a:p>
          <a:p>
            <a:pPr rtl="1" algn="r">
              <a:spcAft>
                <a:spcPts val="1200"/>
              </a:spcAft>
            </a:pPr>
            <a:r>
              <a:rPr sz="2600" b="1" lang="he-IL">
                <a:solidFill>
                  <a:srgbClr val="1D5E3A"/>
                </a:solidFill>
                <a:latin typeface="Arial"/>
                <a:cs typeface="Arial"/>
              </a:rPr>
              <a:t>י״ח  </a:t>
            </a:r>
            <a:r>
              <a:rPr sz="2600" b="0" lang="he-IL">
                <a:solidFill>
                  <a:srgbClr val="1F2A44"/>
                </a:solidFill>
                <a:latin typeface="Arial"/>
                <a:cs typeface="Arial"/>
              </a:rPr>
              <a:t>וַיֹּאמֶר לוֹ מַלְאַךְ יְהֹוָה לָמָּה זֶּה תִּשְׁאַל לִשְׁמִי וְהוּא־פֶֽלִאי׃</a:t>
            </a:r>
          </a:p>
          <a:p>
            <a:pPr rtl="1" algn="r">
              <a:spcAft>
                <a:spcPts val="1200"/>
              </a:spcAft>
            </a:pPr>
            <a:r>
              <a:rPr sz="2600" b="1" lang="he-IL">
                <a:solidFill>
                  <a:srgbClr val="1D5E3A"/>
                </a:solidFill>
                <a:latin typeface="Arial"/>
                <a:cs typeface="Arial"/>
              </a:rPr>
              <a:t>י״ט  </a:t>
            </a:r>
            <a:r>
              <a:rPr sz="2600" b="0" lang="he-IL">
                <a:solidFill>
                  <a:srgbClr val="1F2A44"/>
                </a:solidFill>
                <a:latin typeface="Arial"/>
                <a:cs typeface="Arial"/>
              </a:rPr>
              <a:t>וַיִּקַּח מָנוֹחַ אֶת־גְּדִי הָֽעִזִּים וְאֶת־הַמִּנְחָה וַיַּעַל עַל־הַצּוּר לַֽיהֹוָה וּמַפְלִא לַעֲשׂוֹת וּמָנוֹחַ וְאִשְׁתּוֹ רֹאִֽים׃</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המלאך עולה באש</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י״ג, פסוקים כ׳–כ״ג</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כ׳  </a:t>
            </a:r>
            <a:r>
              <a:rPr sz="2600" b="0" lang="he-IL">
                <a:solidFill>
                  <a:srgbClr val="1F2A44"/>
                </a:solidFill>
                <a:latin typeface="Arial"/>
                <a:cs typeface="Arial"/>
              </a:rPr>
              <a:t>וַיְהִי בַעֲלוֹת הַלַּהַב מֵעַל הַמִּזְבֵּחַ הַשָּׁמַיְמָה וַיַּעַל מַלְאַךְ־יְהֹוָה בְּלַהַב הַמִּזְבֵּחַ וּמָנוֹחַ וְאִשְׁתּוֹ רֹאִים וַיִּפְּלוּ עַל־פְּנֵיהֶם אָֽרְצָה׃</a:t>
            </a:r>
          </a:p>
          <a:p>
            <a:pPr rtl="1" algn="r">
              <a:spcAft>
                <a:spcPts val="1200"/>
              </a:spcAft>
            </a:pPr>
            <a:r>
              <a:rPr sz="2600" b="1" lang="he-IL">
                <a:solidFill>
                  <a:srgbClr val="1D5E3A"/>
                </a:solidFill>
                <a:latin typeface="Arial"/>
                <a:cs typeface="Arial"/>
              </a:rPr>
              <a:t>כ״א  </a:t>
            </a:r>
            <a:r>
              <a:rPr sz="2600" b="0" lang="he-IL">
                <a:solidFill>
                  <a:srgbClr val="1F2A44"/>
                </a:solidFill>
                <a:latin typeface="Arial"/>
                <a:cs typeface="Arial"/>
              </a:rPr>
              <a:t>וְלֹא־יָסַף עוֹד מַלְאַךְ יְהֹוָה לְהֵרָאֹה אֶל־מָנוֹחַ וְאֶל־אִשְׁתּוֹ אָז יָדַע מָנוֹחַ כִּֽי־מַלְאַךְ יְהֹוָה הֽוּא׃</a:t>
            </a:r>
          </a:p>
          <a:p>
            <a:pPr rtl="1" algn="r">
              <a:spcAft>
                <a:spcPts val="1200"/>
              </a:spcAft>
            </a:pPr>
            <a:r>
              <a:rPr sz="2600" b="1" lang="he-IL">
                <a:solidFill>
                  <a:srgbClr val="1D5E3A"/>
                </a:solidFill>
                <a:latin typeface="Arial"/>
                <a:cs typeface="Arial"/>
              </a:rPr>
              <a:t>כ״ב  </a:t>
            </a:r>
            <a:r>
              <a:rPr sz="2600" b="0" lang="he-IL">
                <a:solidFill>
                  <a:srgbClr val="1F2A44"/>
                </a:solidFill>
                <a:latin typeface="Arial"/>
                <a:cs typeface="Arial"/>
              </a:rPr>
              <a:t>וַיֹּאמֶר מָנוֹחַ אֶל־אִשְׁתּוֹ מוֹת נָמוּת כִּי אֱלֹהִים רָאִֽינוּ׃</a:t>
            </a:r>
          </a:p>
          <a:p>
            <a:pPr rtl="1" algn="r">
              <a:spcAft>
                <a:spcPts val="1200"/>
              </a:spcAft>
            </a:pPr>
            <a:r>
              <a:rPr sz="2600" b="1" lang="he-IL">
                <a:solidFill>
                  <a:srgbClr val="1D5E3A"/>
                </a:solidFill>
                <a:latin typeface="Arial"/>
                <a:cs typeface="Arial"/>
              </a:rPr>
              <a:t>כ״ג  </a:t>
            </a:r>
            <a:r>
              <a:rPr sz="2600" b="0" lang="he-IL">
                <a:solidFill>
                  <a:srgbClr val="1F2A44"/>
                </a:solidFill>
                <a:latin typeface="Arial"/>
                <a:cs typeface="Arial"/>
              </a:rPr>
              <a:t>וַתֹּאמֶר לוֹ אִשְׁתּוֹ לוּ חָפֵץ יְהֹוָה לַהֲמִיתֵנוּ לֹֽא־לָקַח מִיָּדֵנוּ עֹלָה וּמִנְחָה וְלֹא הֶרְאָנוּ אֶת־כׇּל־אֵלֶּה וְכָעֵת לֹא הִשְׁמִיעָנוּ כָּזֹֽאת׃</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המלאך עולה באש</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י״ג, פסוקים כ״ד–כ״ה</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כ״ד  </a:t>
            </a:r>
            <a:r>
              <a:rPr sz="2600" b="0" lang="he-IL">
                <a:solidFill>
                  <a:srgbClr val="1F2A44"/>
                </a:solidFill>
                <a:latin typeface="Arial"/>
                <a:cs typeface="Arial"/>
              </a:rPr>
              <a:t>וַתֵּלֶד הָֽאִשָּׁה בֵּן וַתִּקְרָא אֶת־שְׁמוֹ שִׁמְשׁוֹן וַיִּגְדַּל הַנַּעַר וַֽיְבָרְכֵהוּ יְהֹוָֽה׃</a:t>
            </a:r>
          </a:p>
          <a:p>
            <a:pPr rtl="1" algn="r">
              <a:spcAft>
                <a:spcPts val="1200"/>
              </a:spcAft>
            </a:pPr>
            <a:r>
              <a:rPr sz="2600" b="1" lang="he-IL">
                <a:solidFill>
                  <a:srgbClr val="1D5E3A"/>
                </a:solidFill>
                <a:latin typeface="Arial"/>
                <a:cs typeface="Arial"/>
              </a:rPr>
              <a:t>כ״ה  </a:t>
            </a:r>
            <a:r>
              <a:rPr sz="2600" b="0" lang="he-IL">
                <a:solidFill>
                  <a:srgbClr val="1F2A44"/>
                </a:solidFill>
                <a:latin typeface="Arial"/>
                <a:cs typeface="Arial"/>
              </a:rPr>
              <a:t>וַתָּחֶל רוּחַ יְהֹוָה לְפַעֲמוֹ בְּמַחֲנֵה־דָן בֵּין צׇרְעָה וּבֵין אֶשְׁתָּאֹֽל׃</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המלאך עולה באש</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המלאך עולה באש</a:t>
            </a:r>
          </a:p>
        </p:txBody>
      </p:sp>
      <p:pic>
        <p:nvPicPr>
          <p:cNvPr id="5" name="Picture 4" descr="Judges-13-0.jpg"/>
          <p:cNvPicPr>
            <a:picLocks noChangeAspect="1"/>
          </p:cNvPicPr>
          <p:nvPr/>
        </p:nvPicPr>
        <p:blipFill>
          <a:blip r:embed="rId2"/>
          <a:srcRect l="18333" r="18333"/>
          <a:stretch>
            <a:fillRect/>
          </a:stretch>
        </p:blipFill>
        <p:spPr>
          <a:xfrm>
            <a:off x="457200" y="1463040"/>
            <a:ext cx="3657600" cy="4572000"/>
          </a:xfrm>
          <a:prstGeom prst="rect">
            <a:avLst/>
          </a:prstGeom>
        </p:spPr>
      </p:pic>
      <p:sp>
        <p:nvSpPr>
          <p:cNvPr id="6" name="Rectangle 5"/>
          <p:cNvSpPr/>
          <p:nvPr/>
        </p:nvSpPr>
        <p:spPr>
          <a:xfrm>
            <a:off x="457200" y="1463040"/>
            <a:ext cx="109728" cy="457200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1292840" y="1463040"/>
            <a:ext cx="457200" cy="457200"/>
          </a:xfrm>
          <a:prstGeom prst="ellipse">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0" name="TextBox 9"/>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מנוח רוצה להכין גדי עיזים. המלאך עונה ״אם תעצרני לא אכל בלחמך ואם תעשה עלה לה׳ תעלנה״. מנוח אינו יודע שהוא מלאך. הוא שואל לשמו, והמלאך עונה ״והוא פלאי״.</a:t>
            </a:r>
          </a:p>
        </p:txBody>
      </p:sp>
      <p:sp>
        <p:nvSpPr>
          <p:cNvPr id="11" name="Oval 10"/>
          <p:cNvSpPr/>
          <p:nvPr/>
        </p:nvSpPr>
        <p:spPr>
          <a:xfrm>
            <a:off x="11292840" y="3657600"/>
            <a:ext cx="457200" cy="457200"/>
          </a:xfrm>
          <a:prstGeom prst="ellipse">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3" name="TextBox 12"/>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מנוח מקריב על הסלע. ״ויהי בעלות הלהב מעל המזבח השמימה ויעל מלאך ה׳ בלהב המזבח״. מנוח אומר ״מות נמות כי אלהים ראינו״, ואשתו מרגיעה אותו: ״לו חפץ ה׳ להמיתנו לא לקח מידנו עולה ומנחה״. נולד שמשון, ו״ותחל רוח ה׳ לפעמו במחנה דן״.</a:t>
            </a:r>
          </a:p>
        </p:txBody>
      </p:sp>
      <p:sp>
        <p:nvSpPr>
          <p:cNvPr id="14" name="Rounded Rectangle 13"/>
          <p:cNvSpPr/>
          <p:nvPr/>
        </p:nvSpPr>
        <p:spPr>
          <a:xfrm>
            <a:off x="4434840" y="5852160"/>
            <a:ext cx="7360920" cy="566928"/>
          </a:xfrm>
          <a:prstGeom prst="roundRect">
            <a:avLst/>
          </a:prstGeom>
          <a:solidFill>
            <a:srgbClr val="FDF1D8"/>
          </a:solidFill>
          <a:ln w="25400">
            <a:solidFill>
              <a:srgbClr val="1D5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1D5E3A"/>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6" name="TextBox 15"/>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י״ג, פסוקים ט״ו–כ״ה. ההסבר לא נבדק על ידי מורה לתנ"ך.</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pic>
        <p:nvPicPr>
          <p:cNvPr id="2" name="Picture 1" descr="Judges-13-0.jpg"/>
          <p:cNvPicPr>
            <a:picLocks noChangeAspect="1"/>
          </p:cNvPicPr>
          <p:nvPr/>
        </p:nvPicPr>
        <p:blipFill>
          <a:blip r:embed="rId2"/>
          <a:srcRect t="8684" b="20262"/>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1F2A44">
              <a:alpha val="6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14400" y="1828800"/>
            <a:ext cx="91440" cy="292608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המלאך עולה באש</a:t>
            </a:r>
          </a:p>
        </p:txBody>
      </p:sp>
      <p:sp>
        <p:nvSpPr>
          <p:cNvPr id="6" name="TextBox 5"/>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וַיֹּאמֶר מָנוֹחַ אֶל־מַלְאַךְ יְהֹוָה נַעְצְרָה־נָּא אוֹתָךְ וְנַעֲשֶׂה לְפָנֶיךָ גְּדִי עִזִּֽים׃</a:t>
            </a:r>
          </a:p>
        </p:txBody>
      </p:sp>
      <p:sp>
        <p:nvSpPr>
          <p:cNvPr id="7" name="TextBox 6"/>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י״ג, פסוק ט״ו</a:t>
            </a:r>
          </a:p>
        </p:txBody>
      </p:sp>
      <p:sp>
        <p:nvSpPr>
          <p:cNvPr id="8" name="TextBox 7"/>
          <p:cNvSpPr txBox="1"/>
          <p:nvPr/>
        </p:nvSpPr>
        <p:spPr>
          <a:xfrm>
            <a:off x="1188720" y="6309360"/>
            <a:ext cx="10058400" cy="365760"/>
          </a:xfrm>
          <a:prstGeom prst="rect">
            <a:avLst/>
          </a:prstGeom>
          <a:noFill/>
        </p:spPr>
        <p:txBody>
          <a:bodyPr wrap="square" anchor="t">
            <a:spAutoFit/>
          </a:bodyPr>
          <a:lstStyle/>
          <a:p>
            <a:pPr rtl="1" algn="r">
              <a:spcAft>
                <a:spcPts val="800"/>
              </a:spcAft>
            </a:pPr>
            <a:r>
              <a:rPr sz="1000" b="0" lang="he-IL">
                <a:solidFill>
                  <a:srgbClr val="BBBBBB"/>
                </a:solidFill>
                <a:latin typeface="Arial"/>
                <a:cs typeface="Arial"/>
              </a:rPr>
              <a:t>תמונה (נחלת הכלל): Attributed to Pieter Symonsz Potter, Pieter Symonsz. Potter - De engel verkondigt Manoach en zijn vrouw de </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סיכום שופטים י״ג: לידת שמשון</a:t>
            </a:r>
          </a:p>
        </p:txBody>
      </p:sp>
      <p:pic>
        <p:nvPicPr>
          <p:cNvPr id="5" name="Picture 4" descr="Judges-13-0.jpg"/>
          <p:cNvPicPr>
            <a:picLocks noChangeAspect="1"/>
          </p:cNvPicPr>
          <p:nvPr/>
        </p:nvPicPr>
        <p:blipFill>
          <a:blip r:embed="rId2"/>
          <a:srcRect l="21500" r="21500"/>
          <a:stretch>
            <a:fillRect/>
          </a:stretch>
        </p:blipFill>
        <p:spPr>
          <a:xfrm>
            <a:off x="457200" y="1463040"/>
            <a:ext cx="3291840" cy="4572000"/>
          </a:xfrm>
          <a:prstGeom prst="rect">
            <a:avLst/>
          </a:prstGeom>
        </p:spPr>
      </p:pic>
      <p:sp>
        <p:nvSpPr>
          <p:cNvPr id="6" name="Rounded Rectangle 5"/>
          <p:cNvSpPr/>
          <p:nvPr/>
        </p:nvSpPr>
        <p:spPr>
          <a:xfrm>
            <a:off x="4023360" y="1371600"/>
            <a:ext cx="777240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206240" y="1481328"/>
            <a:ext cx="7406640" cy="4626864"/>
          </a:xfrm>
          <a:prstGeom prst="rect">
            <a:avLst/>
          </a:prstGeom>
          <a:noFill/>
        </p:spPr>
        <p:txBody>
          <a:bodyPr wrap="square" anchor="t">
            <a:spAutoFit/>
          </a:bodyPr>
          <a:lstStyle/>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מלאך מבשר לאשת מנוח על בן נזיר.</a:t>
            </a:r>
          </a:p>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מנוח מתפלל ומבקש שוב את המלאך.</a:t>
            </a:r>
          </a:p>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המלאך עולה בלהבת המזבח, ושמשון נולד.</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סיכום להעתקה למחברת. מקור: מכין המצגת, על סמך הכתוב בפרק וההסברים בשקפים הקודמים. לא נבדק על ידי מורה.</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תרשים רעיונות: לידת שמשון</a:t>
            </a:r>
          </a:p>
        </p:txBody>
      </p:sp>
      <p:cxnSp>
        <p:nvCxnSpPr>
          <p:cNvPr id="5" name="Connector 4"/>
          <p:cNvCxnSpPr/>
          <p:nvPr/>
        </p:nvCxnSpPr>
        <p:spPr>
          <a:xfrm flipV="1">
            <a:off x="6099048" y="1965960"/>
            <a:ext cx="0" cy="1920240"/>
          </a:xfrm>
          <a:prstGeom prst="line">
            <a:avLst/>
          </a:prstGeom>
          <a:ln w="38100">
            <a:solidFill>
              <a:srgbClr val="1F4E79"/>
            </a:solidFill>
          </a:ln>
        </p:spPr>
        <p:style>
          <a:lnRef idx="2">
            <a:schemeClr val="accent1"/>
          </a:lnRef>
          <a:fillRef idx="0">
            <a:schemeClr val="accent1"/>
          </a:fillRef>
          <a:effectRef idx="1">
            <a:schemeClr val="accent1"/>
          </a:effectRef>
          <a:fontRef idx="minor">
            <a:schemeClr val="tx1"/>
          </a:fontRef>
        </p:style>
      </p:cxnSp>
      <p:sp>
        <p:nvSpPr>
          <p:cNvPr id="6" name="Rounded Rectangle 5"/>
          <p:cNvSpPr/>
          <p:nvPr/>
        </p:nvSpPr>
        <p:spPr>
          <a:xfrm>
            <a:off x="4681728" y="1463040"/>
            <a:ext cx="2834640" cy="1005840"/>
          </a:xfrm>
          <a:prstGeom prst="round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727448" y="150876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בשורת המלאך</a:t>
            </a:r>
          </a:p>
          <a:p>
            <a:pPr rtl="1" algn="r">
              <a:spcAft>
                <a:spcPts val="200"/>
              </a:spcAft>
            </a:pPr>
            <a:r>
              <a:rPr sz="1200" b="0" lang="he-IL">
                <a:solidFill>
                  <a:srgbClr val="F0D9A8"/>
                </a:solidFill>
                <a:latin typeface="Arial"/>
                <a:cs typeface="Arial"/>
              </a:rPr>
              <a:t>פס׳ א׳–ז׳</a:t>
            </a:r>
          </a:p>
        </p:txBody>
      </p:sp>
      <p:cxnSp>
        <p:nvCxnSpPr>
          <p:cNvPr id="8" name="Connector 7"/>
          <p:cNvCxnSpPr/>
          <p:nvPr/>
        </p:nvCxnSpPr>
        <p:spPr>
          <a:xfrm>
            <a:off x="6099048" y="3886200"/>
            <a:ext cx="3563521" cy="960119"/>
          </a:xfrm>
          <a:prstGeom prst="line">
            <a:avLst/>
          </a:prstGeom>
          <a:ln w="38100">
            <a:solidFill>
              <a:srgbClr val="8F5C00"/>
            </a:solidFill>
          </a:ln>
        </p:spPr>
        <p:style>
          <a:lnRef idx="2">
            <a:schemeClr val="accent1"/>
          </a:lnRef>
          <a:fillRef idx="0">
            <a:schemeClr val="accent1"/>
          </a:fillRef>
          <a:effectRef idx="1">
            <a:schemeClr val="accent1"/>
          </a:effectRef>
          <a:fontRef idx="minor">
            <a:schemeClr val="tx1"/>
          </a:fontRef>
        </p:style>
      </p:cxnSp>
      <p:sp>
        <p:nvSpPr>
          <p:cNvPr id="9" name="Rounded Rectangle 8"/>
          <p:cNvSpPr/>
          <p:nvPr/>
        </p:nvSpPr>
        <p:spPr>
          <a:xfrm>
            <a:off x="8245249" y="4343399"/>
            <a:ext cx="2834640" cy="1005840"/>
          </a:xfrm>
          <a:prstGeom prst="round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290969" y="4389119"/>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מנוח מתפלל</a:t>
            </a:r>
          </a:p>
          <a:p>
            <a:pPr rtl="1" algn="r">
              <a:spcAft>
                <a:spcPts val="200"/>
              </a:spcAft>
            </a:pPr>
            <a:r>
              <a:rPr sz="1200" b="0" lang="he-IL">
                <a:solidFill>
                  <a:srgbClr val="F0D9A8"/>
                </a:solidFill>
                <a:latin typeface="Arial"/>
                <a:cs typeface="Arial"/>
              </a:rPr>
              <a:t>פס׳ ח׳–י״ד</a:t>
            </a:r>
          </a:p>
        </p:txBody>
      </p:sp>
      <p:cxnSp>
        <p:nvCxnSpPr>
          <p:cNvPr id="11" name="Connector 10"/>
          <p:cNvCxnSpPr/>
          <p:nvPr/>
        </p:nvCxnSpPr>
        <p:spPr>
          <a:xfrm flipH="1">
            <a:off x="2535527" y="3886200"/>
            <a:ext cx="3563521" cy="960120"/>
          </a:xfrm>
          <a:prstGeom prst="line">
            <a:avLst/>
          </a:prstGeom>
          <a:ln w="38100">
            <a:solidFill>
              <a:srgbClr val="1D5E3A"/>
            </a:solidFill>
          </a:ln>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1118207" y="4343400"/>
            <a:ext cx="2834640" cy="1005840"/>
          </a:xfrm>
          <a:prstGeom prst="round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163927" y="438912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המלאך עולה באש</a:t>
            </a:r>
          </a:p>
          <a:p>
            <a:pPr rtl="1" algn="r">
              <a:spcAft>
                <a:spcPts val="200"/>
              </a:spcAft>
            </a:pPr>
            <a:r>
              <a:rPr sz="1200" b="0" lang="he-IL">
                <a:solidFill>
                  <a:srgbClr val="F0D9A8"/>
                </a:solidFill>
                <a:latin typeface="Arial"/>
                <a:cs typeface="Arial"/>
              </a:rPr>
              <a:t>פס׳ ט״ו–כ״ה</a:t>
            </a:r>
          </a:p>
        </p:txBody>
      </p:sp>
      <p:sp>
        <p:nvSpPr>
          <p:cNvPr id="14" name="Oval 13"/>
          <p:cNvSpPr/>
          <p:nvPr/>
        </p:nvSpPr>
        <p:spPr>
          <a:xfrm>
            <a:off x="4864608" y="3291840"/>
            <a:ext cx="2468880" cy="118872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910328" y="3337560"/>
            <a:ext cx="2377440" cy="1097280"/>
          </a:xfrm>
          <a:prstGeom prst="rect">
            <a:avLst/>
          </a:prstGeom>
          <a:noFill/>
        </p:spPr>
        <p:txBody>
          <a:bodyPr wrap="square" anchor="ctr">
            <a:spAutoFit/>
          </a:bodyPr>
          <a:lstStyle/>
          <a:p>
            <a:pPr rtl="1" algn="r">
              <a:spcAft>
                <a:spcPts val="200"/>
              </a:spcAft>
            </a:pPr>
            <a:r>
              <a:rPr sz="1800" b="1" lang="he-IL">
                <a:solidFill>
                  <a:srgbClr val="FFFFFF"/>
                </a:solidFill>
                <a:latin typeface="Arial"/>
                <a:cs typeface="Arial"/>
              </a:rPr>
              <a:t>שופטים י״ג</a:t>
            </a:r>
          </a:p>
          <a:p>
            <a:pPr rtl="1" algn="r">
              <a:spcAft>
                <a:spcPts val="200"/>
              </a:spcAft>
            </a:pPr>
            <a:r>
              <a:rPr sz="1400" b="0" lang="he-IL">
                <a:solidFill>
                  <a:srgbClr val="FFFFFF"/>
                </a:solidFill>
                <a:latin typeface="Arial"/>
                <a:cs typeface="Arial"/>
              </a:rPr>
              <a:t>לידת שמשון</a:t>
            </a:r>
          </a:p>
        </p:txBody>
      </p:sp>
      <p:sp>
        <p:nvSpPr>
          <p:cNvPr id="16" name="TextBox 15"/>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תרשים של מכין המצגת: הקטעים המרכזיים בפרק.</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מילה מנחה</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מילה/שורש החוזר/ת על עצמו/ ה במספר פסוקים או פרקים במספר חריג של פעמי או במספר סימלי של פעמי בקטע, או בשתי משמעויות לפחות, המהווה רמז למסר המרכזי בקטע ו/או מוסיפה משמעות נוספת.</a:t>
            </a:r>
          </a:p>
        </p:txBody>
      </p:sp>
      <p:graphicFrame>
        <p:nvGraphicFramePr>
          <p:cNvPr id="7" name="Chart 6"/>
          <p:cNvGraphicFramePr>
            <a:graphicFrameLocks noGrp="1"/>
          </p:cNvGraphicFramePr>
          <p:nvPr/>
        </p:nvGraphicFramePr>
        <p:xfrm>
          <a:off x="411480" y="1371600"/>
          <a:ext cx="3291840" cy="2743200"/>
        </p:xfrm>
        <a:graphic>
          <a:graphicData uri="http://schemas.openxmlformats.org/drawingml/2006/chart">
            <c:chart xmlns:c="http://schemas.openxmlformats.org/drawingml/2006/chart" r:id="rId2"/>
          </a:graphicData>
        </a:graphic>
      </p:graphicFrame>
      <p:sp>
        <p:nvSpPr>
          <p:cNvPr id="8" name="Rounded Rectangle 7"/>
          <p:cNvSpPr/>
          <p:nvPr/>
        </p:nvSpPr>
        <p:spPr>
          <a:xfrm>
            <a:off x="3840480" y="1371600"/>
            <a:ext cx="3383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023360" y="1481328"/>
            <a:ext cx="3017520" cy="4626864"/>
          </a:xfrm>
          <a:prstGeom prst="rect">
            <a:avLst/>
          </a:prstGeom>
          <a:noFill/>
        </p:spPr>
        <p:txBody>
          <a:bodyPr wrap="square" anchor="t">
            <a:spAutoFit/>
          </a:bodyPr>
          <a:lstStyle/>
          <a:p>
            <a:pPr rtl="1" algn="r">
              <a:spcAft>
                <a:spcPts val="800"/>
              </a:spcAft>
            </a:pPr>
            <a:r>
              <a:rPr sz="20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המילה ״מנוח״ חוזרת בפרק 14 פעמים (פסוקים ב׳, ח׳, ט׳, י״א, י״ב, ט״ו, ט״ז, י״ז). חזרה על מילה היא סימן לרעיון המרכזי של הפרק, ולכן כדאי לשאול מה המילה מלמדת על הנושא.</a:t>
            </a:r>
          </a:p>
          <a:p>
            <a:pPr rtl="1" algn="r">
              <a:spcAft>
                <a:spcPts val="800"/>
              </a:spcAft>
            </a:pPr>
            <a:r>
              <a:rPr sz="1600" b="1" lang="he-IL">
                <a:solidFill>
                  <a:srgbClr val="1F2A44"/>
                </a:solidFill>
                <a:latin typeface="Arial"/>
                <a:cs typeface="Arial"/>
              </a:rPr>
              <a:t>פסוק ב׳: </a:t>
            </a:r>
            <a:r>
              <a:rPr sz="1600" b="0" lang="he-IL">
                <a:solidFill>
                  <a:srgbClr val="1F2A44"/>
                </a:solidFill>
                <a:latin typeface="Arial"/>
                <a:cs typeface="Arial"/>
              </a:rPr>
              <a:t>וַיְהִי אִישׁ אֶחָד מִצׇּרְעָה מִמִּשְׁפַּחַת הַדָּנִי וּשְׁמוֹ מָנוֹחַ וְאִשְׁתּוֹ עֲקָרָה וְלֹא יָלָֽדָה׃</a:t>
            </a:r>
          </a:p>
          <a:p>
            <a:pPr rtl="1" algn="r">
              <a:spcAft>
                <a:spcPts val="800"/>
              </a:spcAft>
            </a:pPr>
            <a:r>
              <a:rPr sz="1600" b="1" lang="he-IL">
                <a:solidFill>
                  <a:srgbClr val="1F2A44"/>
                </a:solidFill>
                <a:latin typeface="Arial"/>
                <a:cs typeface="Arial"/>
              </a:rPr>
              <a:t>פסוק ח׳: </a:t>
            </a:r>
            <a:r>
              <a:rPr sz="1600" b="0" lang="he-IL">
                <a:solidFill>
                  <a:srgbClr val="1F2A44"/>
                </a:solidFill>
                <a:latin typeface="Arial"/>
                <a:cs typeface="Arial"/>
              </a:rPr>
              <a:t>וַיֶּעְתַּר מָנוֹחַ אֶל־יְהֹוָה וַיֹּאמַר בִּי אֲדוֹנָי אִישׁ הָאֱלֹהִים אֲשֶׁר שָׁלַחְתָּ יָבוֹא־נָא עוֹד אֵלֵינוּ וְיוֹרֵנוּ מַֽה־נַּעֲשֶׂה לַנַּעַר...</a:t>
            </a:r>
          </a:p>
        </p:txBody>
      </p:sp>
      <p:sp>
        <p:nvSpPr>
          <p:cNvPr id="10" name="Rounded Rectangle 9"/>
          <p:cNvSpPr/>
          <p:nvPr/>
        </p:nvSpPr>
        <p:spPr>
          <a:xfrm>
            <a:off x="411480" y="4206240"/>
            <a:ext cx="3291840" cy="201168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94360" y="4315968"/>
            <a:ext cx="2926080" cy="1792224"/>
          </a:xfrm>
          <a:prstGeom prst="rect">
            <a:avLst/>
          </a:prstGeom>
          <a:noFill/>
        </p:spPr>
        <p:txBody>
          <a:bodyPr wrap="square" anchor="t">
            <a:spAutoFit/>
          </a:bodyPr>
          <a:lstStyle/>
          <a:p>
            <a:pPr rtl="1" algn="r">
              <a:spcAft>
                <a:spcPts val="800"/>
              </a:spcAft>
            </a:pPr>
            <a:r>
              <a:rPr sz="1600" b="1" lang="he-IL">
                <a:solidFill>
                  <a:srgbClr val="8F5C00"/>
                </a:solidFill>
                <a:latin typeface="Arial"/>
                <a:cs typeface="Arial"/>
              </a:rPr>
              <a:t>הגרף: </a:t>
            </a:r>
          </a:p>
          <a:p>
            <a:pPr rtl="1" algn="r">
              <a:spcAft>
                <a:spcPts val="800"/>
              </a:spcAft>
            </a:pPr>
            <a:r>
              <a:rPr sz="1500" b="0" lang="he-IL">
                <a:solidFill>
                  <a:srgbClr val="1F2A44"/>
                </a:solidFill>
                <a:latin typeface="Arial"/>
                <a:cs typeface="Arial"/>
              </a:rPr>
              <a:t>מילים שחוזרות הכי הרבה בפרק (בלי מילות קישור).</a:t>
            </a:r>
          </a:p>
        </p:txBody>
      </p:sp>
      <p:sp>
        <p:nvSpPr>
          <p:cNvPr id="12" name="TextBox 11"/>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התגלות האל</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האלוהים הוא יישות מופשטת, הבוחרת להתגלות לנביאיו ולנבחריו בלבד. ההתגלות היא בדרך כלל בחזיון או בחלום. אך יש לעיתים שהאל מתגלה גם בתופעות טבע ייחודיות: הסנה הבוער, מעמד הר סיני.</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התגלות היא אופן שבו ה׳ מתקשר עם בני אדם. הפסוקים מראים מי פוגש את ה׳, באיזה אופן, ומה נאמר.</a:t>
            </a:r>
          </a:p>
          <a:p>
            <a:pPr rtl="1" algn="r">
              <a:spcAft>
                <a:spcPts val="800"/>
              </a:spcAft>
            </a:pPr>
            <a:r>
              <a:rPr sz="1600" b="1" lang="he-IL">
                <a:solidFill>
                  <a:srgbClr val="1F2A44"/>
                </a:solidFill>
                <a:latin typeface="Arial"/>
                <a:cs typeface="Arial"/>
              </a:rPr>
              <a:t>פסוק י״ג (קטע: מנוח מתפלל): </a:t>
            </a:r>
            <a:r>
              <a:rPr sz="1600" b="0" lang="he-IL">
                <a:solidFill>
                  <a:srgbClr val="1F2A44"/>
                </a:solidFill>
                <a:latin typeface="Arial"/>
                <a:cs typeface="Arial"/>
              </a:rPr>
              <a:t>וַיֹּאמֶר מַלְאַךְ יְהֹוָה אֶל־מָנוֹחַ מִכֹּל אֲשֶׁר־אָמַרְתִּי אֶל־הָאִשָּׁה תִּשָּׁמֵֽר׃</a:t>
            </a:r>
          </a:p>
          <a:p>
            <a:pPr rtl="1" algn="r">
              <a:spcAft>
                <a:spcPts val="800"/>
              </a:spcAft>
            </a:pPr>
            <a:r>
              <a:rPr sz="1600" b="1" lang="he-IL">
                <a:solidFill>
                  <a:srgbClr val="1F2A44"/>
                </a:solidFill>
                <a:latin typeface="Arial"/>
                <a:cs typeface="Arial"/>
              </a:rPr>
              <a:t>פסוק ט״ו (קטע: המלאך עולה באש): </a:t>
            </a:r>
            <a:r>
              <a:rPr sz="1600" b="0" lang="he-IL">
                <a:solidFill>
                  <a:srgbClr val="1F2A44"/>
                </a:solidFill>
                <a:latin typeface="Arial"/>
                <a:cs typeface="Arial"/>
              </a:rPr>
              <a:t>וַיֹּאמֶר מָנוֹחַ אֶל־מַלְאַךְ יְהֹוָה נַעְצְרָה־נָּא אוֹתָךְ וְנַעֲשֶׂה לְפָנֶיךָ גְּדִי עִזִּֽים׃</a:t>
            </a:r>
          </a:p>
          <a:p>
            <a:pPr rtl="1" algn="r">
              <a:spcAft>
                <a:spcPts val="800"/>
              </a:spcAft>
            </a:pPr>
            <a:r>
              <a:rPr sz="1600" b="1" lang="he-IL">
                <a:solidFill>
                  <a:srgbClr val="1F2A44"/>
                </a:solidFill>
                <a:latin typeface="Arial"/>
                <a:cs typeface="Arial"/>
              </a:rPr>
              <a:t>פסוק ט״ז (קטע: המלאך עולה באש): </a:t>
            </a:r>
            <a:r>
              <a:rPr sz="1600" b="0" lang="he-IL">
                <a:solidFill>
                  <a:srgbClr val="1F2A44"/>
                </a:solidFill>
                <a:latin typeface="Arial"/>
                <a:cs typeface="Arial"/>
              </a:rPr>
              <a:t>וַיֹּאמֶר מַלְאַךְ יְהֹוָה אֶל־מָנוֹחַ אִם־תַּעְצְרֵנִי לֹא־אֹכַל בְּלַחְמֶךָ וְאִם־תַּעֲשֶׂה עֹלָה לַיהֹוָה תַּעֲלֶנָּה כִּי לֹא־יָדַע מָנוֹחַ כִּֽי־מַלְאַךְ יְהֹוָה הֽו...</a:t>
            </a:r>
          </a:p>
          <a:p>
            <a:pPr rtl="1" algn="r">
              <a:spcAft>
                <a:spcPts val="800"/>
              </a:spcAft>
            </a:pPr>
            <a:r>
              <a:rPr sz="1500" b="0" lang="he-IL">
                <a:solidFill>
                  <a:srgbClr val="444444"/>
                </a:solidFill>
                <a:latin typeface="Arial"/>
                <a:cs typeface="Arial"/>
              </a:rPr>
              <a:t>ועוד בפסוקים: י״ז, י״ח, כ״א.</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קורבנות</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מתנה מן החי או מן הצומח שמביא אדם למקדש לכבוד האל. המתנה מן החי היא בהמות או עופות טהורים הנשחטים במקדש ודמם הנזרק על המזבח משמש כפרה לנפש החוטא. במקרא מצויים סוגים רבים של קורבנות, שהעיקרים ביניהם הם: זבח (נקרא גם שלמים): קורבן זה מובא למקדש ה'על ידי היחיד כתרומה או כנדר לשם בקשת עזרה מהאל.</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קורבן הוא דרך לפנות אל ה׳ בהודיה, בבקשה או בכפרה. בפסוקים האלה רואים מי מקריב, מה מקריבים, ומה קורה בעקבות ההקרבה.</a:t>
            </a:r>
          </a:p>
          <a:p>
            <a:pPr rtl="1" algn="r">
              <a:spcAft>
                <a:spcPts val="800"/>
              </a:spcAft>
            </a:pPr>
            <a:r>
              <a:rPr sz="1600" b="1" lang="he-IL">
                <a:solidFill>
                  <a:srgbClr val="1F2A44"/>
                </a:solidFill>
                <a:latin typeface="Arial"/>
                <a:cs typeface="Arial"/>
              </a:rPr>
              <a:t>פסוק ה׳ (קטע: בשורת המלאך): </a:t>
            </a:r>
            <a:r>
              <a:rPr sz="1600" b="0" lang="he-IL">
                <a:solidFill>
                  <a:srgbClr val="1F2A44"/>
                </a:solidFill>
                <a:latin typeface="Arial"/>
                <a:cs typeface="Arial"/>
              </a:rPr>
              <a:t>כִּי הִנָּךְ הָרָה וְיֹלַדְתְּ בֵּן וּמוֹרָה לֹא־יַעֲלֶה עַל־רֹאשׁוֹ כִּֽי־נְזִיר אֱלֹהִים יִֽהְיֶה הַנַּעַר מִן־הַבָּטֶן וְהוּא יָחֵל לְהוֹשִׁיעַ אֶת־יִשְׂרָאֵל מִיַּד פ...</a:t>
            </a:r>
          </a:p>
          <a:p>
            <a:pPr rtl="1" algn="r">
              <a:spcAft>
                <a:spcPts val="800"/>
              </a:spcAft>
            </a:pPr>
            <a:r>
              <a:rPr sz="1600" b="1" lang="he-IL">
                <a:solidFill>
                  <a:srgbClr val="1F2A44"/>
                </a:solidFill>
                <a:latin typeface="Arial"/>
                <a:cs typeface="Arial"/>
              </a:rPr>
              <a:t>פסוק ט״ז (קטע: המלאך עולה באש): </a:t>
            </a:r>
            <a:r>
              <a:rPr sz="1600" b="0" lang="he-IL">
                <a:solidFill>
                  <a:srgbClr val="1F2A44"/>
                </a:solidFill>
                <a:latin typeface="Arial"/>
                <a:cs typeface="Arial"/>
              </a:rPr>
              <a:t>וַיֹּאמֶר מַלְאַךְ יְהֹוָה אֶל־מָנוֹחַ אִם־תַּעְצְרֵנִי לֹא־אֹכַל בְּלַחְמֶךָ וְאִם־תַּעֲשֶׂה עֹלָה לַיהֹוָה תַּעֲלֶנָּה כִּי לֹא־יָדַע מָנוֹחַ כִּֽי־מַלְאַךְ יְהֹוָה הֽו...</a:t>
            </a:r>
          </a:p>
          <a:p>
            <a:pPr rtl="1" algn="r">
              <a:spcAft>
                <a:spcPts val="800"/>
              </a:spcAft>
            </a:pPr>
            <a:r>
              <a:rPr sz="1600" b="1" lang="he-IL">
                <a:solidFill>
                  <a:srgbClr val="1F2A44"/>
                </a:solidFill>
                <a:latin typeface="Arial"/>
                <a:cs typeface="Arial"/>
              </a:rPr>
              <a:t>פסוק י״ט (קטע: המלאך עולה באש): </a:t>
            </a:r>
            <a:r>
              <a:rPr sz="1600" b="0" lang="he-IL">
                <a:solidFill>
                  <a:srgbClr val="1F2A44"/>
                </a:solidFill>
                <a:latin typeface="Arial"/>
                <a:cs typeface="Arial"/>
              </a:rPr>
              <a:t>וַיִּקַּח מָנוֹחַ אֶת־גְּדִי הָֽעִזִּים וְאֶת־הַמִּנְחָה וַיַּעַל עַל־הַצּוּר לַֽיהֹוָה וּמַפְלִא לַעֲשׂוֹת וּמָנוֹחַ וְאִשְׁתּוֹ רֹאִֽים׃</a:t>
            </a:r>
          </a:p>
          <a:p>
            <a:pPr rtl="1" algn="r">
              <a:spcAft>
                <a:spcPts val="800"/>
              </a:spcAft>
            </a:pPr>
            <a:r>
              <a:rPr sz="1500" b="0" lang="he-IL">
                <a:solidFill>
                  <a:srgbClr val="444444"/>
                </a:solidFill>
                <a:latin typeface="Arial"/>
                <a:cs typeface="Arial"/>
              </a:rPr>
              <a:t>ועוד בפסוקים: כ׳, כ״ג.</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תורת הגמול</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הגמול, או שכר ועונש, היא נושא מרכזי במקרא, שמטרתו לחנך ליראת ה'. על פי התפיסה, הגמול במקרא לא מתנהל על פי שרירות ליבו של האל. הדעה המקובלת היא שהצדיק זוכה לשכר ולברכת האל, ואילו הרשע בא על עונשו. במקרא קיימים סוגי גמול שונים: גמול חיובי (למעשה טוב / מצווה ) = שכר גמול שלילי (למעשה רע / חטא ) = עונש גמול אישי = מבצע המעשה הוא שמקבל את הגמול.</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תורת הגמול אומרת שיש קשר בין המעשים לשכר או לעונש. הפסוקים מראים מעשה ותוצאה, וכדאי לבדוק אם הקשר ברור או שנוי במחלוקת.</a:t>
            </a:r>
          </a:p>
          <a:p>
            <a:pPr rtl="1" algn="r">
              <a:spcAft>
                <a:spcPts val="800"/>
              </a:spcAft>
            </a:pPr>
            <a:r>
              <a:rPr sz="1600" b="1" lang="he-IL">
                <a:solidFill>
                  <a:srgbClr val="1F2A44"/>
                </a:solidFill>
                <a:latin typeface="Arial"/>
                <a:cs typeface="Arial"/>
              </a:rPr>
              <a:t>פסוק ד׳ (קטע: בשורת המלאך): </a:t>
            </a:r>
            <a:r>
              <a:rPr sz="1600" b="0" lang="he-IL">
                <a:solidFill>
                  <a:srgbClr val="1F2A44"/>
                </a:solidFill>
                <a:latin typeface="Arial"/>
                <a:cs typeface="Arial"/>
              </a:rPr>
              <a:t>וְעַתָּה הִשָּׁמְרִי נָא וְאַל־תִּשְׁתִּי יַיִן וְשֵׁכָר וְאַל־תֹּאכְלִי כׇּל־טָמֵֽא׃</a:t>
            </a:r>
          </a:p>
          <a:p>
            <a:pPr rtl="1" algn="r">
              <a:spcAft>
                <a:spcPts val="800"/>
              </a:spcAft>
            </a:pPr>
            <a:r>
              <a:rPr sz="1600" b="1" lang="he-IL">
                <a:solidFill>
                  <a:srgbClr val="1F2A44"/>
                </a:solidFill>
                <a:latin typeface="Arial"/>
                <a:cs typeface="Arial"/>
              </a:rPr>
              <a:t>פסוק ז׳ (קטע: בשורת המלאך): </a:t>
            </a:r>
            <a:r>
              <a:rPr sz="1600" b="0" lang="he-IL">
                <a:solidFill>
                  <a:srgbClr val="1F2A44"/>
                </a:solidFill>
                <a:latin typeface="Arial"/>
                <a:cs typeface="Arial"/>
              </a:rPr>
              <a:t>וַיֹּאמֶר לִי הִנָּךְ הָרָה וְיֹלַדְתְּ בֵּן וְעַתָּה אַל־תִּשְׁתִּי ׀ יַיִן וְשֵׁכָר וְאַל־תֹּֽאכְלִי כׇּל־טֻמְאָה כִּֽי־נְזִיר אֱלֹהִים יִֽהְיֶה הַנַּעַר מִן־הַבֶּטֶן ע...</a:t>
            </a:r>
          </a:p>
          <a:p>
            <a:pPr rtl="1" algn="r">
              <a:spcAft>
                <a:spcPts val="800"/>
              </a:spcAft>
            </a:pPr>
            <a:r>
              <a:rPr sz="1600" b="1" lang="he-IL">
                <a:solidFill>
                  <a:srgbClr val="1F2A44"/>
                </a:solidFill>
                <a:latin typeface="Arial"/>
                <a:cs typeface="Arial"/>
              </a:rPr>
              <a:t>פסוק י״ד (קטע: מנוח מתפלל): </a:t>
            </a:r>
            <a:r>
              <a:rPr sz="1600" b="0" lang="he-IL">
                <a:solidFill>
                  <a:srgbClr val="1F2A44"/>
                </a:solidFill>
                <a:latin typeface="Arial"/>
                <a:cs typeface="Arial"/>
              </a:rPr>
              <a:t>מִכֹּל אֲשֶׁר־יֵצֵא מִגֶּפֶן הַיַּיִן לֹא תֹאכַל וְיַיִן וְשֵׁכָר אַל־תֵּשְׁתְּ וְכׇל־טֻמְאָה אַל־תֹּאכַל כֹּל אֲשֶׁר־צִוִּיתִיהָ תִּשְׁמֹֽר׃</a:t>
            </a:r>
          </a:p>
          <a:p>
            <a:pPr rtl="1" algn="r">
              <a:spcAft>
                <a:spcPts val="800"/>
              </a:spcAft>
            </a:pPr>
            <a:r>
              <a:rPr sz="1500" b="0" lang="he-IL">
                <a:solidFill>
                  <a:srgbClr val="444444"/>
                </a:solidFill>
                <a:latin typeface="Arial"/>
                <a:cs typeface="Arial"/>
              </a:rPr>
              <a:t>ועוד בפסוקים: כ״ד.</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בבגרות: כמה נשאל על שופטים י״ג</a:t>
            </a:r>
          </a:p>
        </p:txBody>
      </p:sp>
      <p:graphicFrame>
        <p:nvGraphicFramePr>
          <p:cNvPr id="5" name="Chart 4"/>
          <p:cNvGraphicFramePr>
            <a:graphicFrameLocks noGrp="1"/>
          </p:cNvGraphicFramePr>
          <p:nvPr/>
        </p:nvGraphicFramePr>
        <p:xfrm>
          <a:off x="548640" y="1371600"/>
          <a:ext cx="7498079" cy="4754880"/>
        </p:xfrm>
        <a:graphic>
          <a:graphicData uri="http://schemas.openxmlformats.org/drawingml/2006/chart">
            <c:chart xmlns:c="http://schemas.openxmlformats.org/drawingml/2006/chart" r:id="rId2"/>
          </a:graphicData>
        </a:graphic>
      </p:graphicFrame>
      <p:sp>
        <p:nvSpPr>
          <p:cNvPr id="6" name="Rounded Rectangle 5"/>
          <p:cNvSpPr/>
          <p:nvPr/>
        </p:nvSpPr>
        <p:spPr>
          <a:xfrm>
            <a:off x="8321040" y="1554480"/>
            <a:ext cx="3474720" cy="384048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503920" y="1664208"/>
            <a:ext cx="3108960" cy="3621024"/>
          </a:xfrm>
          <a:prstGeom prst="rect">
            <a:avLst/>
          </a:prstGeom>
          <a:noFill/>
        </p:spPr>
        <p:txBody>
          <a:bodyPr wrap="square" anchor="t">
            <a:spAutoFit/>
          </a:bodyPr>
          <a:lstStyle/>
          <a:p>
            <a:pPr rtl="1" algn="r">
              <a:spcAft>
                <a:spcPts val="800"/>
              </a:spcAft>
            </a:pPr>
            <a:r>
              <a:rPr sz="2000" b="1" lang="he-IL">
                <a:solidFill>
                  <a:srgbClr val="8F5C00"/>
                </a:solidFill>
                <a:latin typeface="Arial"/>
                <a:cs typeface="Arial"/>
              </a:rPr>
              <a:t>הגרף מראה</a:t>
            </a:r>
          </a:p>
          <a:p>
            <a:pPr rtl="1" algn="r">
              <a:spcAft>
                <a:spcPts val="800"/>
              </a:spcAft>
            </a:pPr>
            <a:r>
              <a:rPr sz="1700" b="0" lang="he-IL">
                <a:solidFill>
                  <a:srgbClr val="1F2A44"/>
                </a:solidFill>
                <a:latin typeface="Arial"/>
                <a:cs typeface="Arial"/>
              </a:rPr>
              <a:t>כמה שאלות על הפרק מופיעות בכל שאלון במסמך. בסך הכל 4 שאלות ב-4 מועדים/שאלונים.</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מבוסס על מסמך השאלות והפתרונות לבגרות.</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בבגרות: על מה שואלים על שופטים י״ג</a:t>
            </a:r>
          </a:p>
        </p:txBody>
      </p:sp>
      <p:sp>
        <p:nvSpPr>
          <p:cNvPr id="5" name="Rounded Rectangle 4"/>
          <p:cNvSpPr/>
          <p:nvPr/>
        </p:nvSpPr>
        <p:spPr>
          <a:xfrm>
            <a:off x="457200" y="1280160"/>
            <a:ext cx="11247120" cy="502920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0080" y="1389888"/>
            <a:ext cx="10881360" cy="4809744"/>
          </a:xfrm>
          <a:prstGeom prst="rect">
            <a:avLst/>
          </a:prstGeom>
          <a:noFill/>
        </p:spPr>
        <p:txBody>
          <a:bodyPr wrap="square" anchor="t">
            <a:spAutoFit/>
          </a:bodyPr>
          <a:lstStyle/>
          <a:p>
            <a:pPr rtl="1" algn="r">
              <a:spcAft>
                <a:spcPts val="400"/>
              </a:spcAft>
            </a:pPr>
            <a:r>
              <a:rPr sz="1700" b="1" lang="he-IL">
                <a:solidFill>
                  <a:srgbClr val="8F5C00"/>
                </a:solidFill>
                <a:latin typeface="Arial"/>
                <a:cs typeface="Arial"/>
              </a:rPr>
              <a:t>קיץ תש"פ (שאלון 1382)</a:t>
            </a:r>
          </a:p>
          <a:p>
            <a:pPr rtl="1" algn="r">
              <a:spcAft>
                <a:spcPts val="400"/>
              </a:spcAft>
            </a:pPr>
            <a:r>
              <a:rPr sz="1700" b="1" lang="he-IL">
                <a:solidFill>
                  <a:srgbClr val="8F5C00"/>
                </a:solidFill>
                <a:latin typeface="Arial"/>
                <a:cs typeface="Arial"/>
              </a:rPr>
              <a:t>קיץ תשע"ז (שאלון 1108)</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האיסורים שהמלאך אוסר על אשת מנוח מצוינים בקטע שלוש פעמים: בדברי המלאך לאישה, בדברי האישה לבעלה ובדברי המל...</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יוסף בן מתתיהו כותב שמנוח אהב את אשתו עד לטירוף הדעת, ולכן קינא לה. כאשר היא סיפרה לו שנגלה לה מלאך בדמות...</a:t>
            </a:r>
          </a:p>
          <a:p>
            <a:pPr rtl="1" algn="r">
              <a:spcAft>
                <a:spcPts val="400"/>
              </a:spcAft>
            </a:pPr>
            <a:r>
              <a:rPr sz="1700" b="1" lang="he-IL">
                <a:solidFill>
                  <a:srgbClr val="8F5C00"/>
                </a:solidFill>
                <a:latin typeface="Arial"/>
                <a:cs typeface="Arial"/>
              </a:rPr>
              <a:t>קיץ תשע"ו (שאלון 1108)</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בסס את דברי סימון באמצעות שתי דוגמאות מפסוקים 15–18 בקטע שלפניך, והסבר כל דוגמה.</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תגובות המלאך מלמדות שמנוח לא השיג את מבוקשו.</a:t>
            </a:r>
          </a:p>
          <a:p>
            <a:pPr rtl="1" algn="r">
              <a:spcAft>
                <a:spcPts val="400"/>
              </a:spcAft>
            </a:pPr>
            <a:r>
              <a:rPr sz="1700" b="1" lang="he-IL">
                <a:solidFill>
                  <a:srgbClr val="8F5C00"/>
                </a:solidFill>
                <a:latin typeface="Arial"/>
                <a:cs typeface="Arial"/>
              </a:rPr>
              <a:t>קיץ תשע"ה (שאלון 1108)</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בסס פירוש זה על שתי ראיות הנוגעות להתנהגות של האישה בקטע שלפניך, והסבר אותן.</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בסס פירוש זה על שתי ראיות הנוגעות להתנהגות של מנוח בקטע שלפניך, והסבר אותן.</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מבוסס על שאלות הבגרות במסמך. בשקפים הבאים: השאלות המלאות והפתרונות.</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שופטים י״ג</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קיץ תש"פ (שאלון 1382)</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א. קרא את דברי ר' אמית שלפניך.</a:t>
            </a:r>
          </a:p>
          <a:p>
            <a:pPr rtl="1" algn="r">
              <a:spcAft>
                <a:spcPts val="600"/>
              </a:spcAft>
            </a:pPr>
            <a:r>
              <a:rPr sz="1800" b="0" lang="he-IL">
                <a:solidFill>
                  <a:srgbClr val="1F2A44"/>
                </a:solidFill>
                <a:latin typeface="Arial"/>
                <a:cs typeface="Arial"/>
              </a:rPr>
              <a:t>"הביטוי 'וילך מנוח אחרי אשתו' מצביע על מעמדה המרכזי של האישה בסיפור זה".</a:t>
            </a:r>
          </a:p>
          <a:p>
            <a:pPr rtl="1" algn="r">
              <a:spcAft>
                <a:spcPts val="600"/>
              </a:spcAft>
            </a:pPr>
            <a:r>
              <a:rPr sz="1800" b="0" lang="he-IL">
                <a:solidFill>
                  <a:srgbClr val="1F2A44"/>
                </a:solidFill>
                <a:latin typeface="Arial"/>
                <a:cs typeface="Arial"/>
              </a:rPr>
              <a:t>(ר' אמית, "לא החסידה הביאה את שמשון לעולם", 929 — תנ"ך ביחד, שופטים י"ג)</a:t>
            </a:r>
          </a:p>
          <a:p>
            <a:pPr rtl="1" algn="r">
              <a:spcAft>
                <a:spcPts val="600"/>
              </a:spcAft>
            </a:pPr>
            <a:r>
              <a:rPr sz="1800" b="0" lang="he-IL">
                <a:solidFill>
                  <a:srgbClr val="1F2A44"/>
                </a:solidFill>
                <a:latin typeface="Arial"/>
                <a:cs typeface="Arial"/>
              </a:rPr>
              <a:t>הבא מן הפסוקים שלפניך שלוש ראיות התומכות בדברי אמית שלפניך, והסבר כל אחת מן הראיות. (12 נקודות)</a:t>
            </a:r>
          </a:p>
          <a:p>
            <a:pPr rtl="1" algn="r">
              <a:spcAft>
                <a:spcPts val="600"/>
              </a:spcAft>
            </a:pPr>
            <a:r>
              <a:rPr sz="1800" b="0" lang="he-IL">
                <a:solidFill>
                  <a:srgbClr val="1F2A44"/>
                </a:solidFill>
                <a:latin typeface="Arial"/>
                <a:cs typeface="Arial"/>
              </a:rPr>
              <a:t>ב. קרא פסוקים 10–11 שלפניך.</a:t>
            </a:r>
          </a:p>
          <a:p>
            <a:pPr rtl="1" algn="r">
              <a:spcAft>
                <a:spcPts val="600"/>
              </a:spcAft>
            </a:pPr>
            <a:r>
              <a:rPr sz="1800" b="0" lang="he-IL">
                <a:solidFill>
                  <a:srgbClr val="1F2A44"/>
                </a:solidFill>
                <a:latin typeface="Arial"/>
                <a:cs typeface="Arial"/>
              </a:rPr>
              <a:t>מה אפשר ללמוד מן הפעלים שבפסוקים אלה על ההבדל בין היחס של מנוח למלאך ובין היחס של אשת מנוח למלאך? היעזר גם בפסוק 6. (4 נקודות)</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י״ג</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 (שאלון 1382)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פתרון</a:t>
            </a:r>
          </a:p>
          <a:p>
            <a:pPr rtl="1" algn="r">
              <a:spcAft>
                <a:spcPts val="600"/>
              </a:spcAft>
            </a:pPr>
            <a:r>
              <a:rPr sz="1800" b="0" lang="he-IL">
                <a:solidFill>
                  <a:srgbClr val="1F2A44"/>
                </a:solidFill>
                <a:latin typeface="Arial"/>
                <a:cs typeface="Arial"/>
              </a:rPr>
              <a:t>להלן תמלול הטקסט מהתמונה (המהווה פתרון לשאלה 7 בבחינת הבגרות בתנ"ך, העוסקת בסיפור לידתו של שמשון בשופטים י"ג):</a:t>
            </a:r>
          </a:p>
          <a:p>
            <a:pPr rtl="1" algn="r">
              <a:spcAft>
                <a:spcPts val="600"/>
              </a:spcAft>
            </a:pPr>
            <a:r>
              <a:rPr sz="1800" b="0" lang="he-IL">
                <a:solidFill>
                  <a:srgbClr val="1F2A44"/>
                </a:solidFill>
                <a:latin typeface="Arial"/>
                <a:cs typeface="Arial"/>
              </a:rPr>
              <a:t>---</a:t>
            </a:r>
          </a:p>
          <a:p>
            <a:pPr rtl="1" algn="r">
              <a:spcAft>
                <a:spcPts val="600"/>
              </a:spcAft>
            </a:pPr>
            <a:r>
              <a:rPr sz="1800" b="0" lang="he-IL">
                <a:solidFill>
                  <a:srgbClr val="1F2A44"/>
                </a:solidFill>
                <a:latin typeface="Arial"/>
                <a:cs typeface="Arial"/>
              </a:rPr>
              <a:t>שאלה 7</a:t>
            </a:r>
          </a:p>
          <a:p>
            <a:pPr rtl="1" algn="r">
              <a:spcAft>
                <a:spcPts val="600"/>
              </a:spcAft>
            </a:pPr>
            <a:r>
              <a:rPr sz="1800" b="0" lang="he-IL">
                <a:solidFill>
                  <a:srgbClr val="1F2A44"/>
                </a:solidFill>
                <a:latin typeface="Arial"/>
                <a:cs typeface="Arial"/>
              </a:rPr>
              <a:t>סעיף א'</a:t>
            </a:r>
          </a:p>
          <a:p>
            <a:pPr rtl="1" algn="r">
              <a:spcAft>
                <a:spcPts val="600"/>
              </a:spcAft>
            </a:pPr>
            <a:r>
              <a:rPr sz="1800" b="0" lang="he-IL">
                <a:solidFill>
                  <a:srgbClr val="1F2A44"/>
                </a:solidFill>
                <a:latin typeface="Arial"/>
                <a:cs typeface="Arial"/>
              </a:rPr>
              <a:t>&lt;u&gt;מעמדה המרכזי של אשת מנוח בסיפור&lt;/u&gt; (על התלמיד להביא שלוש ראיות ולהסבירן):</a:t>
            </a:r>
          </a:p>
          <a:p>
            <a:pPr rtl="1" algn="r">
              <a:spcAft>
                <a:spcPts val="600"/>
              </a:spcAft>
            </a:pPr>
            <a:r>
              <a:rPr sz="1800" b="0" lang="he-IL">
                <a:solidFill>
                  <a:srgbClr val="1F2A44"/>
                </a:solidFill>
                <a:latin typeface="Arial"/>
                <a:cs typeface="Arial"/>
              </a:rPr>
              <a:t>• "ויירא מלאך ה' אל האישה ויאמר אליה..." – מלאך ה' מתגלה לאשת מנוח ומבשר לה את הבשורה.</a:t>
            </a:r>
          </a:p>
          <a:p>
            <a:pPr rtl="1" algn="r">
              <a:spcAft>
                <a:spcPts val="600"/>
              </a:spcAft>
            </a:pPr>
            <a:r>
              <a:rPr sz="1800" b="0" lang="he-IL">
                <a:solidFill>
                  <a:srgbClr val="1F2A44"/>
                </a:solidFill>
                <a:latin typeface="Arial"/>
                <a:cs typeface="Arial"/>
              </a:rPr>
              <a:t>• "... ולא שאלתיהו אי מזה הוא ואת שמו לא הגיד לה..." – אשת מנוח הבינה מיד שמדובר במלאך ה' ולכן אין טעם לשאול אותו לשמו.</a:t>
            </a:r>
          </a:p>
          <a:p>
            <a:pPr rtl="1" algn="r">
              <a:spcAft>
                <a:spcPts val="600"/>
              </a:spcAft>
            </a:pPr>
            <a:r>
              <a:rPr sz="1800" b="0" lang="he-IL">
                <a:solidFill>
                  <a:srgbClr val="1F2A44"/>
                </a:solidFill>
                <a:latin typeface="Arial"/>
                <a:cs typeface="Arial"/>
              </a:rPr>
              <a:t>• "וישמע האלוהים בקול מנוח ויבא מלאך האלוהים עוד אל האישה והיא יושבת בשדה ומנוח אישה אין עימה" – ה' נענה לבקשת מנוח ושולח אליהם בשנית את המלאך. אך המלאך מתגלה שוב לפני אשת מנוח ולא לפני בעלה.</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י״ג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 (שאלון 1382)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 "ויאמר מלאך ה' אל מנוח מכל אשר אמרתי אל האישה תשמר..." – כאשר המלאך חוזר על דבריו לפני מנוח, הוא חוזר על דבריה של האישה ומשמיט את מה שהיא בחרה להשמיט.</a:t>
            </a:r>
          </a:p>
          <a:p>
            <a:pPr rtl="1" algn="r">
              <a:spcAft>
                <a:spcPts val="600"/>
              </a:spcAft>
            </a:pPr>
            <a:r>
              <a:rPr sz="1800" b="0" lang="he-IL">
                <a:solidFill>
                  <a:srgbClr val="1F2A44"/>
                </a:solidFill>
                <a:latin typeface="Arial"/>
                <a:cs typeface="Arial"/>
              </a:rPr>
              <a:t>• תיתכנה דוגמאות נוספות.</a:t>
            </a:r>
          </a:p>
          <a:p>
            <a:pPr rtl="1" algn="r">
              <a:spcAft>
                <a:spcPts val="600"/>
              </a:spcAft>
            </a:pPr>
            <a:r>
              <a:rPr sz="1800" b="0" lang="he-IL">
                <a:solidFill>
                  <a:srgbClr val="1F2A44"/>
                </a:solidFill>
                <a:latin typeface="Arial"/>
                <a:cs typeface="Arial"/>
              </a:rPr>
              <a:t>---</a:t>
            </a:r>
          </a:p>
          <a:p>
            <a:pPr rtl="1" algn="r">
              <a:spcAft>
                <a:spcPts val="600"/>
              </a:spcAft>
            </a:pPr>
            <a:r>
              <a:rPr sz="1800" b="0" lang="he-IL">
                <a:solidFill>
                  <a:srgbClr val="1F2A44"/>
                </a:solidFill>
                <a:latin typeface="Arial"/>
                <a:cs typeface="Arial"/>
              </a:rPr>
              <a:t>סעיף ב'</a:t>
            </a:r>
          </a:p>
          <a:p>
            <a:pPr rtl="1" algn="r">
              <a:spcAft>
                <a:spcPts val="600"/>
              </a:spcAft>
            </a:pPr>
            <a:r>
              <a:rPr sz="1800" b="0" lang="he-IL">
                <a:solidFill>
                  <a:srgbClr val="1F2A44"/>
                </a:solidFill>
                <a:latin typeface="Arial"/>
                <a:cs typeface="Arial"/>
              </a:rPr>
              <a:t>&lt;u&gt;היחס של אשת מנוח למלאך&lt;/u&gt;: מרגע שנתגלה המלאך אל האישה, היא פועלת בזריזות וממהרת לספר לבעלה על ההתגלות: "ותמהר.. ותרץ... ותגד... ותאמר..." – דבר זה מעיד על יחס של כבוד למלאך, ועל ההבנה המהירה שלה, שאכן מדובר במלאך ה'.</a:t>
            </a:r>
          </a:p>
          <a:p>
            <a:pPr rtl="1" algn="r">
              <a:spcAft>
                <a:spcPts val="600"/>
              </a:spcAft>
            </a:pPr>
            <a:r>
              <a:rPr sz="1800" b="0" lang="he-IL">
                <a:solidFill>
                  <a:srgbClr val="1F2A44"/>
                </a:solidFill>
                <a:latin typeface="Arial"/>
                <a:cs typeface="Arial"/>
              </a:rPr>
              <a:t>&lt;u&gt;היחס של מנוח למלאך&lt;/u&gt;: מנוח מטיל ספק בכך שמדובר במלאך, הוא אינו ממהר לקראתו גם כאשר הוא מופיע בשנית לפי בקשת מנוח: "ויקם וילך... ויבא... ויאמר" – מנוח נוהג במידה מסוימת של זלזול.</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שופטים י״ג</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קיץ תשע"ז (שאלון 1108)</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א. האיסורים שהמלאך אוסר על אשת מנוח מצוינים בקטע שלוש פעמים: בדברי המלאך לאישה, בדברי האישה לבעלה ובדברי המלאך למנוח.</a:t>
            </a:r>
          </a:p>
          <a:p>
            <a:pPr rtl="1" algn="r">
              <a:spcAft>
                <a:spcPts val="600"/>
              </a:spcAft>
            </a:pPr>
            <a:r>
              <a:rPr sz="1800" b="0" lang="he-IL">
                <a:solidFill>
                  <a:srgbClr val="1F2A44"/>
                </a:solidFill>
                <a:latin typeface="Arial"/>
                <a:cs typeface="Arial"/>
              </a:rPr>
              <a:t>יש הבדלים בין הדברים שאמר המלאך לאשת מנוח, ובין הדיווח של האישה למנוח על שיחה זו.</a:t>
            </a:r>
          </a:p>
          <a:p>
            <a:pPr rtl="1" algn="r">
              <a:spcAft>
                <a:spcPts val="600"/>
              </a:spcAft>
            </a:pPr>
            <a:r>
              <a:rPr sz="1800" b="0" lang="he-IL">
                <a:solidFill>
                  <a:srgbClr val="1F2A44"/>
                </a:solidFill>
                <a:latin typeface="Arial"/>
                <a:cs typeface="Arial"/>
              </a:rPr>
              <a:t>הסבר כיצד שניים מן ההבדלים בין דברי המלאך לאישה ובין דברי האישה לבעלה מעידים על חכמתה של האישה. (10 נקודות)</a:t>
            </a:r>
          </a:p>
          <a:p>
            <a:pPr rtl="1" algn="r">
              <a:spcAft>
                <a:spcPts val="600"/>
              </a:spcAft>
            </a:pPr>
            <a:r>
              <a:rPr sz="1800" b="0" lang="he-IL">
                <a:solidFill>
                  <a:srgbClr val="1F2A44"/>
                </a:solidFill>
                <a:latin typeface="Arial"/>
                <a:cs typeface="Arial"/>
              </a:rPr>
              <a:t>ב. יוסף בן מתתיהו כותב שמנוח אהב את אשתו עד לטירוף הדעת, ולכן קינא לה. כאשר היא סיפרה לו שנגלה לה מלאך בדמות גבר גבוה ונאה מאוד, הוא יצא מכליו מרוב קנאה (קדמוניות היהודים, ח', ב-ג).</a:t>
            </a:r>
          </a:p>
          <a:p>
            <a:pPr rtl="1" algn="r">
              <a:spcAft>
                <a:spcPts val="600"/>
              </a:spcAft>
            </a:pPr>
            <a:r>
              <a:rPr sz="1800" b="0" lang="he-IL">
                <a:solidFill>
                  <a:srgbClr val="1F2A44"/>
                </a:solidFill>
                <a:latin typeface="Arial"/>
                <a:cs typeface="Arial"/>
              </a:rPr>
              <a:t>קנאה יכולה להיות לעתים ביטוי לחוסר אמון. על פי הקטע, הסבר מה רומז לחוסר האמון שחש מנוח כלפי אשתו. בסס את דבריך על שתי ראיות מן הכתוב, והסבר כל ראיה. (10 נקודות)</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י״ג</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תשע"ז (שאלון 1108)</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פתרון</a:t>
            </a:r>
          </a:p>
          <a:p>
            <a:pPr rtl="1" algn="r">
              <a:spcAft>
                <a:spcPts val="600"/>
              </a:spcAft>
            </a:pPr>
            <a:r>
              <a:rPr sz="1800" b="0" lang="he-IL">
                <a:solidFill>
                  <a:srgbClr val="1F2A44"/>
                </a:solidFill>
                <a:latin typeface="Arial"/>
                <a:cs typeface="Arial"/>
              </a:rPr>
              <a:t>להלן תמלול הטקסט מהתמונה (המהווה פתרון לשאלה 5 בבחינת הבגרות בתנ"ך, העוסקת בסיפור לידתו של שמשון בשופטים י"ג):</a:t>
            </a:r>
          </a:p>
          <a:p>
            <a:pPr rtl="1" algn="r">
              <a:spcAft>
                <a:spcPts val="600"/>
              </a:spcAft>
            </a:pPr>
            <a:r>
              <a:rPr sz="1800" b="0" lang="he-IL">
                <a:solidFill>
                  <a:srgbClr val="1F2A44"/>
                </a:solidFill>
                <a:latin typeface="Arial"/>
                <a:cs typeface="Arial"/>
              </a:rPr>
              <a:t>---</a:t>
            </a:r>
          </a:p>
          <a:p>
            <a:pPr rtl="1" algn="r">
              <a:spcAft>
                <a:spcPts val="600"/>
              </a:spcAft>
            </a:pPr>
            <a:r>
              <a:rPr sz="1800" b="0" lang="he-IL">
                <a:solidFill>
                  <a:srgbClr val="1F2A44"/>
                </a:solidFill>
                <a:latin typeface="Arial"/>
                <a:cs typeface="Arial"/>
              </a:rPr>
              <a:t>שאלה 5</a:t>
            </a:r>
          </a:p>
          <a:p>
            <a:pPr rtl="1" algn="r">
              <a:spcAft>
                <a:spcPts val="600"/>
              </a:spcAft>
            </a:pPr>
            <a:r>
              <a:rPr sz="1800" b="0" lang="he-IL">
                <a:solidFill>
                  <a:srgbClr val="1F2A44"/>
                </a:solidFill>
                <a:latin typeface="Arial"/>
                <a:cs typeface="Arial"/>
              </a:rPr>
              <a:t>סעיף א'</a:t>
            </a:r>
          </a:p>
          <a:p>
            <a:pPr rtl="1" algn="r">
              <a:spcAft>
                <a:spcPts val="600"/>
              </a:spcAft>
            </a:pPr>
            <a:r>
              <a:rPr sz="1800" b="0" lang="he-IL">
                <a:solidFill>
                  <a:srgbClr val="1F2A44"/>
                </a:solidFill>
                <a:latin typeface="Arial"/>
                <a:cs typeface="Arial"/>
              </a:rPr>
              <a:t>ההבדלים בין דברי המלאך לאישה ובין דברי האישה לבעלה, והאופן בו הם מעידים על חכמת האישה (על הנבחן לציין שניים):</a:t>
            </a:r>
          </a:p>
          <a:p>
            <a:pPr rtl="1" algn="r">
              <a:spcAft>
                <a:spcPts val="600"/>
              </a:spcAft>
            </a:pPr>
            <a:r>
              <a:rPr sz="1800" b="0" lang="he-IL">
                <a:solidFill>
                  <a:srgbClr val="1F2A44"/>
                </a:solidFill>
                <a:latin typeface="Arial"/>
                <a:cs typeface="Arial"/>
              </a:rPr>
              <a:t>• המלאך אמר לאשת מנוח שהיא עקרה, אך היא עתידה ללדת בן. האישה, בדבריה לבעלה, אינה מציינת את עקרותה, אלא רק את הבשורה על הולדת הבן. חכמת האישה מתבטאת בכך, שאין היא מעוניינת להדגיש בפני בעלה את הפגם בה, אלא רק את הפן החיובי: הולדת הבן.</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י״ג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תשע"ז (שאלון 1108)</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 המלאך נתן לאשת מנוח הנחיות לזמן ההיריון ולילד שייוולד. לאישה אסור לשתות יין ולאכול טמא, ולבן שייוולד אסור להסתפר. כאשר אשת מנוח חוזרת על דברי המלאך בפני בעלה, היא מספרת לו רק על האיסורים שחלים עליה, ולא מספרת לו על האיסור שחל על הבן. חכמת האישה מתבטאת בכך, שהיא מבינה שכרגע אין משמעות לאיסור שחל על הבן שייוולד (יקרה רק בעוד תשעה חודשים), ומה שחשוב כעת, הם האיסורים שחלים עליה למשך תקופת ההיריון.</a:t>
            </a:r>
          </a:p>
          <a:p>
            <a:pPr rtl="1" algn="r">
              <a:spcAft>
                <a:spcPts val="600"/>
              </a:spcAft>
            </a:pPr>
            <a:r>
              <a:rPr sz="1800" b="0" lang="he-IL">
                <a:solidFill>
                  <a:srgbClr val="1F2A44"/>
                </a:solidFill>
                <a:latin typeface="Arial"/>
                <a:cs typeface="Arial"/>
              </a:rPr>
              <a:t>• המלאך אמר לאישה שהבן שייוולד יהיה נזיר לה', והוא יתחיל להושיע את עם ישראל מהפלשתים. האישה בדבריה לבעלה, משנה את דברי המלאך, ואומרת שהבן יהיה נזיר לה' עד יום מותו. חכמת האישה מתבטאת בכך, שהיא מבינה שאם הבן שייוולד יתחיל להציל את העם, הוא לא יזכה להשלים את ייעודו, ושיעבוד זה יוביל למותו.</a:t>
            </a:r>
          </a:p>
          <a:p>
            <a:pPr rtl="1" algn="r">
              <a:spcAft>
                <a:spcPts val="600"/>
              </a:spcAft>
            </a:pPr>
            <a:r>
              <a:rPr sz="1800" b="0" lang="he-IL">
                <a:solidFill>
                  <a:srgbClr val="1F2A44"/>
                </a:solidFill>
                <a:latin typeface="Arial"/>
                <a:cs typeface="Arial"/>
              </a:rPr>
              <a:t>---</a:t>
            </a:r>
          </a:p>
          <a:p>
            <a:pPr rtl="1" algn="r">
              <a:spcAft>
                <a:spcPts val="600"/>
              </a:spcAft>
            </a:pPr>
            <a:r>
              <a:rPr sz="1800" b="0" lang="he-IL">
                <a:solidFill>
                  <a:srgbClr val="1F2A44"/>
                </a:solidFill>
                <a:latin typeface="Arial"/>
                <a:cs typeface="Arial"/>
              </a:rPr>
              <a:t>סעיף ב'</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י״ג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תשע"ז (שאלון 1108)</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ראיות הרומזות לחוסר האמון שחש מנוח כלפי אשתו (על הנבחן לציין שתיים):</a:t>
            </a:r>
          </a:p>
          <a:p>
            <a:pPr rtl="1" algn="r">
              <a:spcAft>
                <a:spcPts val="600"/>
              </a:spcAft>
            </a:pPr>
            <a:r>
              <a:rPr sz="1800" b="0" lang="he-IL">
                <a:solidFill>
                  <a:srgbClr val="1F2A44"/>
                </a:solidFill>
                <a:latin typeface="Arial"/>
                <a:cs typeface="Arial"/>
              </a:rPr>
              <a:t>• "ויעתר מנוח אל ה' ויאמר בי אדוני איש האלוהים אשר שלחת יבוא נא עוד אלינו ויורנו מה נעשה לנער היולד" – מנוח אינו בוטח בדברי אשתו, הטוענת שאיש אלוהים התגלה בפניה, ולכן מבקש מה' התגלות נוספת.</a:t>
            </a:r>
          </a:p>
          <a:p>
            <a:pPr rtl="1" algn="r">
              <a:spcAft>
                <a:spcPts val="600"/>
              </a:spcAft>
            </a:pPr>
            <a:r>
              <a:rPr sz="1800" b="0" lang="he-IL">
                <a:solidFill>
                  <a:srgbClr val="1F2A44"/>
                </a:solidFill>
                <a:latin typeface="Arial"/>
                <a:cs typeface="Arial"/>
              </a:rPr>
              <a:t>• "...ותאמר אליו הנה נראה אלי האיש אשר בא ביום אלי. ויבא אל האיש ויאמר לו האתה האיש אשר דברת אל האישה..." – כאשר המלאך נגלה בשנית, מנוח אינו בוטח באשתו שאכן מדובר באותו איש, ושואל את המלאך, האם הוא האיש אשר דיבר עם אשתו.</a:t>
            </a:r>
          </a:p>
          <a:p>
            <a:pPr rtl="1" algn="r">
              <a:spcAft>
                <a:spcPts val="600"/>
              </a:spcAft>
            </a:pPr>
            <a:r>
              <a:rPr sz="1800" b="0" lang="he-IL">
                <a:solidFill>
                  <a:srgbClr val="1F2A44"/>
                </a:solidFill>
                <a:latin typeface="Arial"/>
                <a:cs typeface="Arial"/>
              </a:rPr>
              <a:t>• "ויאמר מנוח... מה יהיה משפט הנער ומעשהו" – מנוח מביע חוסר אמון בדבריה של אשתו, וסבור שהיא לא העבירה את דברי המלאך באופן מלא ותקין. לכן, הוא שואל את המלאך כיצד יש לנהוג בילד שייוולד.</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י״ג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תשע"ז (שאלון 1108)</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להלן תמלול הטקסט מהתמונה, הכולל שאלות משני שאלונים של בחינת הבגרות בתנ"ך (שאלון 1108), העוסקות בסיפור לידתו של שמשון (שופטים י"ג):</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שופטים י״ג</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קיץ תשע"ו (שאלון 1108)</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קרא את הקטע שלפניך ממאמרו של א' סימון "וילך מנוח אחר אשתו":</a:t>
            </a:r>
          </a:p>
          <a:p>
            <a:pPr rtl="1" algn="r">
              <a:spcAft>
                <a:spcPts val="600"/>
              </a:spcAft>
            </a:pPr>
            <a:r>
              <a:rPr sz="1800" b="0" lang="he-IL">
                <a:solidFill>
                  <a:srgbClr val="1F2A44"/>
                </a:solidFill>
                <a:latin typeface="Arial"/>
                <a:cs typeface="Arial"/>
              </a:rPr>
              <a:t>הוא [מנוח] עושה עתה כל מה שאשתו נמנעה מדעת וביודעין מלעשות, כדי להוכיח למבשר, לאשתו ולעצמו שהוא מיטיב ממנה להיענות לבשורה ולמבשרה.</a:t>
            </a:r>
          </a:p>
          <a:p>
            <a:pPr rtl="1" algn="r">
              <a:spcAft>
                <a:spcPts val="600"/>
              </a:spcAft>
            </a:pPr>
            <a:r>
              <a:rPr sz="1800" b="0" lang="he-IL">
                <a:solidFill>
                  <a:srgbClr val="1F2A44"/>
                </a:solidFill>
                <a:latin typeface="Arial"/>
                <a:cs typeface="Arial"/>
              </a:rPr>
              <a:t>א. בסס את דברי סימון באמצעות שתי דוגמאות מפסוקים 15–18 בקטע שלפניך, והסבר כל דוגמה. (10 נקודות)</a:t>
            </a:r>
          </a:p>
          <a:p>
            <a:pPr rtl="1" algn="r">
              <a:spcAft>
                <a:spcPts val="600"/>
              </a:spcAft>
            </a:pPr>
            <a:r>
              <a:rPr sz="1800" b="0" lang="he-IL">
                <a:solidFill>
                  <a:srgbClr val="1F2A44"/>
                </a:solidFill>
                <a:latin typeface="Arial"/>
                <a:cs typeface="Arial"/>
              </a:rPr>
              <a:t>ב. תגובות המלאך מלמדות שמנוח לא השיג את מבוקשו.</a:t>
            </a:r>
          </a:p>
          <a:p>
            <a:pPr rtl="1" algn="r">
              <a:spcAft>
                <a:spcPts val="600"/>
              </a:spcAft>
            </a:pPr>
            <a:r>
              <a:rPr sz="1800" b="0" lang="he-IL">
                <a:solidFill>
                  <a:srgbClr val="1F2A44"/>
                </a:solidFill>
                <a:latin typeface="Arial"/>
                <a:cs typeface="Arial"/>
              </a:rPr>
              <a:t>הסבר קביעה זו, ובסס אותה על הכתוב. (10 נקודות)</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י״ג</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תשע"ו (שאלון 1108)</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פתרון</a:t>
            </a:r>
          </a:p>
          <a:p>
            <a:pPr rtl="1" algn="r">
              <a:spcAft>
                <a:spcPts val="600"/>
              </a:spcAft>
            </a:pPr>
            <a:r>
              <a:rPr sz="1800" b="0" lang="he-IL">
                <a:solidFill>
                  <a:srgbClr val="1F2A44"/>
                </a:solidFill>
                <a:latin typeface="Arial"/>
                <a:cs typeface="Arial"/>
              </a:rPr>
              <a:t>להלן תמלול הטקסט מהתמונה (המהווה פתרון לשאלה 6 בבחינת הבגרות בתנ"ך, העוסקת בסיפור לידתו של שמשון בשופטים י"ג):</a:t>
            </a:r>
          </a:p>
          <a:p>
            <a:pPr rtl="1" algn="r">
              <a:spcAft>
                <a:spcPts val="600"/>
              </a:spcAft>
            </a:pPr>
            <a:r>
              <a:rPr sz="1800" b="0" lang="he-IL">
                <a:solidFill>
                  <a:srgbClr val="1F2A44"/>
                </a:solidFill>
                <a:latin typeface="Arial"/>
                <a:cs typeface="Arial"/>
              </a:rPr>
              <a:t>---</a:t>
            </a:r>
          </a:p>
          <a:p>
            <a:pPr rtl="1" algn="r">
              <a:spcAft>
                <a:spcPts val="600"/>
              </a:spcAft>
            </a:pPr>
            <a:r>
              <a:rPr sz="1800" b="0" lang="he-IL">
                <a:solidFill>
                  <a:srgbClr val="1F2A44"/>
                </a:solidFill>
                <a:latin typeface="Arial"/>
                <a:cs typeface="Arial"/>
              </a:rPr>
              <a:t>שאלה 6</a:t>
            </a:r>
          </a:p>
          <a:p>
            <a:pPr rtl="1" algn="r">
              <a:spcAft>
                <a:spcPts val="600"/>
              </a:spcAft>
            </a:pPr>
            <a:r>
              <a:rPr sz="1800" b="0" lang="he-IL">
                <a:solidFill>
                  <a:srgbClr val="1F2A44"/>
                </a:solidFill>
                <a:latin typeface="Arial"/>
                <a:cs typeface="Arial"/>
              </a:rPr>
              <a:t>סעיף א'</a:t>
            </a:r>
          </a:p>
          <a:p>
            <a:pPr rtl="1" algn="r">
              <a:spcAft>
                <a:spcPts val="600"/>
              </a:spcAft>
            </a:pPr>
            <a:r>
              <a:rPr sz="1800" b="0" lang="he-IL">
                <a:solidFill>
                  <a:srgbClr val="1F2A44"/>
                </a:solidFill>
                <a:latin typeface="Arial"/>
                <a:cs typeface="Arial"/>
              </a:rPr>
              <a:t>&lt;u&gt;מנוח&lt;/u&gt; עושה כל מה שאשתו נמנעה מדעת וביודעין לעשות, כדי להוכיח את היענותו לבשורה ולמבשרה:</a:t>
            </a:r>
          </a:p>
          <a:p>
            <a:pPr rtl="1" algn="r">
              <a:spcAft>
                <a:spcPts val="600"/>
              </a:spcAft>
            </a:pPr>
            <a:r>
              <a:rPr sz="1800" b="0" lang="he-IL">
                <a:solidFill>
                  <a:srgbClr val="1F2A44"/>
                </a:solidFill>
                <a:latin typeface="Arial"/>
                <a:cs typeface="Arial"/>
              </a:rPr>
              <a:t>• "וַיֹּאמֶר מָנוֹחַ אֶל-מַלְאַךְ יְהוָה נַעְצְרָה-נָּא אוֹתָךְ וְנַעֲשֶׂה לְפָנֶיךָ גְּדִי עִזִּים" – מנוח המעוניין לכבד את מבשר הבשורה, מציע לו ארוחה. הוא אינו מבין שמדובר במלאך ה' שאינו אוכל כדרכם של בני האדם (לעומת אשתו, שהבינה זאת ולכן לא הציעה לו כל דבר מאכל).</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י״ג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תשע"ו (שאלון 1108)</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 "וַיֹּאמֶר מָנוֹחַ אֶל-מַלְאַךְ יְהוָה מִי שְׁמֶךָ כִּי-יָבֹא דבריך (דְּבָרְךָ) וְכִבַּדְנוּךָ" – מנוח שואל את המבשר לשמו, כדי לכבדו עם התגשמות בשורתו (הולדת הבן). הוא אינו מבין שמדובר במלאך ה', שמו הוא סודי ואינו נמסר לבני אדם (דבר שאשתו הבינה למן ההתחלה ולכן לא שאלה את המלאך לשמו).</a:t>
            </a:r>
          </a:p>
          <a:p>
            <a:pPr rtl="1" algn="r">
              <a:spcAft>
                <a:spcPts val="600"/>
              </a:spcAft>
            </a:pPr>
            <a:r>
              <a:rPr sz="1800" b="0" lang="he-IL">
                <a:solidFill>
                  <a:srgbClr val="1F2A44"/>
                </a:solidFill>
                <a:latin typeface="Arial"/>
                <a:cs typeface="Arial"/>
              </a:rPr>
              <a:t>---</a:t>
            </a:r>
          </a:p>
          <a:p>
            <a:pPr rtl="1" algn="r">
              <a:spcAft>
                <a:spcPts val="600"/>
              </a:spcAft>
            </a:pPr>
            <a:r>
              <a:rPr sz="1800" b="0" lang="he-IL">
                <a:solidFill>
                  <a:srgbClr val="1F2A44"/>
                </a:solidFill>
                <a:latin typeface="Arial"/>
                <a:cs typeface="Arial"/>
              </a:rPr>
              <a:t>סעיף ב'</a:t>
            </a:r>
          </a:p>
          <a:p>
            <a:pPr rtl="1" algn="r">
              <a:spcAft>
                <a:spcPts val="600"/>
              </a:spcAft>
            </a:pPr>
            <a:r>
              <a:rPr sz="1800" b="0" lang="he-IL">
                <a:solidFill>
                  <a:srgbClr val="1F2A44"/>
                </a:solidFill>
                <a:latin typeface="Arial"/>
                <a:cs typeface="Arial"/>
              </a:rPr>
              <a:t>תגובות המלאך מלמדות שמנוח לא השיג את מבוקשו. המלאך עונה בסירוב לבקשות מנוח, דבר המעיד על כך שנכשל להוכיח למבשר, שהוא מיטיב מאשתו להיענות לבשורה ולמבשרה (על הנבחן להציג ביסוס אחד):</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י״ג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תשע"ו (שאלון 1108)</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 כאשר מלאך ה' מתגלה בשנית למנוח, לפי בקשתו, כדי לדעת איך לנהוג בילד שייולד, המלאך חוזר על דברי אשת מנוח, מבלי לציין את הדברים שהיא השמיטה בפני מנוח: "וַיֹּאמֶר מַלְאַךְ יְהוָה אֶל-מָנוֹחַ מִכֹּל אֲשֶׁר-אָמַרְתִּי אֶל-הָאִשָּׁה תִּשָּׁמֵר. מִכֹּל אֲשֶׁר-יֵצֵא מִגֶּפֶן הַיַּיִן לֹא תֹאכַל וְיַיִן וְשֵׁכָר אַל-תֵּשְׁתְּ וְכָל-טֻמְאָה אַל-תֹּאכַל כֹּל אֲשֶׁר-צִוִּיתִיהָ תִּשְׁמֹר".</a:t>
            </a:r>
          </a:p>
          <a:p>
            <a:pPr rtl="1" algn="r">
              <a:spcAft>
                <a:spcPts val="600"/>
              </a:spcAft>
            </a:pPr>
            <a:r>
              <a:rPr sz="1800" b="0" lang="he-IL">
                <a:solidFill>
                  <a:srgbClr val="1F2A44"/>
                </a:solidFill>
                <a:latin typeface="Arial"/>
                <a:cs typeface="Arial"/>
              </a:rPr>
              <a:t>• על הזמנתו של מנוח לסעודה, המלאך מסרב ומציע לו להעלות את הסעודה כקורבן לה': "וַיֹּאמֶר מַלְאַךְ יְהוָה אֶל-מָנוֹחַ אִם-תַּעְצְרֵנִי לֹא-אֹכַל בְּלַחְמֶךָ וְאִם-תַּעֲשֶׂה עֹלָה לַיהוָה תַּעֲלֶנָּה".</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י״ג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תשע"ו (שאלון 1108)</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 על שאלת מנוח לשמו של המלאך, המלאך מבהיר לו מפורשות ששמו סודי והוא אינו יכול למסור לו אותו: "וַיֹּאמֶר לוֹ מַלְאַךְ יְהוָה לָמָּה זֶּה תִּשְׁאַל לִשְׁמִי וְהוּא-פֶלִאי".</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שופטים י״ג</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קיץ תשע"ה (שאלון 1108)</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בתחילה התגלה המלאך אל אשת מנוח ולא אל מנוח עצמו.</a:t>
            </a:r>
          </a:p>
          <a:p>
            <a:pPr rtl="1" algn="r">
              <a:spcAft>
                <a:spcPts val="600"/>
              </a:spcAft>
            </a:pPr>
            <a:r>
              <a:rPr sz="1800" b="0" lang="he-IL">
                <a:solidFill>
                  <a:srgbClr val="1F2A44"/>
                </a:solidFill>
                <a:latin typeface="Arial"/>
                <a:cs typeface="Arial"/>
              </a:rPr>
              <a:t>אברבנאל בפירושו מסביר עניין זה כך:</a:t>
            </a:r>
          </a:p>
          <a:p>
            <a:pPr rtl="1" algn="r">
              <a:spcAft>
                <a:spcPts val="600"/>
              </a:spcAft>
            </a:pPr>
            <a:r>
              <a:rPr sz="1800" b="0" lang="he-IL">
                <a:solidFill>
                  <a:srgbClr val="1F2A44"/>
                </a:solidFill>
                <a:latin typeface="Arial"/>
                <a:cs typeface="Arial"/>
              </a:rPr>
              <a:t>הטעם שלא בא המלאך אל מנוח ובא אל האישה הוא להיותה [...] יותר מוכנת בשכלה ובחכמתה.</a:t>
            </a:r>
          </a:p>
          <a:p>
            <a:pPr rtl="1" algn="r">
              <a:spcAft>
                <a:spcPts val="600"/>
              </a:spcAft>
            </a:pPr>
            <a:r>
              <a:rPr sz="1800" b="0" lang="he-IL">
                <a:solidFill>
                  <a:srgbClr val="1F2A44"/>
                </a:solidFill>
                <a:latin typeface="Arial"/>
                <a:cs typeface="Arial"/>
              </a:rPr>
              <a:t>א. בסס פירוש זה על שתי ראיות הנוגעות להתנהגות של האישה בקטע שלפניך, והסבר אותן. (10 נקודות)</a:t>
            </a:r>
          </a:p>
          <a:p>
            <a:pPr rtl="1" algn="r">
              <a:spcAft>
                <a:spcPts val="600"/>
              </a:spcAft>
            </a:pPr>
            <a:r>
              <a:rPr sz="1800" b="0" lang="he-IL">
                <a:solidFill>
                  <a:srgbClr val="1F2A44"/>
                </a:solidFill>
                <a:latin typeface="Arial"/>
                <a:cs typeface="Arial"/>
              </a:rPr>
              <a:t>ב. בסס פירוש זה על שתי ראיות הנוגעות להתנהגות של מנוח בקטע שלפניך, והסבר אותן. (10 נקודות)</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י״ג</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תשע"ה (שאלון 1108)</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פתרון</a:t>
            </a:r>
          </a:p>
          <a:p>
            <a:pPr rtl="1" algn="r">
              <a:spcAft>
                <a:spcPts val="600"/>
              </a:spcAft>
            </a:pPr>
            <a:r>
              <a:rPr sz="1800" b="0" lang="he-IL">
                <a:solidFill>
                  <a:srgbClr val="1F2A44"/>
                </a:solidFill>
                <a:latin typeface="Arial"/>
                <a:cs typeface="Arial"/>
              </a:rPr>
              <a:t>להלן תמלול הטקסט מהתמונה (המהווה פתרון לשאלה 5 בבחינת הבגרות בתנ"ך, העוסקת בפירוש אברבנאל לסיפור לידתו של שמשון בשופטים י"ג):</a:t>
            </a:r>
          </a:p>
          <a:p>
            <a:pPr rtl="1" algn="r">
              <a:spcAft>
                <a:spcPts val="600"/>
              </a:spcAft>
            </a:pPr>
            <a:r>
              <a:rPr sz="1800" b="0" lang="he-IL">
                <a:solidFill>
                  <a:srgbClr val="1F2A44"/>
                </a:solidFill>
                <a:latin typeface="Arial"/>
                <a:cs typeface="Arial"/>
              </a:rPr>
              <a:t>שאלה 5</a:t>
            </a:r>
          </a:p>
          <a:p>
            <a:pPr rtl="1" algn="r">
              <a:spcAft>
                <a:spcPts val="600"/>
              </a:spcAft>
            </a:pPr>
            <a:r>
              <a:rPr sz="1800" b="0" lang="he-IL">
                <a:solidFill>
                  <a:srgbClr val="1F2A44"/>
                </a:solidFill>
                <a:latin typeface="Arial"/>
                <a:cs typeface="Arial"/>
              </a:rPr>
              <a:t>סעיף א'</a:t>
            </a:r>
          </a:p>
          <a:p>
            <a:pPr rtl="1" algn="r">
              <a:spcAft>
                <a:spcPts val="600"/>
              </a:spcAft>
            </a:pPr>
            <a:r>
              <a:rPr sz="1800" b="0" lang="he-IL">
                <a:solidFill>
                  <a:srgbClr val="1F2A44"/>
                </a:solidFill>
                <a:latin typeface="Arial"/>
                <a:cs typeface="Arial"/>
              </a:rPr>
              <a:t>הראיות הנוגעות להתנהגותה של האישה והמבססות את פירוש אברבנאל (על התלמיד לציין שניים):</a:t>
            </a:r>
          </a:p>
          <a:p>
            <a:pPr rtl="1" algn="r">
              <a:spcAft>
                <a:spcPts val="600"/>
              </a:spcAft>
            </a:pPr>
            <a:r>
              <a:rPr sz="1800" b="0" lang="he-IL">
                <a:solidFill>
                  <a:srgbClr val="1F2A44"/>
                </a:solidFill>
                <a:latin typeface="Arial"/>
                <a:cs typeface="Arial"/>
              </a:rPr>
              <a:t>"איש האלוהים בא אלי ומראהו כמראה מלאך האלוהים נורא מאוד" – אשת מנוח חכמה, היא מבינה שמדובר במלאך ה', אף על פי שהמלאך לא אומר לה זאת מפורשות.</a:t>
            </a:r>
          </a:p>
          <a:p>
            <a:pPr rtl="1" algn="r">
              <a:spcAft>
                <a:spcPts val="600"/>
              </a:spcAft>
            </a:pPr>
            <a:r>
              <a:rPr sz="1800" b="0" lang="he-IL">
                <a:solidFill>
                  <a:srgbClr val="1F2A44"/>
                </a:solidFill>
                <a:latin typeface="Arial"/>
                <a:cs typeface="Arial"/>
              </a:rPr>
              <a:t>"ולא שאלתיהו אי מזה הוא ואת שמו לא הגיד לי" – אפשר להסיק את חכמתה של אשת מנוח – היא מבינה שאסור לשאול את המלאך שאלות לגבי מוצאו ושמו, דבר המקבל חיזוק מדברי המלאך למנוח: "למה זה תשאל לשמי והוא פלאי".</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י״ג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תשע"ה (שאלון 1108)</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"כי נזיר אלוהים יהיה הנער מן הבטן עד יום מותו" – אשת מנוח מפרשת את אמירת מלאך ה', שאמר: "והוא יחל להושיע את ישראל מיד פלשתים" – היא מבינה כי מלחמתו של בנה בפלשתים תביא למותו.</a:t>
            </a:r>
          </a:p>
          <a:p>
            <a:pPr rtl="1" algn="r">
              <a:spcAft>
                <a:spcPts val="600"/>
              </a:spcAft>
            </a:pPr>
            <a:r>
              <a:rPr sz="1800" b="0" lang="he-IL">
                <a:solidFill>
                  <a:srgbClr val="1F2A44"/>
                </a:solidFill>
                <a:latin typeface="Arial"/>
                <a:cs typeface="Arial"/>
              </a:rPr>
              <a:t>"לו חפץ ה' להמיתנו לא לקח מידנו עולה ומנחה ולא הראנו את כל אלה וכעת לא השמיענו כזאת" – אשת מנוח מבינה שלא ייתכן שהיא ומנוח עתידים למות, בשל ההתגלות שחוו, שכן אם כך, כל ההתגלות וההבטחה אודות הולדת הבן מיותרות.</a:t>
            </a:r>
          </a:p>
          <a:p>
            <a:pPr rtl="1" algn="r">
              <a:spcAft>
                <a:spcPts val="600"/>
              </a:spcAft>
            </a:pPr>
            <a:r>
              <a:rPr sz="1800" b="0" lang="he-IL">
                <a:solidFill>
                  <a:srgbClr val="1F2A44"/>
                </a:solidFill>
                <a:latin typeface="Arial"/>
                <a:cs typeface="Arial"/>
              </a:rPr>
              <a:t>סעיף ב'</a:t>
            </a:r>
          </a:p>
          <a:p>
            <a:pPr rtl="1" algn="r">
              <a:spcAft>
                <a:spcPts val="600"/>
              </a:spcAft>
            </a:pPr>
            <a:r>
              <a:rPr sz="1800" b="0" lang="he-IL">
                <a:solidFill>
                  <a:srgbClr val="1F2A44"/>
                </a:solidFill>
                <a:latin typeface="Arial"/>
                <a:cs typeface="Arial"/>
              </a:rPr>
              <a:t>הראיות הנוגעות להתנהגותו של מנוח והמבססות את פירוש אברבנאל (על התלמיד לציין שניים):</a:t>
            </a:r>
          </a:p>
          <a:p>
            <a:pPr rtl="1" algn="r">
              <a:spcAft>
                <a:spcPts val="600"/>
              </a:spcAft>
            </a:pPr>
            <a:r>
              <a:rPr sz="1800" b="0" lang="he-IL">
                <a:solidFill>
                  <a:srgbClr val="1F2A44"/>
                </a:solidFill>
                <a:latin typeface="Arial"/>
                <a:cs typeface="Arial"/>
              </a:rPr>
              <a:t>"ויאמר מנוח אל מלאך ה' נעצרה נא אותך ונעשה לפניך גדי עזים" – מנוח אינו חכם כאשתו, ולא מבין שמלאך ה' אינו אוכל.</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י״ג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תשע"ה (שאלון 1108)</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"מי שמך כי יבוא דברך וכבדנוך" – מנוח אינו חכם כאשתו (שאינה שואלת את מלאך ה' לשמו, ומבינה כי מדובר במידע מסווג), ואינו מבין שמלאך ה' אינו עתיד לגלות לו את שמו.</a:t>
            </a:r>
          </a:p>
          <a:p>
            <a:pPr rtl="1" algn="r">
              <a:spcAft>
                <a:spcPts val="600"/>
              </a:spcAft>
            </a:pPr>
            <a:r>
              <a:rPr sz="1800" b="0" lang="he-IL">
                <a:solidFill>
                  <a:srgbClr val="1F2A44"/>
                </a:solidFill>
                <a:latin typeface="Arial"/>
                <a:cs typeface="Arial"/>
              </a:rPr>
              <a:t>"ויעל מלאך ה' בלהב המזבח... אז ידע מנוח כי מלאך ה' הוא..." – רק לאחר שמלאך ה' נעלם באש הקורבן מבין מנוח (סוף סוף) שמלאך ה' התגלה אליו – הוא אינו חכם כאשתו.</a:t>
            </a:r>
          </a:p>
          <a:p>
            <a:pPr rtl="1" algn="r">
              <a:spcAft>
                <a:spcPts val="600"/>
              </a:spcAft>
            </a:pPr>
            <a:r>
              <a:rPr sz="1800" b="0" lang="he-IL">
                <a:solidFill>
                  <a:srgbClr val="1F2A44"/>
                </a:solidFill>
                <a:latin typeface="Arial"/>
                <a:cs typeface="Arial"/>
              </a:rPr>
              <a:t>"מות נמות כי אלוהים ראינו" – מנוח אינו מבין שלא ייתכן שה' יהרוג אותם, כיוון שהבטיח להם בן – הוא אינו חכם כאשתו.</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מקורות ותמונות</a:t>
            </a:r>
          </a:p>
        </p:txBody>
      </p:sp>
      <p:sp>
        <p:nvSpPr>
          <p:cNvPr id="5" name="TextBox 4"/>
          <p:cNvSpPr txBox="1"/>
          <p:nvPr/>
        </p:nvSpPr>
        <p:spPr>
          <a:xfrm>
            <a:off x="731520" y="1371600"/>
            <a:ext cx="10698480" cy="4846320"/>
          </a:xfrm>
          <a:prstGeom prst="rect">
            <a:avLst/>
          </a:prstGeom>
          <a:noFill/>
        </p:spPr>
        <p:txBody>
          <a:bodyPr wrap="square" anchor="t">
            <a:spAutoFit/>
          </a:bodyPr>
          <a:lstStyle/>
          <a:p>
            <a:pPr rtl="1" algn="r">
              <a:spcAft>
                <a:spcPts val="800"/>
              </a:spcAft>
            </a:pPr>
            <a:r>
              <a:rPr sz="1500" b="0" lang="he-IL">
                <a:solidFill>
                  <a:srgbClr val="1F2A44"/>
                </a:solidFill>
                <a:latin typeface="Arial"/>
                <a:cs typeface="Arial"/>
              </a:rPr>
              <a:t>נוסח הפסוקים: "מקרא על פי המסורה", דרך ספריא (sefaria.org), רישיון CC BY-SA.</a:t>
            </a:r>
          </a:p>
          <a:p>
            <a:pPr rtl="1" algn="r">
              <a:spcAft>
                <a:spcPts val="800"/>
              </a:spcAft>
            </a:pPr>
            <a:r>
              <a:rPr sz="1500" b="0" lang="he-IL">
                <a:solidFill>
                  <a:srgbClr val="1F2A44"/>
                </a:solidFill>
                <a:latin typeface="Arial"/>
                <a:cs typeface="Arial"/>
              </a:rPr>
              <a:t>שאלות ופתרונות הבגרות: מסמך השאלות והפתרונות לבגרות בתנ"ך.</a:t>
            </a:r>
          </a:p>
          <a:p>
            <a:pPr rtl="1" algn="r">
              <a:spcAft>
                <a:spcPts val="800"/>
              </a:spcAft>
            </a:pPr>
            <a:r>
              <a:rPr sz="1500" b="0" lang="he-IL">
                <a:solidFill>
                  <a:srgbClr val="1F2A44"/>
                </a:solidFill>
                <a:latin typeface="Arial"/>
                <a:cs typeface="Arial"/>
              </a:rPr>
              <a:t>ההסברים נכתבו על ידי מכין המצגת בהסתמך על האתרים textologia.net ו-sofpasuk.com (בפרפראזה, עם קרדיט), ואם לא נמצא באתרים סיכום לפרק, על סמך הכתוב. לא נבדקו על ידי מורה.</a:t>
            </a:r>
          </a:p>
          <a:p>
            <a:pPr rtl="1" algn="r">
              <a:spcAft>
                <a:spcPts val="800"/>
              </a:spcAft>
            </a:pPr>
            <a:r>
              <a:rPr sz="1500" b="0" lang="he-IL">
                <a:solidFill>
                  <a:srgbClr val="1F2A44"/>
                </a:solidFill>
                <a:latin typeface="Arial"/>
                <a:cs typeface="Arial"/>
              </a:rPr>
              <a:t>המושגים: "מילון מושגים - תנ״ך", קמפוס אורט. הקישור בין המושג לפרק, המפות והתרשימים הם של מכין המצגת.</a:t>
            </a:r>
          </a:p>
          <a:p>
            <a:pPr rtl="1" algn="r">
              <a:spcAft>
                <a:spcPts val="800"/>
              </a:spcAft>
            </a:pPr>
            <a:r>
              <a:rPr sz="1500" b="0" lang="he-IL">
                <a:solidFill>
                  <a:srgbClr val="1F2A44"/>
                </a:solidFill>
                <a:latin typeface="Arial"/>
                <a:cs typeface="Arial"/>
              </a:rPr>
              <a:t>תמונה (נחלת הכלל): Attributed to Pieter Symonsz Potter, Pieter Symonsz. Potter - De engel verkondigt Manoach en zijn vrouw de geboorte v | https://commons.wikimedia.org/wiki/File:Pieter_Symonsz._Potter_-_De_engel_verkondigt_Manoach_en_zijn_vrouw_de_geboorte_van_hun_zoon_Simson.jpg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שופטים י״ג - מצגת</dc:title>
  <dc:subject/>
  <dc:creator/>
  <cp:keywords/>
  <dc:description/>
  <cp:lastModifiedBy/>
  <cp:revision>1</cp:revision>
  <dcterms:created xsi:type="dcterms:W3CDTF">2013-01-27T09:14:16Z</dcterms:created>
  <dcterms:modified xsi:type="dcterms:W3CDTF">2013-01-27T09:15:58Z</dcterms:modified>
  <cp:category/>
</cp:coreProperties>
</file>