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משון</c:v>
                </c:pt>
                <c:pt idx="1">
                  <c:v>וירד</c:v>
                </c:pt>
                <c:pt idx="2">
                  <c:v>פלשתים</c:v>
                </c:pt>
                <c:pt idx="3">
                  <c:v>אביו</c:v>
                </c:pt>
                <c:pt idx="4">
                  <c:v>חידה</c:v>
                </c:pt>
              </c:strCache>
            </c:strRef>
          </c:cat>
          <c:val>
            <c:numRef>
              <c:f>Sheet1!$B$2:$B$6</c:f>
              <c:numCache>
                <c:formatCode>General</c:formatCode>
                <c:ptCount val="5"/>
                <c:pt idx="0">
                  <c:v>8</c:v>
                </c:pt>
                <c:pt idx="1">
                  <c:v>5</c:v>
                </c:pt>
                <c:pt idx="2">
                  <c:v>5</c:v>
                </c:pt>
                <c:pt idx="3">
                  <c:v>5</c:v>
                </c:pt>
                <c:pt idx="4">
                  <c:v>5</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Sheet1!$A$2:$A$2</c:f>
              <c:strCache>
                <c:ptCount val="1"/>
                <c:pt idx="0">
                  <c:v>שאלון 1362</c:v>
                </c:pt>
              </c:strCache>
            </c:strRef>
          </c:cat>
          <c:val>
            <c:numRef>
              <c:f>Sheet1!$B$2:$B$2</c:f>
              <c:numCache>
                <c:formatCode>General</c:formatCode>
                <c:ptCount val="1"/>
                <c:pt idx="0">
                  <c:v>2</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0" y="0"/>
            <a:ext cx="6400800" cy="6858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 y="109728"/>
            <a:ext cx="6181344" cy="6638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64592" y="164592"/>
            <a:ext cx="6071616" cy="6528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514600"/>
            <a:ext cx="64008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יד</a:t>
            </a:r>
          </a:p>
        </p:txBody>
      </p:sp>
      <p:sp>
        <p:nvSpPr>
          <p:cNvPr id="6" name="Rectangle 5"/>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10" name="TextBox 9"/>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י״ד</a:t>
            </a:r>
          </a:p>
        </p:txBody>
      </p:sp>
      <p:sp>
        <p:nvSpPr>
          <p:cNvPr id="11" name="Rectangle 10"/>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שמשון בתמנתה</a:t>
            </a:r>
          </a:p>
        </p:txBody>
      </p:sp>
      <p:sp>
        <p:nvSpPr>
          <p:cNvPr id="13" name="TextBox 12"/>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י״ד: מפת הפרק</a:t>
            </a:r>
          </a:p>
        </p:txBody>
      </p:sp>
      <p:sp>
        <p:nvSpPr>
          <p:cNvPr id="5" name="Rounded Rectangle 4"/>
          <p:cNvSpPr/>
          <p:nvPr/>
        </p:nvSpPr>
        <p:spPr>
          <a:xfrm>
            <a:off x="6135624" y="1463040"/>
            <a:ext cx="5522976"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62279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279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6181344" y="1920240"/>
            <a:ext cx="5431536"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אשה בתמנתה והאריה</a:t>
            </a:r>
          </a:p>
          <a:p>
            <a:pPr rtl="1" algn="r">
              <a:spcAft>
                <a:spcPts val="400"/>
              </a:spcAft>
            </a:pPr>
            <a:r>
              <a:rPr sz="1500" b="0" lang="he-IL">
                <a:solidFill>
                  <a:srgbClr val="F0D9A8"/>
                </a:solidFill>
                <a:latin typeface="Arial"/>
                <a:cs typeface="Arial"/>
              </a:rPr>
              <a:t>פסוקים א׳–ט׳</a:t>
            </a:r>
          </a:p>
        </p:txBody>
      </p:sp>
      <p:sp>
        <p:nvSpPr>
          <p:cNvPr id="9" name="Rounded Rectangle 8"/>
          <p:cNvSpPr/>
          <p:nvPr/>
        </p:nvSpPr>
        <p:spPr>
          <a:xfrm>
            <a:off x="502920" y="1463040"/>
            <a:ext cx="5522976"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99008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99008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548640" y="1920240"/>
            <a:ext cx="5431536"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החידה והמשתה</a:t>
            </a:r>
          </a:p>
          <a:p>
            <a:pPr rtl="1" algn="r">
              <a:spcAft>
                <a:spcPts val="400"/>
              </a:spcAft>
            </a:pPr>
            <a:r>
              <a:rPr sz="1500" b="0" lang="he-IL">
                <a:solidFill>
                  <a:srgbClr val="F0D9A8"/>
                </a:solidFill>
                <a:latin typeface="Arial"/>
                <a:cs typeface="Arial"/>
              </a:rPr>
              <a:t>פסוקים י׳–כ׳</a:t>
            </a:r>
          </a:p>
        </p:txBody>
      </p:sp>
      <p:sp>
        <p:nvSpPr>
          <p:cNvPr id="13" name="Rectangle 12"/>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5" name="Rectangle 14"/>
          <p:cNvSpPr/>
          <p:nvPr/>
        </p:nvSpPr>
        <p:spPr>
          <a:xfrm>
            <a:off x="6656832" y="4389120"/>
            <a:ext cx="4983480"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21208" y="4389120"/>
            <a:ext cx="6099048"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20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ב-2 מועדים/שאלונים במסמך.</a:t>
            </a:r>
          </a:p>
        </p:txBody>
      </p:sp>
      <p:sp>
        <p:nvSpPr>
          <p:cNvPr id="18" name="TextBox 1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י״ד, פסוקים א׳–ד׳</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וַיֵּרֶד שִׁמְשׁוֹן תִּמְנָתָה וַיַּרְא אִשָּׁה בְּתִמְנָתָה מִבְּנוֹת פְּלִשְׁתִּֽים׃</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וַיַּעַל וַיַּגֵּד לְאָבִיו וּלְאִמּוֹ וַיֹּאמֶר אִשָּׁה רָאִיתִי בְתִמְנָתָה מִבְּנוֹת פְּלִשְׁתִּים וְעַתָּה קְחוּ־אוֹתָהּ לִי לְאִשָּֽׁה׃</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וַיֹּאמֶר לוֹ אָבִיו וְאִמּוֹ הַאֵין בִּבְנוֹת אַחֶיךָ וּבְכׇל־עַמִּי אִשָּׁה כִּֽי־אַתָּה הוֹלֵךְ לָקַחַת אִשָּׁה מִפְּלִשְׁתִּים הָעֲרֵלִים וַיֹּאמֶר שִׁמְשׁוֹן אֶל־אָבִיו אוֹתָהּ קַֽח־לִי כִּי־הִיא יָשְׁרָה בְעֵינָֽי׃</a:t>
            </a:r>
          </a:p>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וְאָבִיו וְאִמּוֹ לֹא יָדְעוּ כִּי מֵֽיְהֹוָה הִיא כִּֽי־תֹאֲנָה הֽוּא־מְבַקֵּשׁ מִפְּלִשְׁתִּים וּבָעֵת הַהִיא פְּלִשְׁתִּים מֹשְׁלִים בְּיִשְׂרָאֵֽל׃</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אשה בתמנתה והאריה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י״ד, פסוקים ה׳–ח׳</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וַיֵּרֶד שִׁמְשׁוֹן וְאָבִיו וְאִמּוֹ תִּמְנָתָה וַיָּבֹאוּ עַד־כַּרְמֵי תִמְנָתָה וְהִנֵּה כְּפִיר אֲרָיוֹת שֹׁאֵג לִקְרָאתֽוֹ׃</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וַתִּצְלַח עָלָיו רוּחַ יְהֹוָה וַֽיְשַׁסְּעֵהוּ כְּשַׁסַּע הַגְּדִי וּמְאוּמָה אֵין בְּיָדוֹ וְלֹא הִגִּיד לְאָבִיו וּלְאִמּוֹ אֵת אֲשֶׁר עָשָֽׂה׃</a:t>
            </a:r>
          </a:p>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וַיֵּרֶד וַיְדַבֵּר לָֽאִשָּׁה וַתִּישַׁר בְּעֵינֵי שִׁמְשֽׁוֹן׃</a:t>
            </a:r>
          </a:p>
          <a:p>
            <a:pPr rtl="1" algn="r">
              <a:spcAft>
                <a:spcPts val="1200"/>
              </a:spcAft>
            </a:pPr>
            <a:r>
              <a:rPr sz="2600" b="1" lang="he-IL">
                <a:solidFill>
                  <a:srgbClr val="1F4E79"/>
                </a:solidFill>
                <a:latin typeface="Arial"/>
                <a:cs typeface="Arial"/>
              </a:rPr>
              <a:t>ח׳  </a:t>
            </a:r>
            <a:r>
              <a:rPr sz="2600" b="0" lang="he-IL">
                <a:solidFill>
                  <a:srgbClr val="1F2A44"/>
                </a:solidFill>
                <a:latin typeface="Arial"/>
                <a:cs typeface="Arial"/>
              </a:rPr>
              <a:t>וַיָּשׇׁב מִיָּמִים לְקַחְתָּהּ וַיָּסַר לִרְאוֹת אֵת מַפֶּלֶת הָאַרְיֵה וְהִנֵּה עֲדַת דְּבוֹרִים בִּגְוִיַּת הָאַרְיֵה וּדְבָֽשׁ׃</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אשה בתמנתה והאריה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י״ד, פסוק ט׳</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ט׳  </a:t>
            </a:r>
            <a:r>
              <a:rPr sz="2600" b="0" lang="he-IL">
                <a:solidFill>
                  <a:srgbClr val="1F2A44"/>
                </a:solidFill>
                <a:latin typeface="Arial"/>
                <a:cs typeface="Arial"/>
              </a:rPr>
              <a:t>וַיִּרְדֵּהוּ אֶל־כַּפָּיו וַיֵּלֶךְ הָלוֹךְ וְאָכֹל וַיֵּלֶךְ אֶל־אָבִיו וְאֶל־אִמּוֹ וַיִּתֵּן לָהֶם וַיֹּאכֵלוּ וְלֹא־הִגִּיד לָהֶם כִּי מִגְּוִיַּת הָאַרְיֵה רָדָה הַדְּבָֽשׁ׃</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אשה בתמנתה והאריה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אשה בתמנתה והאריה</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יד</a:t>
            </a:r>
          </a:p>
        </p:txBody>
      </p:sp>
      <p:sp>
        <p:nvSpPr>
          <p:cNvPr id="9" name="Rectangle 8"/>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שמשון יורד לתמנה ורואה אישה מבנות פלשתים, ומבקש מהוריו לקחת אותה. ההורים שואלים ״האין בבנות אחיך... כי אתה הולך לקחת אשה מפלשתים הערלים״, ושמשון עונה ״אותה קח לי כי היא ישרה בעיני״.</a:t>
            </a:r>
          </a:p>
        </p:txBody>
      </p:sp>
      <p:sp>
        <p:nvSpPr>
          <p:cNvPr id="14" name="Oval 13"/>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הכתוב מוסיף שאביו ואמו לא ידעו ״כי מה׳ היא כי תאנה הוא מבקש מפלשתים״. בדרך כפיר אריות שואג עליו, ״ותצלח עליו רוח ה׳ וישסעהו כשסע הגדי ומאומה אין בידו״. אחר כך הוא מוצא בגופה עדת דבורים ודבש, אוכל ונותן להוריו, ואינו מספר מאין.</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י״ד, פסוקים א׳–ט׳. ההסבר לא נבדק על ידי מורה לתנ"ך.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אשה בתמנתה והאריה</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וַיֵּרֶד שִׁמְשׁוֹן תִּמְנָתָה וַיַּרְא אִשָּׁה בְּתִמְנָתָה מִבְּנוֹת פְּלִשְׁתִּֽים׃</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י״ד, פסוק 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י״ד, פסוקים י׳–י״ג</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וַיֵּרֶד אָבִיהוּ אֶל־הָֽאִשָּׁה וַיַּעַשׂ שָׁם שִׁמְשׁוֹן מִשְׁתֶּה כִּי כֵּן יַעֲשׂוּ הַבַּחוּרִֽים׃</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וַיְהִי כִּרְאוֹתָם אוֹתוֹ וַיִּקְחוּ שְׁלֹשִׁים מֵרֵעִים וַיִּהְיוּ אִתּֽוֹ׃</a:t>
            </a:r>
          </a:p>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וַיֹּאמֶר לָהֶם שִׁמְשׁוֹן אָחֽוּדָה־נָּא לָכֶם חִידָה אִם־הַגֵּד תַּגִּידוּ אוֹתָהּ לִי שִׁבְעַת יְמֵי הַמִּשְׁתֶּה וּמְצָאתֶם וְנָתַתִּי לָכֶם שְׁלֹשִׁים סְדִינִים וּשְׁלֹשִׁים חֲלִפֹת בְּגָדִֽים׃</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וְאִם־לֹא תוּכְלוּ לְהַגִּיד לִי וּנְתַתֶּם אַתֶּם לִי שְׁלֹשִׁים סְדִינִים וּשְׁלֹשִׁים חֲלִיפוֹת בְּגָדִים וַיֹּאמְרוּ לוֹ חוּדָה חִידָתְךָ וְנִשְׁמָעֶֽנָּה׃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החידה והמשתה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י״ד, פסוקים י״ד–ט״ז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וַיֹּאמֶר לָהֶם מֵהָֽאֹכֵל יָצָא מַאֲכָל וּמֵעַז יָצָא מָתוֹק וְלֹא יָכְלוּ לְהַגִּיד הַחִידָה שְׁלֹשֶׁת יָמִֽים׃</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וַיְהִי ׀ בַּיּוֹם הַשְּׁבִיעִי וַיֹּאמְרוּ לְאֵֽשֶׁת־שִׁמְשׁוֹן פַּתִּי אֶת־אִישֵׁךְ וְיַגֶּד־לָנוּ אֶת־הַחִידָה פֶּן־נִשְׂרֹף אוֹתָךְ וְאֶת־בֵּית אָבִיךְ בָּאֵשׁ הַלְיׇרְשֵׁנוּ קְרָאתֶם לָנוּ הֲלֹֽא׃</a:t>
            </a:r>
          </a:p>
          <a:p>
            <a:pPr rtl="1" algn="r">
              <a:spcAft>
                <a:spcPts val="1200"/>
              </a:spcAft>
            </a:pPr>
            <a:r>
              <a:rPr sz="2600" b="1" lang="he-IL">
                <a:solidFill>
                  <a:srgbClr val="8F5C00"/>
                </a:solidFill>
                <a:latin typeface="Arial"/>
                <a:cs typeface="Arial"/>
              </a:rPr>
              <a:t>ט״ז  </a:t>
            </a:r>
            <a:r>
              <a:rPr sz="2600" b="0" lang="he-IL">
                <a:solidFill>
                  <a:srgbClr val="1F2A44"/>
                </a:solidFill>
                <a:latin typeface="Arial"/>
                <a:cs typeface="Arial"/>
              </a:rPr>
              <a:t>וַתֵּבְךְּ אֵשֶׁת שִׁמְשׁוֹן עָלָיו וַתֹּאמֶר רַק־שְׂנֵאתַנִי וְלֹא אֲהַבְתָּנִי הַחִידָה חַדְתָּ לִבְנֵי עַמִּי וְלִי לֹא הִגַּדְתָּה וַיֹּאמֶר לָהּ הִנֵּה לְאָבִי וּלְאִמִּי לֹא הִגַּדְתִּי וְלָךְ אַגִּֽיד׃</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החידה והמשתה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י״ד, פסוקים י״ז–כ׳</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י״ז  </a:t>
            </a:r>
            <a:r>
              <a:rPr sz="2600" b="0" lang="he-IL">
                <a:solidFill>
                  <a:srgbClr val="1F2A44"/>
                </a:solidFill>
                <a:latin typeface="Arial"/>
                <a:cs typeface="Arial"/>
              </a:rPr>
              <a:t>וַתֵּבְךְּ עָלָיו שִׁבְעַת הַיָּמִים אֲשֶׁר־הָיָה לָהֶם הַמִּשְׁתֶּה וַיְהִי ׀ בַּיּוֹם הַשְּׁבִיעִי וַיַּגֶּד־לָהּ כִּי הֱצִיקַתְהוּ וַתַּגֵּד הַחִידָה לִבְנֵי עַמָּֽהּ׃</a:t>
            </a:r>
          </a:p>
          <a:p>
            <a:pPr rtl="1" algn="r">
              <a:spcAft>
                <a:spcPts val="1200"/>
              </a:spcAft>
            </a:pPr>
            <a:r>
              <a:rPr sz="2600" b="1" lang="he-IL">
                <a:solidFill>
                  <a:srgbClr val="8F5C00"/>
                </a:solidFill>
                <a:latin typeface="Arial"/>
                <a:cs typeface="Arial"/>
              </a:rPr>
              <a:t>י״ח  </a:t>
            </a:r>
            <a:r>
              <a:rPr sz="2600" b="0" lang="he-IL">
                <a:solidFill>
                  <a:srgbClr val="1F2A44"/>
                </a:solidFill>
                <a:latin typeface="Arial"/>
                <a:cs typeface="Arial"/>
              </a:rPr>
              <a:t>וַיֹּאמְרוּ לוֹ אַנְשֵׁי הָעִיר בַּיּוֹם הַשְּׁבִיעִי בְּטֶרֶם יָבֹא הַחַרְסָה מַה־מָּתוֹק מִדְּבַשׁ וּמֶה עַז מֵאֲרִי וַיֹּאמֶר לָהֶם לוּלֵא חֲרַשְׁתֶּם בְּעֶגְלָתִי לֹא מְצָאתֶם חִידָתִֽי׃</a:t>
            </a:r>
          </a:p>
          <a:p>
            <a:pPr rtl="1" algn="r">
              <a:spcAft>
                <a:spcPts val="1200"/>
              </a:spcAft>
            </a:pPr>
            <a:r>
              <a:rPr sz="2600" b="1" lang="he-IL">
                <a:solidFill>
                  <a:srgbClr val="8F5C00"/>
                </a:solidFill>
                <a:latin typeface="Arial"/>
                <a:cs typeface="Arial"/>
              </a:rPr>
              <a:t>י״ט  </a:t>
            </a:r>
            <a:r>
              <a:rPr sz="2600" b="0" lang="he-IL">
                <a:solidFill>
                  <a:srgbClr val="1F2A44"/>
                </a:solidFill>
                <a:latin typeface="Arial"/>
                <a:cs typeface="Arial"/>
              </a:rPr>
              <a:t>וַתִּצְלַח עָלָיו רוּחַ יְהֹוָה וַיֵּרֶד אַשְׁקְלוֹן וַיַּךְ מֵהֶם ׀ שְׁלֹשִׁים אִישׁ וַיִּקַּח אֶת־חֲלִיצוֹתָם וַיִּתֵּן הַחֲלִיפוֹת לְמַגִּידֵי הַחִידָה וַיִּחַר אַפּוֹ וַיַּעַל בֵּית אָבִֽיהוּ׃</a:t>
            </a:r>
          </a:p>
          <a:p>
            <a:pPr rtl="1" algn="r">
              <a:spcAft>
                <a:spcPts val="1200"/>
              </a:spcAft>
            </a:pPr>
            <a:r>
              <a:rPr sz="2600" b="1" lang="he-IL">
                <a:solidFill>
                  <a:srgbClr val="8F5C00"/>
                </a:solidFill>
                <a:latin typeface="Arial"/>
                <a:cs typeface="Arial"/>
              </a:rPr>
              <a:t>כ׳  </a:t>
            </a:r>
            <a:r>
              <a:rPr sz="2600" b="0" lang="he-IL">
                <a:solidFill>
                  <a:srgbClr val="1F2A44"/>
                </a:solidFill>
                <a:latin typeface="Arial"/>
                <a:cs typeface="Arial"/>
              </a:rPr>
              <a:t>וַתְּהִי אֵשֶׁת שִׁמְשׁוֹן לְמֵרֵעֵהוּ אֲשֶׁר רֵעָה לֽוֹ׃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החידה והמשתה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החידה והמשתה</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יד</a:t>
            </a:r>
          </a:p>
        </p:txBody>
      </p:sp>
      <p:sp>
        <p:nvSpPr>
          <p:cNvPr id="9" name="Rectangle 8"/>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במשתה שבעה ימים שמשון מציע לשלושים מרעים חידה: ״מהאכל יצא מאכל ומעז יצא מתוק״, ובתמורה שלושים סדינים ושלושים חליפות. הם לא פותרים שלושה ימים, ומאיימים על אשתו שישרפו אותה ואת בית אביה אם לא תפתה אותו.</a:t>
            </a:r>
          </a:p>
        </p:txBody>
      </p:sp>
      <p:sp>
        <p:nvSpPr>
          <p:cNvPr id="14" name="Oval 13"/>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היא בוכה ולוחצת עד שהוא מגלה בשביעי, והיא מגלה להם. הם אומרים ״מה מתוק מדבש ומה עז מארי״, ושמשון עונה לולי חרשתם בעגלתי לא מצאתם חידתי. רוח ה׳ באה עליו, והוא יורד לאשקלון, הורג שלושים איש ונותן את בגדיהם. אשתו ניתנת למרעהו.</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י״ד, פסוקים י׳–כ׳. ההסבר לא נבדק על ידי מורה לתנ"ך.</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החידה והמשתה</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וַיֵּרֶד אָבִיהוּ אֶל־הָֽאִשָּׁה וַיַּעַשׂ שָׁם שִׁמְשׁוֹן מִשְׁתֶּה כִּי כֵּן יַעֲשׂוּ הַבַּחוּרִֽים׃</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י״ד, פסוק 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י״ד: שמשון בתמנתה</a:t>
            </a:r>
          </a:p>
        </p:txBody>
      </p:sp>
      <p:sp>
        <p:nvSpPr>
          <p:cNvPr id="5" name="Rectangle 4"/>
          <p:cNvSpPr/>
          <p:nvPr/>
        </p:nvSpPr>
        <p:spPr>
          <a:xfrm>
            <a:off x="457200" y="1463040"/>
            <a:ext cx="329184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07238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296265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29184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יד</a:t>
            </a:r>
          </a:p>
        </p:txBody>
      </p:sp>
      <p:sp>
        <p:nvSpPr>
          <p:cNvPr id="9" name="Rounded Rectangle 8"/>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שמשון מבקש לשאת אשה פלשתית מתמנתה.</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הוא הורג אריה ואחר כך מוצא בגוויה דבורים ודבש.</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החידה בסעודת המשתה: מהעז יצא מתוק.</a:t>
            </a:r>
          </a:p>
        </p:txBody>
      </p:sp>
      <p:sp>
        <p:nvSpPr>
          <p:cNvPr id="11" name="TextBox 10"/>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שמשון בתמנתה</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אשה בתמנתה והאריה</a:t>
            </a:r>
          </a:p>
          <a:p>
            <a:pPr rtl="1" algn="r">
              <a:spcAft>
                <a:spcPts val="200"/>
              </a:spcAft>
            </a:pPr>
            <a:r>
              <a:rPr sz="1200" b="0" lang="he-IL">
                <a:solidFill>
                  <a:srgbClr val="F0D9A8"/>
                </a:solidFill>
                <a:latin typeface="Arial"/>
                <a:cs typeface="Arial"/>
              </a:rPr>
              <a:t>פס׳ א׳–ט׳</a:t>
            </a:r>
          </a:p>
        </p:txBody>
      </p:sp>
      <p:cxnSp>
        <p:nvCxnSpPr>
          <p:cNvPr id="8" name="Connector 7"/>
          <p:cNvCxnSpPr/>
          <p:nvPr/>
        </p:nvCxnSpPr>
        <p:spPr>
          <a:xfrm>
            <a:off x="6099048" y="3886200"/>
            <a:ext cx="0" cy="192024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4681728" y="530352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החידה והמשתה</a:t>
            </a:r>
          </a:p>
          <a:p>
            <a:pPr rtl="1" algn="r">
              <a:spcAft>
                <a:spcPts val="200"/>
              </a:spcAft>
            </a:pPr>
            <a:r>
              <a:rPr sz="1200" b="0" lang="he-IL">
                <a:solidFill>
                  <a:srgbClr val="F0D9A8"/>
                </a:solidFill>
                <a:latin typeface="Arial"/>
                <a:cs typeface="Arial"/>
              </a:rPr>
              <a:t>פס׳ י׳–כ׳</a:t>
            </a:r>
          </a:p>
        </p:txBody>
      </p:sp>
      <p:sp>
        <p:nvSpPr>
          <p:cNvPr id="11" name="Oval 10"/>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י״ד</a:t>
            </a:r>
          </a:p>
          <a:p>
            <a:pPr rtl="1" algn="r">
              <a:spcAft>
                <a:spcPts val="200"/>
              </a:spcAft>
            </a:pPr>
            <a:r>
              <a:rPr sz="1400" b="0" lang="he-IL">
                <a:solidFill>
                  <a:srgbClr val="FFFFFF"/>
                </a:solidFill>
                <a:latin typeface="Arial"/>
                <a:cs typeface="Arial"/>
              </a:rPr>
              <a:t>שמשון בתמנתה</a:t>
            </a:r>
          </a:p>
        </p:txBody>
      </p:sp>
      <p:sp>
        <p:nvSpPr>
          <p:cNvPr id="13" name="TextBox 1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״משון״ חוזרת בפרק 8 פעמים (פסוקים א׳, ג׳, ה׳, ז׳, י׳, י״ב, ט״ז, כ׳).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וַיֵּרֶד שִׁמְשׁוֹן תִּמְנָתָה וַיַּרְא אִשָּׁה בְּתִמְנָתָה מִבְּנוֹת פְּלִשְׁתִּֽים׃</a:t>
            </a:r>
          </a:p>
          <a:p>
            <a:pPr rtl="1" algn="r">
              <a:spcAft>
                <a:spcPts val="800"/>
              </a:spcAft>
            </a:pPr>
            <a:r>
              <a:rPr sz="1600" b="1" lang="he-IL">
                <a:solidFill>
                  <a:srgbClr val="1F2A44"/>
                </a:solidFill>
                <a:latin typeface="Arial"/>
                <a:cs typeface="Arial"/>
              </a:rPr>
              <a:t>פסוק ג׳: </a:t>
            </a:r>
            <a:r>
              <a:rPr sz="1600" b="0" lang="he-IL">
                <a:solidFill>
                  <a:srgbClr val="1F2A44"/>
                </a:solidFill>
                <a:latin typeface="Arial"/>
                <a:cs typeface="Arial"/>
              </a:rPr>
              <a:t>וַיֹּאמֶר לוֹ אָבִיו וְאִמּוֹ הַאֵין בִּבְנוֹת אַחֶיךָ וּבְכׇל־עַמִּי אִשָּׁה כִּֽי־אַתָּה הוֹלֵךְ לָקַחַת אִשָּׁה מִפְּלִשְׁתִּים הָעֲרֵלִים וַיֹּאמֶ...</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י״א (קטע: החידה והמשתה): </a:t>
            </a:r>
            <a:r>
              <a:rPr sz="1600" b="0" lang="he-IL">
                <a:solidFill>
                  <a:srgbClr val="1F2A44"/>
                </a:solidFill>
                <a:latin typeface="Arial"/>
                <a:cs typeface="Arial"/>
              </a:rPr>
              <a:t>וַיְהִי כִּרְאוֹתָם אוֹתוֹ וַיִּקְחוּ שְׁלֹשִׁים מֵרֵעִים וַיִּהְיוּ אִתּֽוֹ׃</a:t>
            </a:r>
          </a:p>
          <a:p>
            <a:pPr rtl="1" algn="r">
              <a:spcAft>
                <a:spcPts val="800"/>
              </a:spcAft>
            </a:pPr>
            <a:r>
              <a:rPr sz="1600" b="1" lang="he-IL">
                <a:solidFill>
                  <a:srgbClr val="1F2A44"/>
                </a:solidFill>
                <a:latin typeface="Arial"/>
                <a:cs typeface="Arial"/>
              </a:rPr>
              <a:t>פסוק י״ב (קטע: החידה והמשתה): </a:t>
            </a:r>
            <a:r>
              <a:rPr sz="1600" b="0" lang="he-IL">
                <a:solidFill>
                  <a:srgbClr val="1F2A44"/>
                </a:solidFill>
                <a:latin typeface="Arial"/>
                <a:cs typeface="Arial"/>
              </a:rPr>
              <a:t>וַיֹּאמֶר לָהֶם שִׁמְשׁוֹן אָחֽוּדָה־נָּא לָכֶם חִידָה אִם־הַגֵּד תַּגִּידוּ אוֹתָהּ לִי שִׁבְעַת יְמֵי הַמִּשְׁתֶּה וּמְצָאתֶם וְנָתַתִּי לָכֶם שְׁלֹשִׁים סְדִינִים וּשׁ...</a:t>
            </a:r>
          </a:p>
          <a:p>
            <a:pPr rtl="1" algn="r">
              <a:spcAft>
                <a:spcPts val="800"/>
              </a:spcAft>
            </a:pPr>
            <a:r>
              <a:rPr sz="1600" b="1" lang="he-IL">
                <a:solidFill>
                  <a:srgbClr val="1F2A44"/>
                </a:solidFill>
                <a:latin typeface="Arial"/>
                <a:cs typeface="Arial"/>
              </a:rPr>
              <a:t>פסוק י״ג (קטע: החידה והמשתה): </a:t>
            </a:r>
            <a:r>
              <a:rPr sz="1600" b="0" lang="he-IL">
                <a:solidFill>
                  <a:srgbClr val="1F2A44"/>
                </a:solidFill>
                <a:latin typeface="Arial"/>
                <a:cs typeface="Arial"/>
              </a:rPr>
              <a:t>וְאִם־לֹא תוּכְלוּ לְהַגִּיד לִי וּנְתַתֶּם אַתֶּם לִי שְׁלֹשִׁים סְדִינִים וּשְׁלֹשִׁים חֲלִיפוֹת בְּגָדִים וַיֹּאמְרוּ לוֹ חוּדָה חִידָתְךָ וְנִשְׁמָעֶֽנָּה׃</a:t>
            </a:r>
          </a:p>
          <a:p>
            <a:pPr rtl="1" algn="r">
              <a:spcAft>
                <a:spcPts val="800"/>
              </a:spcAft>
            </a:pPr>
            <a:r>
              <a:rPr sz="1500" b="0" lang="he-IL">
                <a:solidFill>
                  <a:srgbClr val="444444"/>
                </a:solidFill>
                <a:latin typeface="Arial"/>
                <a:cs typeface="Arial"/>
              </a:rPr>
              <a:t>ועוד בפסוקים: י״ז, י״ט.</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אלילות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פולחן לאלים שונים או אמונה בהם. לאלים אלה יצר הדם פסילים הנקראים אלילים, והם עשויים מעץ, ממתכת או מאבן. ניתן להבחין בכמה אלים ידועים במקרא: אל - אבי האלים אשרה - זוגתו של אל, אם האלים, אלת הפריון. כנען: בעל - אל ראשי, אל הגשם והפריון. עשתורת - זוגתו של בעל, אלת הפריון. מות - אל השאול. מואב: כמוש - האל הלאומי של מואב.</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אלילות היא עבודת אלים אחרים או פסלים. הפסוקים מראים איך הספר מתאר אותה ואיך הוא מתייחס אליה.</a:t>
            </a:r>
          </a:p>
          <a:p>
            <a:pPr rtl="1" algn="r">
              <a:spcAft>
                <a:spcPts val="800"/>
              </a:spcAft>
            </a:pPr>
            <a:r>
              <a:rPr sz="1600" b="1" lang="he-IL">
                <a:solidFill>
                  <a:srgbClr val="1F2A44"/>
                </a:solidFill>
                <a:latin typeface="Arial"/>
                <a:cs typeface="Arial"/>
              </a:rPr>
              <a:t>פסוק י״ז (קטע: החידה והמשתה): </a:t>
            </a:r>
            <a:r>
              <a:rPr sz="1600" b="0" lang="he-IL">
                <a:solidFill>
                  <a:srgbClr val="1F2A44"/>
                </a:solidFill>
                <a:latin typeface="Arial"/>
                <a:cs typeface="Arial"/>
              </a:rPr>
              <a:t>וַתֵּבְךְּ עָלָיו שִׁבְעַת הַיָּמִים אֲשֶׁר־הָיָה לָהֶם הַמִּשְׁתֶּה וַיְהִי ׀ בַּיּוֹם הַשְּׁבִיעִי וַיַּגֶּד־לָהּ כִּי הֱצִיקַתְהוּ וַתַּגֵּד הַחִידָה לִבְנֵי עַמָּֽהּ׃</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י״ד</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2 שאלות ב-2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י״ד</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תשפ"ה (שאלון 1362)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בפסוקים אלה חוזר הצירוף "לא הגיד" בנטיות שונות.</a:t>
            </a:r>
          </a:p>
          <a:p>
            <a:pPr rtl="1" algn="r">
              <a:spcAft>
                <a:spcPts val="400"/>
              </a:spcAft>
            </a:pPr>
            <a:r>
              <a:rPr sz="1700" b="1" lang="he-IL">
                <a:solidFill>
                  <a:srgbClr val="8F5C00"/>
                </a:solidFill>
                <a:latin typeface="Arial"/>
                <a:cs typeface="Arial"/>
              </a:rPr>
              <a:t>קיץ תשפ"א (שאלון 1362)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הסבר את המורכבות בדמות של שמשון, הבאה לידי ביטוי בקשר האישי שלו לפלשתים לעומת הייעוד הלאומי שלו.</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הכתוב מגנה את ההתנהגות של שמשון, אבל גם מצדיק אותה.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תשפ"ה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קראו שופטים, פרק י"ד.</a:t>
            </a:r>
          </a:p>
          <a:p>
            <a:pPr rtl="1" algn="r">
              <a:spcAft>
                <a:spcPts val="600"/>
              </a:spcAft>
            </a:pPr>
            <a:r>
              <a:rPr sz="1800" b="0" lang="he-IL">
                <a:solidFill>
                  <a:srgbClr val="1F2A44"/>
                </a:solidFill>
                <a:latin typeface="Arial"/>
                <a:cs typeface="Arial"/>
              </a:rPr>
              <a:t>א. קראו פסוקים ו'–ט' ופסוקים י"ב–ט"ז.</a:t>
            </a:r>
          </a:p>
          <a:p>
            <a:pPr rtl="1" algn="r">
              <a:spcAft>
                <a:spcPts val="600"/>
              </a:spcAft>
            </a:pPr>
            <a:r>
              <a:rPr sz="1800" b="0" lang="he-IL">
                <a:solidFill>
                  <a:srgbClr val="1F2A44"/>
                </a:solidFill>
                <a:latin typeface="Arial"/>
                <a:cs typeface="Arial"/>
              </a:rPr>
              <a:t>(1) בפסוקים אלה חוזר הצירוף "לא הגיד" בנטיות שונות.</a:t>
            </a:r>
          </a:p>
          <a:p>
            <a:pPr rtl="1" algn="r">
              <a:spcAft>
                <a:spcPts val="600"/>
              </a:spcAft>
            </a:pPr>
            <a:r>
              <a:rPr sz="1800" b="0" lang="he-IL">
                <a:solidFill>
                  <a:srgbClr val="1F2A44"/>
                </a:solidFill>
                <a:latin typeface="Arial"/>
                <a:cs typeface="Arial"/>
              </a:rPr>
              <a:t>הסבירו כיצד הביטוי החוזר מעיד על חוסר השייכות שהרגיש שמשון אל האנשים הסובבים אותו.</a:t>
            </a:r>
          </a:p>
          <a:p>
            <a:pPr rtl="1" algn="r">
              <a:spcAft>
                <a:spcPts val="600"/>
              </a:spcAft>
            </a:pPr>
            <a:r>
              <a:rPr sz="1800" b="0" lang="he-IL">
                <a:solidFill>
                  <a:srgbClr val="1F2A44"/>
                </a:solidFill>
                <a:latin typeface="Arial"/>
                <a:cs typeface="Arial"/>
              </a:rPr>
              <a:t>בססו את דבריכם באמצעות דוגמה אחת מפסוקים ו'–ט' ודוגמה אחת מפסוקים י"ב–ט"ז. (5 נקודות)</a:t>
            </a:r>
          </a:p>
          <a:p>
            <a:pPr rtl="1" algn="r">
              <a:spcAft>
                <a:spcPts val="600"/>
              </a:spcAft>
            </a:pPr>
            <a:r>
              <a:rPr sz="1800" b="0" lang="he-IL">
                <a:solidFill>
                  <a:srgbClr val="1F2A44"/>
                </a:solidFill>
                <a:latin typeface="Arial"/>
                <a:cs typeface="Arial"/>
              </a:rPr>
              <a:t>(2) קראו שופטים, פרק י"ג, פסוק ה' וגם פסוק ז'.</a:t>
            </a:r>
          </a:p>
          <a:p>
            <a:pPr rtl="1" algn="r">
              <a:spcAft>
                <a:spcPts val="600"/>
              </a:spcAft>
            </a:pPr>
            <a:r>
              <a:rPr sz="1800" b="0" lang="he-IL">
                <a:solidFill>
                  <a:srgbClr val="1F2A44"/>
                </a:solidFill>
                <a:latin typeface="Arial"/>
                <a:cs typeface="Arial"/>
              </a:rPr>
              <a:t>כיצד המתואר בפסוקים אלה יכול להסביר את חוסר השייכות שהרגיש שמשון? הסבירו את דבריכם, ובססו אותם על הכתוב. (3 נקודות)</a:t>
            </a:r>
          </a:p>
          <a:p>
            <a:pPr rtl="1" algn="r">
              <a:spcAft>
                <a:spcPts val="600"/>
              </a:spcAft>
            </a:pPr>
            <a:r>
              <a:rPr sz="1800" b="0" lang="he-IL">
                <a:solidFill>
                  <a:srgbClr val="1F2A44"/>
                </a:solidFill>
                <a:latin typeface="Arial"/>
                <a:cs typeface="Arial"/>
              </a:rPr>
              <a:t>ב. קראו שופטים, פרק י"ד, פסוקים ט"ו–כ' וגם את דברי עתליה ברנר שלפניכם.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תשפ"ה (שאלון 1362)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"כאשר אישה נוכרייה נישאת, מצפים ממנה כי תעזוב את חברת המוצא שלה ותצטרף לקהילה שבה חבר בעלה... במקרה של קונפליקט בין נאמנותה לקבוצת המוצא שלה ובין נאמנותה לבעלה – ההתרועעות איתה עלולה להביא אסון כבד על כל הנוגעים בדבר, ואף עליה עצמה."</a:t>
            </a:r>
          </a:p>
          <a:p>
            <a:pPr rtl="1" algn="r">
              <a:spcAft>
                <a:spcPts val="600"/>
              </a:spcAft>
            </a:pPr>
            <a:r>
              <a:rPr sz="1800" b="0" lang="he-IL">
                <a:solidFill>
                  <a:srgbClr val="1F2A44"/>
                </a:solidFill>
                <a:latin typeface="Arial"/>
                <a:cs typeface="Arial"/>
              </a:rPr>
              <a:t>(מעובד על פי ע' ברנר (1984), נשים זרות במקרא, בתוך: בית מקרא: כתב עת לחקר המקרא ועולמו, גיליון א', עמ' 184)</a:t>
            </a:r>
          </a:p>
          <a:p>
            <a:pPr rtl="1" algn="r">
              <a:spcAft>
                <a:spcPts val="600"/>
              </a:spcAft>
            </a:pPr>
            <a:r>
              <a:rPr sz="1800" b="0" lang="he-IL">
                <a:solidFill>
                  <a:srgbClr val="1F2A44"/>
                </a:solidFill>
                <a:latin typeface="Arial"/>
                <a:cs typeface="Arial"/>
              </a:rPr>
              <a:t>כיצד הקונפליקט שעליו הצביעה ע' ברנר והמסקנה שלה בנוגע להתרועעות עם אישה נוכרייה באים לידי ביטוי במקרה של אשת שמשון? הסבירו את דבריכם. (8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תשפ"ה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לשאלה 2 בבחינת הבגרות בתנ"ך, העוסקת בעלילות שמשון בשופטים י"ד):</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2</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&lt;u&gt;הביטוי החוזר "לא הגיד" בנטיותיו השונות מעיד על חוסר השייכות שהרגיש שמשון אל הסובבים אותו&lt;/u&gt; (על התלמיד לבסס מדוגמה אחת מכל קובץ פסוקים):</a:t>
            </a:r>
          </a:p>
          <a:p>
            <a:pPr rtl="1" algn="r">
              <a:spcAft>
                <a:spcPts val="600"/>
              </a:spcAft>
            </a:pPr>
            <a:r>
              <a:rPr sz="1800" b="0" lang="he-IL">
                <a:solidFill>
                  <a:srgbClr val="1F2A44"/>
                </a:solidFill>
                <a:latin typeface="Arial"/>
                <a:cs typeface="Arial"/>
              </a:rPr>
              <a:t>• &lt;u&gt;פסוקים ו'-ט'&lt;/u&gt;: שמשון אינו משתף את הוריו במאבק ובניצחון שלו אל מול כפיר אריות. דבר שמעיד על תחושת חוסר השייכות שלו, אפילו להוריו הוא אינו מספר על יכולותיו החריגות. לביסוס: "ולא הגיד לאביו ולאמו את אשר עשה".</a:t>
            </a:r>
          </a:p>
          <a:p>
            <a:pPr rtl="1" algn="r">
              <a:spcAft>
                <a:spcPts val="600"/>
              </a:spcAft>
            </a:pPr>
            <a:r>
              <a:rPr sz="1800" b="0" lang="he-IL">
                <a:solidFill>
                  <a:srgbClr val="1F2A44"/>
                </a:solidFill>
                <a:latin typeface="Arial"/>
                <a:cs typeface="Arial"/>
              </a:rPr>
              <a:t>&lt;u&gt;או&lt;/u&gt;: שמשון לא סיפר להוריו מה מקור הדבש שנתן להם לאכול. הוא הקפיד לשמור על סודו מפני הוריו, דבר המעיד על תחושת חוסר השייכות שלו למשפחתו. לביסוס: "ולא הגיד להם כי מגויית האריה רדה הדבש".</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תשפ"ה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 &lt;u&gt;פסוקים י"ב-ט"ז&lt;/u&gt;: במהלך ימי משתה הנישואין, שמשון חד חידה לרעיו הפלשתים ואם "יגידו לו", יפתחו אותה, הרי שיקבלו ממנו חליפות בגדים, אך אם לא יצליחו "להגיד" = לפתור את החידה, הם יעניקו לו חליפות בגדים. הפלשתים שלא הצליחו לפתור את החידה, איימו על אשת שמשון שאם היא לא "תגיד" תגלה להם את פתרון החידה, ישרפו אותה ואת בית אביה. הביטוי החוזר מעיד על כך ששמשון חש לא שייך אל חבריו הפלשתים וגם לא אל אשתו. לביסוס: "... אם הגד תגידו אותה לי..." &lt;u&gt;או&lt;/u&gt;: "ואם לא תוכלו להגיד לי..." &lt;u&gt;או&lt;/u&gt;: "ולא יכלו להגיד החידה..." &lt;u&gt;או&lt;/u&gt;: "פתי את אישך ויגד לנו את החידה". שמשון הסתיר אפילו מאשתו את פתרון החידה.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תשפ"ה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בפסוקים אלה, מוסבר ששמשון נועד להיות נזיר לאלוהים עוד מבטן, טרם לידתו. עוד לפני שהוא נולד, שמשון נועד לחיות חיים אחרים ושונים מבני עמו, חיי נזיר שמוטלים עליו איסורים ונראה שזה מסביר את חוסר השייכות שהרגיש שמשון. הוא היה אחר ושונה. לביסוס: "כי הנך הרה וילדת בן... כי נזיר אלוהים יהיה הנער מן הבטן ובא יחל להושיע את ישראל מיד פלשתים" – בנוסף הוא אמור להושיע את העם מידי הפלשתים, לכן גם אליהם הוא חש חוסר שייכות. או: "הנך הרה וילדת בן... כי נזיר אלוהים יהיה הנער מן הבטן עד מותו".</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תשפ"ה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&lt;u&gt;הקונפליקט שעליו הצביעה ע' ברנר והמסקנה שלה בנוגע להתרועעות עם אישה נוכרייה באים לידי ביטוי במקרה של אשת שמשון&lt;/u&gt;: אשת שמשון מצאה עצמה נתונה בקונפליקט בין נאמנותה לקבוצת המוצא שלה – הפלשתים, שדרשו ממנה לגלות את סוד החידה של שמשון, לבין נאמנותה לבעלה. בסופו של דבר, אשת שמשון גילתה נאמנות לפלשתים, לקבוצת המוצא שלה, מה שהביא לאסון על כל הנוגעים בדבר. שמשון העניש את הפלשתים על שפיתו את אשתו לגלות להם את סודו והכה בהם [והיא בסופו של דבר הומתה על ידי הפלשתים].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תשפ"א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קרא שופטים, פרק י"ד, פסוקים א'–ד', ט"ז, ל'–כ'.</a:t>
            </a:r>
          </a:p>
          <a:p>
            <a:pPr rtl="1" algn="r">
              <a:spcAft>
                <a:spcPts val="600"/>
              </a:spcAft>
            </a:pPr>
            <a:r>
              <a:rPr sz="1800" b="0" lang="he-IL">
                <a:solidFill>
                  <a:srgbClr val="1F2A44"/>
                </a:solidFill>
                <a:latin typeface="Arial"/>
                <a:cs typeface="Arial"/>
              </a:rPr>
              <a:t>א. קרא פסוקים א'–ד' וגם שופטים, פרק י"ג, פסוק ה' ופרק ט"ז, פסוק א' ופסוק ד'.</a:t>
            </a:r>
          </a:p>
          <a:p>
            <a:pPr rtl="1" algn="r">
              <a:spcAft>
                <a:spcPts val="600"/>
              </a:spcAft>
            </a:pPr>
            <a:r>
              <a:rPr sz="1800" b="0" lang="he-IL">
                <a:solidFill>
                  <a:srgbClr val="1F2A44"/>
                </a:solidFill>
                <a:latin typeface="Arial"/>
                <a:cs typeface="Arial"/>
              </a:rPr>
              <a:t>(1) הסבר את המורכבות בדמות של שמשון, הבאה לידי ביטוי בקשר האישי שלו לפלשתים לעומת הייעוד הלאומי שלו. (4 נקודות)</a:t>
            </a:r>
          </a:p>
          <a:p>
            <a:pPr rtl="1" algn="r">
              <a:spcAft>
                <a:spcPts val="600"/>
              </a:spcAft>
            </a:pPr>
            <a:r>
              <a:rPr sz="1800" b="0" lang="he-IL">
                <a:solidFill>
                  <a:srgbClr val="1F2A44"/>
                </a:solidFill>
                <a:latin typeface="Arial"/>
                <a:cs typeface="Arial"/>
              </a:rPr>
              <a:t>(2) הכתוב מגנה את ההתנהגות של שמשון, אבל גם מצדיק אותה.</a:t>
            </a:r>
          </a:p>
          <a:p>
            <a:pPr rtl="1" algn="r">
              <a:spcAft>
                <a:spcPts val="600"/>
              </a:spcAft>
            </a:pPr>
            <a:r>
              <a:rPr sz="1800" b="0" lang="he-IL">
                <a:solidFill>
                  <a:srgbClr val="1F2A44"/>
                </a:solidFill>
                <a:latin typeface="Arial"/>
                <a:cs typeface="Arial"/>
              </a:rPr>
              <a:t>על פי פסוקים א'–ד', ציין והסבר שתי דוגמאות לגינוי ההתנהגות של שמשון ודוגמה אחת להצדקת התנהגותו. (4 נקודות)</a:t>
            </a:r>
          </a:p>
          <a:p>
            <a:pPr rtl="1" algn="r">
              <a:spcAft>
                <a:spcPts val="600"/>
              </a:spcAft>
            </a:pPr>
            <a:r>
              <a:rPr sz="1800" b="0" lang="he-IL">
                <a:solidFill>
                  <a:srgbClr val="1F2A44"/>
                </a:solidFill>
                <a:latin typeface="Arial"/>
                <a:cs typeface="Arial"/>
              </a:rPr>
              <a:t>ב. על פי פסוקים י'–כ', ציין והסבר שתי ראיות המוכיחות שמשון השתלב בחברה הזרה (הפלשתית) ושתי ראיות המוכיחות שמשון לא השתלב בחברה זו. (8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שאלה 2</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המורכבות בדמות של שמשון הבאה לידי ביטוי בקשר האישי שלו לפלשתים לעומת הייעוד הלאומי שלו: מן הצד האחד, לשמשון יש קשר אישי עם הפלשתים, הוא חושק בנשים פלשתיות. הוא מבקש לשאת אישה פלשתית מתמנה (פרק י"ד, פס' א'-ד'), הוא הולך אל זונה פלשתית בעזה (פרק ט"ז, פסוק א'), ואף מתאהב באישה פלשתית, בדלילה (פרק ט"ז, פסוק ד'). אך ייעודו הלאומי של שמשון, הוא להושיע את ישראל מיד פלשתים (פרק י"ג, פסוק ה'), כלומר, להכות בהם.</a:t>
            </a:r>
          </a:p>
          <a:p>
            <a:pPr rtl="1" algn="r">
              <a:spcAft>
                <a:spcPts val="600"/>
              </a:spcAft>
            </a:pPr>
            <a:r>
              <a:rPr sz="1800" b="0" lang="he-IL">
                <a:solidFill>
                  <a:srgbClr val="1F2A44"/>
                </a:solidFill>
                <a:latin typeface="Arial"/>
                <a:cs typeface="Arial"/>
              </a:rPr>
              <a:t>(2) דוגמאות לגינוי ההתנהגות של שמשון (על התלמיד לציין ולהסביר שתי דוגמאות):</a:t>
            </a:r>
          </a:p>
          <a:p>
            <a:pPr rtl="1" algn="r">
              <a:spcAft>
                <a:spcPts val="600"/>
              </a:spcAft>
            </a:pPr>
            <a:r>
              <a:rPr sz="1800" b="0" lang="he-IL">
                <a:solidFill>
                  <a:srgbClr val="1F2A44"/>
                </a:solidFill>
                <a:latin typeface="Arial"/>
                <a:cs typeface="Arial"/>
              </a:rPr>
              <a:t>"ויירד שמשון תמנתה" – הליכתו של שמשון לתמנה, עיר פלשתית, מתוארת כ"ירידה", כמעשה ירוד ושלילי. שמשון מבני ישראל ואין לו כל סיבה להגיע אל עיר פלשתים.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"ויירא אישה בתמנה מבנות פלשתים. ויעל ויגד לאביו ולאמו אשה ראיתי בתמנה מבנות פלשתים ועתה קחו אותה לי לאשה" – שמשון מבקש לשאת אישה פלשתית, בהתבסס על מראה בלבד. שטחי ואין זו הדרך לבחור אישה.</a:t>
            </a:r>
          </a:p>
          <a:p>
            <a:pPr rtl="1" algn="r">
              <a:spcAft>
                <a:spcPts val="600"/>
              </a:spcAft>
            </a:pPr>
            <a:r>
              <a:rPr sz="1800" b="0" lang="he-IL">
                <a:solidFill>
                  <a:srgbClr val="1F2A44"/>
                </a:solidFill>
                <a:latin typeface="Arial"/>
                <a:cs typeface="Arial"/>
              </a:rPr>
              <a:t>הכתוב חוזר 3 פעמים על ציון העובדה שמדובר באישה "מיחפלשתים", עם האסור לנישואים עם בני ישראל, להדגשת האיסור ובניגוד שמשון הפועל בניגוד לצו ה'.</a:t>
            </a:r>
          </a:p>
          <a:p>
            <a:pPr rtl="1" algn="r">
              <a:spcAft>
                <a:spcPts val="600"/>
              </a:spcAft>
            </a:pPr>
            <a:r>
              <a:rPr sz="1800" b="0" lang="he-IL">
                <a:solidFill>
                  <a:srgbClr val="1F2A44"/>
                </a:solidFill>
                <a:latin typeface="Arial"/>
                <a:cs typeface="Arial"/>
              </a:rPr>
              <a:t>"ויאמר לו אביו ואמו האין בבנות אחיך ובכל עמי אשה כי אתה הולך לקחת אשה מפלשתים הערלים" – הורי שמשון, מגנים את בחירתו באישה פלשתית לשם נישואין.</a:t>
            </a:r>
          </a:p>
          <a:p>
            <a:pPr rtl="1" algn="r">
              <a:spcAft>
                <a:spcPts val="600"/>
              </a:spcAft>
            </a:pPr>
            <a:r>
              <a:rPr sz="1800" b="0" lang="he-IL">
                <a:solidFill>
                  <a:srgbClr val="1F2A44"/>
                </a:solidFill>
                <a:latin typeface="Arial"/>
                <a:cs typeface="Arial"/>
              </a:rPr>
              <a:t>דוגמה להצדקת התנהגותו של שמשון:</a:t>
            </a:r>
          </a:p>
          <a:p>
            <a:pPr rtl="1" algn="r">
              <a:spcAft>
                <a:spcPts val="600"/>
              </a:spcAft>
            </a:pPr>
            <a:r>
              <a:rPr sz="1800" b="0" lang="he-IL">
                <a:solidFill>
                  <a:srgbClr val="1F2A44"/>
                </a:solidFill>
                <a:latin typeface="Arial"/>
                <a:cs typeface="Arial"/>
              </a:rPr>
              <a:t>הכתוב מצדיק את מעשהו של שמשון, כתירוץ מעם ה', לפגוע בפלשתים: "ואביו ואמו לא ידעו כי מה' היא כי תאנה הוא מבקש מפלשתים".</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ראיות המוכיחות שמשון השתלב בחברה הזרה, הפלשתית (על התלמיד להביא שתי ראיות ולהסבירן):</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"ויירד אביהו אל האשה..." – אבי שמשון הולך לתמנה, לקחת לשמשון אישה פלשתית.</a:t>
            </a:r>
          </a:p>
          <a:p>
            <a:pPr rtl="1" algn="r">
              <a:spcAft>
                <a:spcPts val="600"/>
              </a:spcAft>
            </a:pPr>
            <a:r>
              <a:rPr sz="1800" b="0" lang="he-IL">
                <a:solidFill>
                  <a:srgbClr val="1F2A44"/>
                </a:solidFill>
                <a:latin typeface="Arial"/>
                <a:cs typeface="Arial"/>
              </a:rPr>
              <a:t>"וייעש שם שמשון משתה כי כן יעשו הבחורים" – שמשון עורך משתה גברים לכבוד נישואין, כמקובל אצל הבחורים הפלשתים.</a:t>
            </a:r>
          </a:p>
          <a:p>
            <a:pPr rtl="1" algn="r">
              <a:spcAft>
                <a:spcPts val="600"/>
              </a:spcAft>
            </a:pPr>
            <a:r>
              <a:rPr sz="1800" b="0" lang="he-IL">
                <a:solidFill>
                  <a:srgbClr val="1F2A44"/>
                </a:solidFill>
                <a:latin typeface="Arial"/>
                <a:cs typeface="Arial"/>
              </a:rPr>
              <a:t>"וייקחו שלושים מרעים ויהיו אתו" – לשמשון יש חברים פלשתים.</a:t>
            </a:r>
          </a:p>
          <a:p>
            <a:pPr rtl="1" algn="r">
              <a:spcAft>
                <a:spcPts val="600"/>
              </a:spcAft>
            </a:pPr>
            <a:r>
              <a:rPr sz="1800" b="0" lang="he-IL">
                <a:solidFill>
                  <a:srgbClr val="1F2A44"/>
                </a:solidFill>
                <a:latin typeface="Arial"/>
                <a:cs typeface="Arial"/>
              </a:rPr>
              <a:t>ראיות המוכיחות שמשון לא השתלב בחברה זו (על התלמיד להביא שתי ראיות ולהסבירן):</a:t>
            </a:r>
          </a:p>
          <a:p>
            <a:pPr rtl="1" algn="r">
              <a:spcAft>
                <a:spcPts val="600"/>
              </a:spcAft>
            </a:pPr>
            <a:r>
              <a:rPr sz="1800" b="0" lang="he-IL">
                <a:solidFill>
                  <a:srgbClr val="1F2A44"/>
                </a:solidFill>
                <a:latin typeface="Arial"/>
                <a:cs typeface="Arial"/>
              </a:rPr>
              <a:t>"ויהי ביום השביעי ויאמרו לאשת שמשון פתי את אישך ויגד לנו את החידה פן נשרף אותך ואת בית אביך באש הלירשתנו קראתם לנו הלא" – הרעים הפלשתים של שמשון, בוגדים בו, כאשר הם אינם מצליחים לפתור את חידתו ואף מאיימים על חיי אשתו. לדבריהם, שמשון הזמין אותם לחתונה, כדי לרושש אותם. הם אינם רואים בשמשון כחבר, אחד מהם.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 ויגד לה כי הציקתהו ותגד החידה לבני עמה" – אשת שמשון הפלשתית, בוגדת בו ומספרת לבני עמה את פתרון החידה. מה שמעיד על העדפתה את עמה, במקום לשתף את בעלה במצוקתה.</a:t>
            </a:r>
          </a:p>
          <a:p>
            <a:pPr rtl="1" algn="r">
              <a:spcAft>
                <a:spcPts val="600"/>
              </a:spcAft>
            </a:pPr>
            <a:r>
              <a:rPr sz="1800" b="0" lang="he-IL">
                <a:solidFill>
                  <a:srgbClr val="1F2A44"/>
                </a:solidFill>
                <a:latin typeface="Arial"/>
                <a:cs typeface="Arial"/>
              </a:rPr>
              <a:t>"ותהי אשת שמשון למרעהו אשר רעה לו" – נישואי שמשון לפלשתית מתבטלים, כאשר אביה משיא אותה לאדם אחר.</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י״ד - מצגת</dc:title>
  <dc:subject/>
  <dc:creator/>
  <cp:keywords/>
  <dc:description/>
  <cp:lastModifiedBy/>
  <cp:revision>1</cp:revision>
  <dcterms:created xsi:type="dcterms:W3CDTF">2013-01-27T09:14:16Z</dcterms:created>
  <dcterms:modified xsi:type="dcterms:W3CDTF">2013-01-27T09:15:58Z</dcterms:modified>
  <cp:category/>
</cp:coreProperties>
</file>