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משון</c:v>
                </c:pt>
                <c:pt idx="1">
                  <c:v>פלשתים</c:v>
                </c:pt>
                <c:pt idx="2">
                  <c:v>יאמרו</c:v>
                </c:pt>
                <c:pt idx="3">
                  <c:v>איש</c:v>
                </c:pt>
                <c:pt idx="4">
                  <c:v>יהודה</c:v>
                </c:pt>
              </c:strCache>
            </c:strRef>
          </c:cat>
          <c:val>
            <c:numRef>
              <c:f>Sheet1!$B$2:$B$6</c:f>
              <c:numCache>
                <c:formatCode>General</c:formatCode>
                <c:ptCount val="5"/>
                <c:pt idx="0">
                  <c:v>7</c:v>
                </c:pt>
                <c:pt idx="1">
                  <c:v>7</c:v>
                </c:pt>
                <c:pt idx="2">
                  <c:v>5</c:v>
                </c:pt>
                <c:pt idx="3">
                  <c:v>4</c:v>
                </c:pt>
                <c:pt idx="4">
                  <c:v>3</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1D5E3A"/>
            </a:solidFill>
          </c:spPr>
          <c:cat>
            <c:strRef>
              <c:f>Sheet1!$A$2:$A$2</c:f>
              <c:strCache>
                <c:ptCount val="1"/>
                <c:pt idx="0">
                  <c:v>שאלון 1362</c:v>
                </c:pt>
              </c:strCache>
            </c:strRef>
          </c:cat>
          <c:val>
            <c:numRef>
              <c:f>Sheet1!$B$2:$B$2</c:f>
              <c:numCache>
                <c:formatCode>General</c:formatCode>
                <c:ptCount val="1"/>
                <c:pt idx="0">
                  <c:v>1</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0" y="0"/>
            <a:ext cx="6400800" cy="6858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9728" y="109728"/>
            <a:ext cx="6181344" cy="6638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64592" y="164592"/>
            <a:ext cx="6071616" cy="6528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514600"/>
            <a:ext cx="64008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טו</a:t>
            </a:r>
          </a:p>
        </p:txBody>
      </p:sp>
      <p:sp>
        <p:nvSpPr>
          <p:cNvPr id="6" name="Rectangle 5"/>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10" name="TextBox 9"/>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ט״ו</a:t>
            </a:r>
          </a:p>
        </p:txBody>
      </p:sp>
      <p:sp>
        <p:nvSpPr>
          <p:cNvPr id="11" name="Rectangle 10"/>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שמשון והפלשתים</a:t>
            </a:r>
          </a:p>
        </p:txBody>
      </p:sp>
      <p:sp>
        <p:nvSpPr>
          <p:cNvPr id="13" name="TextBox 12"/>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מפת הפרק</a:t>
            </a:r>
          </a:p>
        </p:txBody>
      </p:sp>
      <p:sp>
        <p:nvSpPr>
          <p:cNvPr id="5" name="Rounded Rectangle 4"/>
          <p:cNvSpPr/>
          <p:nvPr/>
        </p:nvSpPr>
        <p:spPr>
          <a:xfrm>
            <a:off x="8013192" y="1463040"/>
            <a:ext cx="3645408"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956157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56157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058912"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שלוש מאות שועלים</a:t>
            </a:r>
          </a:p>
          <a:p>
            <a:pPr rtl="1" algn="r">
              <a:spcAft>
                <a:spcPts val="400"/>
              </a:spcAft>
            </a:pPr>
            <a:r>
              <a:rPr sz="1500" b="0" lang="he-IL">
                <a:solidFill>
                  <a:srgbClr val="F0D9A8"/>
                </a:solidFill>
                <a:latin typeface="Arial"/>
                <a:cs typeface="Arial"/>
              </a:rPr>
              <a:t>פסוקים א׳–ח׳</a:t>
            </a:r>
          </a:p>
        </p:txBody>
      </p:sp>
      <p:sp>
        <p:nvSpPr>
          <p:cNvPr id="9" name="Rounded Rectangle 8"/>
          <p:cNvSpPr/>
          <p:nvPr/>
        </p:nvSpPr>
        <p:spPr>
          <a:xfrm>
            <a:off x="4258056" y="1463040"/>
            <a:ext cx="3645408"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5806440"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806440"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4303776"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לחי החמור</a:t>
            </a:r>
          </a:p>
          <a:p>
            <a:pPr rtl="1" algn="r">
              <a:spcAft>
                <a:spcPts val="400"/>
              </a:spcAft>
            </a:pPr>
            <a:r>
              <a:rPr sz="1500" b="0" lang="he-IL">
                <a:solidFill>
                  <a:srgbClr val="F0D9A8"/>
                </a:solidFill>
                <a:latin typeface="Arial"/>
                <a:cs typeface="Arial"/>
              </a:rPr>
              <a:t>פסוקים ט׳–י״ז</a:t>
            </a:r>
          </a:p>
        </p:txBody>
      </p:sp>
      <p:sp>
        <p:nvSpPr>
          <p:cNvPr id="13" name="Rounded Rectangle 12"/>
          <p:cNvSpPr/>
          <p:nvPr/>
        </p:nvSpPr>
        <p:spPr>
          <a:xfrm>
            <a:off x="502920" y="1463040"/>
            <a:ext cx="3645408"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205130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05130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548640" y="1920240"/>
            <a:ext cx="3553968" cy="1828800"/>
          </a:xfrm>
          <a:prstGeom prst="rect">
            <a:avLst/>
          </a:prstGeom>
          <a:noFill/>
        </p:spPr>
        <p:txBody>
          <a:bodyPr wrap="square" anchor="t">
            <a:spAutoFit/>
          </a:bodyPr>
          <a:lstStyle/>
          <a:p>
            <a:pPr rtl="1" algn="r">
              <a:spcAft>
                <a:spcPts val="400"/>
              </a:spcAft>
            </a:pPr>
            <a:r>
              <a:rPr sz="2000" b="1" lang="he-IL">
                <a:solidFill>
                  <a:srgbClr val="FFFFFF"/>
                </a:solidFill>
                <a:latin typeface="Arial"/>
                <a:cs typeface="Arial"/>
              </a:rPr>
              <a:t>הצמא והמים</a:t>
            </a:r>
          </a:p>
          <a:p>
            <a:pPr rtl="1" algn="r">
              <a:spcAft>
                <a:spcPts val="400"/>
              </a:spcAft>
            </a:pPr>
            <a:r>
              <a:rPr sz="1500" b="0" lang="he-IL">
                <a:solidFill>
                  <a:srgbClr val="F0D9A8"/>
                </a:solidFill>
                <a:latin typeface="Arial"/>
                <a:cs typeface="Arial"/>
              </a:rPr>
              <a:t>פסוקים י״ח–כ׳</a:t>
            </a:r>
          </a:p>
        </p:txBody>
      </p:sp>
      <p:sp>
        <p:nvSpPr>
          <p:cNvPr id="17" name="Rectangle 16"/>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19" name="Rectangle 18"/>
          <p:cNvSpPr/>
          <p:nvPr/>
        </p:nvSpPr>
        <p:spPr>
          <a:xfrm>
            <a:off x="7214616" y="4389120"/>
            <a:ext cx="4425696"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2194560" y="4389120"/>
            <a:ext cx="4983480"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21208" y="4389120"/>
            <a:ext cx="1636776"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20 פסוקים. </a:t>
            </a:r>
            <a:r>
              <a:rPr sz="2200" b="1" lang="he-IL">
                <a:solidFill>
                  <a:srgbClr val="8F5C00"/>
                </a:solidFill>
                <a:latin typeface="Arial"/>
                <a:cs typeface="Arial"/>
              </a:rPr>
              <a:t>בבגרות: </a:t>
            </a:r>
            <a:r>
              <a:rPr sz="2200" b="0" lang="he-IL">
                <a:solidFill>
                  <a:srgbClr val="1F2A44"/>
                </a:solidFill>
                <a:latin typeface="Arial"/>
                <a:cs typeface="Arial"/>
              </a:rPr>
              <a:t>הפרק נשאל ב-1 מועדים/שאלונים במסמך.</a:t>
            </a:r>
          </a:p>
        </p:txBody>
      </p:sp>
      <p:sp>
        <p:nvSpPr>
          <p:cNvPr id="23" name="TextBox 2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פסוקים א׳–ד׳</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וַיְהִי מִיָּמִים בִּימֵי קְצִיר־חִטִּים וַיִּפְקֹד שִׁמְשׁוֹן אֶת־אִשְׁתּוֹ בִּגְדִי עִזִּים וַיֹּאמֶר אָבֹאָה אֶל־אִשְׁתִּי הֶחָדְרָה וְלֹֽא־נְתָנוֹ אָבִיהָ לָבֽוֹא׃</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וַיֹּאמֶר אָבִיהָ אָמֹר אָמַרְתִּי כִּי־שָׂנֹא שְׂנֵאתָהּ וָאֶתְּנֶנָּה לְמֵרֵעֶךָ הֲלֹא אֲחוֹתָהּ הַקְּטַנָּה טוֹבָה מִמֶּנָּה תְּהִי־נָא לְךָ תַּחְתֶּֽיהָ׃</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וַיֹּאמֶר לָהֶם שִׁמְשׁוֹן נִקֵּיתִי הַפַּעַם מִפְּלִשְׁתִּים כִּי־עֹשֶׂה אֲנִי עִמָּם רָעָֽה׃</a:t>
            </a:r>
          </a:p>
          <a:p>
            <a:pPr rtl="1" algn="r">
              <a:spcAft>
                <a:spcPts val="1200"/>
              </a:spcAft>
            </a:pPr>
            <a:r>
              <a:rPr sz="2600" b="1" lang="he-IL">
                <a:solidFill>
                  <a:srgbClr val="1F4E79"/>
                </a:solidFill>
                <a:latin typeface="Arial"/>
                <a:cs typeface="Arial"/>
              </a:rPr>
              <a:t>ד׳  </a:t>
            </a:r>
            <a:r>
              <a:rPr sz="2600" b="0" lang="he-IL">
                <a:solidFill>
                  <a:srgbClr val="1F2A44"/>
                </a:solidFill>
                <a:latin typeface="Arial"/>
                <a:cs typeface="Arial"/>
              </a:rPr>
              <a:t>וַיֵּלֶךְ שִׁמְשׁוֹן וַיִּלְכֹּד שְׁלֹשׁ־מֵאוֹת שׁוּעָלִים וַיִּקַּח לַפִּדִים וַיֶּפֶן זָנָב אֶל־זָנָב וַיָּשֶׂם לַפִּיד אֶחָד בֵּין־שְׁנֵי הַזְּנָבוֹת בַּתָּֽוֶךְ׃</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שלוש מאות שועלים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פסוקים ה׳–ח׳</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ה׳  </a:t>
            </a:r>
            <a:r>
              <a:rPr sz="2600" b="0" lang="he-IL">
                <a:solidFill>
                  <a:srgbClr val="1F2A44"/>
                </a:solidFill>
                <a:latin typeface="Arial"/>
                <a:cs typeface="Arial"/>
              </a:rPr>
              <a:t>וַיַּבְעֶר־אֵשׁ בַּלַּפִּידִים וַיְשַׁלַּח בְּקָמוֹת פְּלִשְׁתִּים וַיַּבְעֵר מִגָּדִישׁ וְעַד־קָמָה וְעַד־כֶּרֶם זָֽיִת׃</a:t>
            </a:r>
          </a:p>
          <a:p>
            <a:pPr rtl="1" algn="r">
              <a:spcAft>
                <a:spcPts val="1200"/>
              </a:spcAft>
            </a:pPr>
            <a:r>
              <a:rPr sz="2600" b="1" lang="he-IL">
                <a:solidFill>
                  <a:srgbClr val="1F4E79"/>
                </a:solidFill>
                <a:latin typeface="Arial"/>
                <a:cs typeface="Arial"/>
              </a:rPr>
              <a:t>ו׳  </a:t>
            </a:r>
            <a:r>
              <a:rPr sz="2600" b="0" lang="he-IL">
                <a:solidFill>
                  <a:srgbClr val="1F2A44"/>
                </a:solidFill>
                <a:latin typeface="Arial"/>
                <a:cs typeface="Arial"/>
              </a:rPr>
              <a:t>וַיֹּאמְרוּ פְלִשְׁתִּים מִי עָשָׂה זֹאת וַיֹּאמְרוּ שִׁמְשׁוֹן חֲתַן הַתִּמְנִי כִּי לָקַח אֶת־אִשְׁתּוֹ וַֽיִּתְּנָהּ לְמֵרֵעֵהוּ וַיַּעֲלוּ פְלִשְׁתִּים וַיִּשְׂרְפוּ אוֹתָהּ וְאֶת־אָבִיהָ בָּאֵֽשׁ׃</a:t>
            </a:r>
          </a:p>
          <a:p>
            <a:pPr rtl="1" algn="r">
              <a:spcAft>
                <a:spcPts val="1200"/>
              </a:spcAft>
            </a:pPr>
            <a:r>
              <a:rPr sz="2600" b="1" lang="he-IL">
                <a:solidFill>
                  <a:srgbClr val="1F4E79"/>
                </a:solidFill>
                <a:latin typeface="Arial"/>
                <a:cs typeface="Arial"/>
              </a:rPr>
              <a:t>ז׳  </a:t>
            </a:r>
            <a:r>
              <a:rPr sz="2600" b="0" lang="he-IL">
                <a:solidFill>
                  <a:srgbClr val="1F2A44"/>
                </a:solidFill>
                <a:latin typeface="Arial"/>
                <a:cs typeface="Arial"/>
              </a:rPr>
              <a:t>וַיֹּאמֶר לָהֶם שִׁמְשׁוֹן אִֽם־תַּעֲשׂוּן כָּזֹאת כִּי אִם־נִקַּמְתִּי בָכֶם וְאַחַר אֶחְדָּֽל׃</a:t>
            </a:r>
          </a:p>
          <a:p>
            <a:pPr rtl="1" algn="r">
              <a:spcAft>
                <a:spcPts val="1200"/>
              </a:spcAft>
            </a:pPr>
            <a:r>
              <a:rPr sz="2600" b="1" lang="he-IL">
                <a:solidFill>
                  <a:srgbClr val="1F4E79"/>
                </a:solidFill>
                <a:latin typeface="Arial"/>
                <a:cs typeface="Arial"/>
              </a:rPr>
              <a:t>ח׳  </a:t>
            </a:r>
            <a:r>
              <a:rPr sz="2600" b="0" lang="he-IL">
                <a:solidFill>
                  <a:srgbClr val="1F2A44"/>
                </a:solidFill>
                <a:latin typeface="Arial"/>
                <a:cs typeface="Arial"/>
              </a:rPr>
              <a:t>וַיַּךְ אוֹתָם שׁוֹק עַל־יָרֵךְ מַכָּה גְדוֹלָה וַיֵּרֶד וַיֵּשֶׁב בִּסְעִיף סֶלַע עֵיטָֽם׃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שלוש מאות שועלים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שלוש מאות שועלים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טו</a:t>
            </a:r>
          </a:p>
        </p:txBody>
      </p:sp>
      <p:sp>
        <p:nvSpPr>
          <p:cNvPr id="9" name="Rectangle 8"/>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בא לקחת את אשתו בקציר חיטים, ואביה אומר שנתן אותה למרעהו ומציע את אחותה הקטנה. שמשון אומר ״נקיתי הפעם מפלשתים כי עשה אני עמם רעה״.</a:t>
            </a:r>
          </a:p>
        </p:txBody>
      </p:sp>
      <p:sp>
        <p:nvSpPr>
          <p:cNvPr id="14" name="Oval 13"/>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הוא תופס שלוש מאות שועלים, קושר זנב אל זנב ושם לפיד ביניהם, ומשלח אותם בקמה של הפלשתים. הם שורפים את הגדיש, הקמה והכרמים והזיתים. הפלשתים שורפים את האישה ואת אביה, ושמשון ״ויך אותם שוק על ירך מכה גדולה״.</a:t>
            </a:r>
          </a:p>
        </p:txBody>
      </p:sp>
      <p:sp>
        <p:nvSpPr>
          <p:cNvPr id="17" name="Rounded Rectangle 16"/>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ט״ו, פסוקים א׳–ח׳. ההסבר לא נבדק על ידי מורה לתנ"ך.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שלוש מאות שועלים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וַיְהִי מִיָּמִים בִּימֵי קְצִיר־חִטִּים וַיִּפְקֹד שִׁמְשׁוֹן אֶת־אִשְׁתּוֹ בִּגְדִי עִזִּים וַיֹּאמֶר אָבֹאָה אֶל־אִשְׁתִּי הֶחָדְרָה וְלֹֽא־נְתָנוֹ אָבִיהָ לָבֽוֹא׃</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ט״ו, פסוק 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פסוקים ט׳–י״ב</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וַיַּעֲלוּ פְלִשְׁתִּים וַֽיַּחֲנוּ בִּֽיהוּדָה וַיִּנָּטְשׁוּ בַּלֶּֽחִי׃</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וַיֹּֽאמְרוּ אִישׁ יְהוּדָה לָמָה עֲלִיתֶם עָלֵינוּ וַיֹּאמְרוּ לֶאֱסוֹר אֶת־שִׁמְשׁוֹן עָלִינוּ לַעֲשׂוֹת לוֹ כַּאֲשֶׁר עָשָׂה לָֽנוּ׃</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וַיֵּרְדוּ שְׁלֹשֶׁת אֲלָפִים אִישׁ מִֽיהוּדָה אֶל־סְעִיף סֶלַע עֵיטָם וַיֹּאמְרוּ לְשִׁמְשׁוֹן הֲלֹא יָדַעְתָּ כִּֽי־מֹשְׁלִים בָּנוּ פְּלִשְׁתִּים וּמַה־זֹּאת עָשִׂיתָ לָּנוּ וַיֹּאמֶר לָהֶם כַּֽאֲשֶׁר עָשׂוּ לִי כֵּן עָשִׂיתִי לָהֶֽם׃</a:t>
            </a:r>
          </a:p>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וַיֹּאמְרוּ לוֹ לֶאֱסׇרְךָ יָרַדְנוּ לְתִתְּךָ בְּיַד־פְּלִשְׁתִּים וַיֹּאמֶר לָהֶם שִׁמְשׁוֹן הִשָּׁבְעוּ לִי פֶּֽן־תִּפְגְּעוּן בִּי אַתֶּֽם׃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לחי החמור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פסוקים י״ג–ט״ז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וַיֹּאמְרוּ לוֹ לֵאמֹר לֹא כִּֽי־אָסֹר נֶאֱסׇרְךָ וּנְתַנּוּךָ בְיָדָם וְהָמֵת לֹא נְמִיתֶךָ וַיַּאַסְרֻהוּ בִּשְׁנַיִם עֲבֹתִים חֲדָשִׁים וַֽיַּעֲלוּהוּ מִן־הַסָּֽלַע׃</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הוּא־בָא עַד־לֶחִי וּפְלִשְׁתִּים הֵרִיעוּ לִקְרָאתוֹ וַתִּצְלַח עָלָיו רוּחַ יְהֹוָה וַתִּהְיֶינָה הָעֲבֹתִים אֲשֶׁר עַל־זְרוֹעוֹתָיו כַּפִּשְׁתִּים אֲשֶׁר בָּעֲרוּ בָאֵשׁ וַיִּמַּסּוּ אֱסוּרָיו מֵעַל יָדָֽיו׃</a:t>
            </a:r>
          </a:p>
          <a:p>
            <a:pPr rtl="1" algn="r">
              <a:spcAft>
                <a:spcPts val="1200"/>
              </a:spcAft>
            </a:pPr>
            <a:r>
              <a:rPr sz="2600" b="1" lang="he-IL">
                <a:solidFill>
                  <a:srgbClr val="8F5C00"/>
                </a:solidFill>
                <a:latin typeface="Arial"/>
                <a:cs typeface="Arial"/>
              </a:rPr>
              <a:t>ט״ו  </a:t>
            </a:r>
            <a:r>
              <a:rPr sz="2600" b="0" lang="he-IL">
                <a:solidFill>
                  <a:srgbClr val="1F2A44"/>
                </a:solidFill>
                <a:latin typeface="Arial"/>
                <a:cs typeface="Arial"/>
              </a:rPr>
              <a:t>וַיִּמְצָא לְחִי־חֲמוֹר טְרִיָּה וַיִּשְׁלַח יָדוֹ וַיִּקָּחֶהָ וַיַּךְ־בָּהּ אֶלֶף אִֽישׁ׃</a:t>
            </a:r>
          </a:p>
          <a:p>
            <a:pPr rtl="1" algn="r">
              <a:spcAft>
                <a:spcPts val="1200"/>
              </a:spcAft>
            </a:pPr>
            <a:r>
              <a:rPr sz="2600" b="1" lang="he-IL">
                <a:solidFill>
                  <a:srgbClr val="8F5C00"/>
                </a:solidFill>
                <a:latin typeface="Arial"/>
                <a:cs typeface="Arial"/>
              </a:rPr>
              <a:t>ט״ז  </a:t>
            </a:r>
            <a:r>
              <a:rPr sz="2600" b="0" lang="he-IL">
                <a:solidFill>
                  <a:srgbClr val="1F2A44"/>
                </a:solidFill>
                <a:latin typeface="Arial"/>
                <a:cs typeface="Arial"/>
              </a:rPr>
              <a:t>וַיֹּאמֶר שִׁמְשׁוֹן בִּלְחִי הַחֲמוֹר חֲמוֹר חֲמֹרָתָיִם בִּלְחִי הַחֲמוֹר הִכֵּיתִי אֶלֶף אִֽישׁ׃</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לחי החמור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 י״ז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י״ז  </a:t>
            </a:r>
            <a:r>
              <a:rPr sz="2600" b="0" lang="he-IL">
                <a:solidFill>
                  <a:srgbClr val="1F2A44"/>
                </a:solidFill>
                <a:latin typeface="Arial"/>
                <a:cs typeface="Arial"/>
              </a:rPr>
              <a:t>וַֽיְהִי כְּכַלֹּתוֹ לְדַבֵּר וַיַּשְׁלֵךְ הַלְּחִי מִיָּדוֹ וַיִּקְרָא לַמָּקוֹם הַהוּא רָמַת לֶֽחִי׃</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לחי החמור</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לחי החמור</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טו</a:t>
            </a:r>
          </a:p>
        </p:txBody>
      </p:sp>
      <p:sp>
        <p:nvSpPr>
          <p:cNvPr id="9" name="Rectangle 8"/>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הפלשתים עולים ליהודה. שלושת אלפים איש מיהודה יורדים אל סלע עיטם ואומרים לשמשון ״הלא ידעת כי משלים בנו פלשתים״. הוא מסכים שיכבלו אותו בשני חבלים חדשים, ובתנאי שלא יהרגו הם.</a:t>
            </a:r>
          </a:p>
        </p:txBody>
      </p:sp>
      <p:sp>
        <p:nvSpPr>
          <p:cNvPr id="14" name="Oval 13"/>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כשהפלשתים רואים, ״ותצלח עליו רוח ה׳ ותהיינה העבתים אשר על זרועותיו כפשתים אשר בערו באש״. הוא לוקח לחי חמור טריה ״ויך בה אלף איש״, ואומר שיר ניצחון. המקום נקרא רמת לחי.</a:t>
            </a:r>
          </a:p>
        </p:txBody>
      </p:sp>
      <p:sp>
        <p:nvSpPr>
          <p:cNvPr id="17" name="Rounded Rectangle 16"/>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ט״ו, פסוקים ט׳–י״ז. ההסבר לא נבדק על ידי מורה לתנ"ך.</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לחי החמור</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וַיֹּֽאמְרוּ אִישׁ יְהוּדָה לָמָה עֲלִיתֶם עָלֵינוּ וַיֹּאמְרוּ לֶאֱסוֹר אֶת־שִׁמְשׁוֹן עָלִינוּ לַעֲשׂוֹת לוֹ כַּאֲשֶׁר עָשָׂה לָֽנוּ׃</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ט״ו, פסוק 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ט״ו, פסוקים י״ח–כ׳</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וַיִּצְמָא מְאֹד וַיִּקְרָא אֶל־יְהֹוָה וַיֹּאמַר אַתָּה נָתַתָּ בְיַֽד־עַבְדְּךָ אֶת־הַתְּשׁוּעָה הַגְּדֹלָה הַזֹּאת וְעַתָּה אָמוּת בַּצָּמָא וְנָפַלְתִּי בְּיַד הָעֲרֵלִֽים׃</a:t>
            </a:r>
          </a:p>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וַיִּבְקַע אֱלֹהִים אֶת־הַמַּכְתֵּשׁ אֲשֶׁר־בַּלֶּחִי וַיֵּצְאוּ מִמֶּנּוּ מַיִם וַיֵּשְׁתְּ וַתָּשׇׁב רוּחוֹ וַיֶּחִי עַל־כֵּן ׀ קָרָא שְׁמָהּ עֵין הַקּוֹרֵא אֲשֶׁר בַּלֶּחִי עַד הַיּוֹם הַזֶּֽה׃</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וַיִּשְׁפֹּט אֶת־יִשְׂרָאֵל בִּימֵי פְלִשְׁתִּים עֶשְׂרִים שָׁנָֽה׃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הצמא והמים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הצמא והמים</a:t>
            </a:r>
          </a:p>
        </p:txBody>
      </p:sp>
      <p:sp>
        <p:nvSpPr>
          <p:cNvPr id="5" name="Rectangle 4"/>
          <p:cNvSpPr/>
          <p:nvPr/>
        </p:nvSpPr>
        <p:spPr>
          <a:xfrm>
            <a:off x="457200" y="1463040"/>
            <a:ext cx="365760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43814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332841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65760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טו</a:t>
            </a:r>
          </a:p>
        </p:txBody>
      </p:sp>
      <p:sp>
        <p:nvSpPr>
          <p:cNvPr id="9" name="Rectangle 8"/>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3" name="TextBox 12"/>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צמא מאד וקורא לה׳: ״אתה נתת ביד עבדך את התשועה הגדולה הזאת ועתה אמות בצמא״. ״ויבקע אלהים את המכתש אשר בלחי ויצאו ממנו מים וישת ותשב רוחו ויחי״.</a:t>
            </a:r>
          </a:p>
        </p:txBody>
      </p:sp>
      <p:sp>
        <p:nvSpPr>
          <p:cNvPr id="14" name="Oval 13"/>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6" name="TextBox 15"/>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המקום נקרא עין הקורא. הפרק מסתיים ״וישפט את ישראל בימי פלשתים עשרים שנה״. שמשון מושיע לבדו, וישראל אינם מצטרפים אליו.</a:t>
            </a:r>
          </a:p>
        </p:txBody>
      </p:sp>
      <p:sp>
        <p:nvSpPr>
          <p:cNvPr id="17" name="Rounded Rectangle 16"/>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ט״ו, פסוקים י״ח–כ׳. ההסבר לא נבדק על ידי מורה לתנ"ך.</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sp>
        <p:nvSpPr>
          <p:cNvPr id="2" name="Rectangle 1"/>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הצמא והמים</a:t>
            </a:r>
          </a:p>
        </p:txBody>
      </p:sp>
      <p:sp>
        <p:nvSpPr>
          <p:cNvPr id="4" name="TextBox 3"/>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וַיִּשְׁפֹּט אֶת־יִשְׂרָאֵל בִּימֵי פְלִשְׁתִּים עֶשְׂרִים שָׁנָֽה׃</a:t>
            </a:r>
          </a:p>
        </p:txBody>
      </p:sp>
      <p:sp>
        <p:nvSpPr>
          <p:cNvPr id="5" name="TextBox 4"/>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ט״ו, פסוק כ׳</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ט״ו: שמשון והפלשתים</a:t>
            </a:r>
          </a:p>
        </p:txBody>
      </p:sp>
      <p:sp>
        <p:nvSpPr>
          <p:cNvPr id="5" name="Rectangle 4"/>
          <p:cNvSpPr/>
          <p:nvPr/>
        </p:nvSpPr>
        <p:spPr>
          <a:xfrm>
            <a:off x="457200" y="1463040"/>
            <a:ext cx="3291840" cy="457200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66928" y="1572768"/>
            <a:ext cx="3072384" cy="4352544"/>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21792" y="1627632"/>
            <a:ext cx="2962656" cy="4242816"/>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7200" y="2834640"/>
            <a:ext cx="3291840" cy="1828800"/>
          </a:xfrm>
          <a:prstGeom prst="rect">
            <a:avLst/>
          </a:prstGeom>
          <a:noFill/>
        </p:spPr>
        <p:txBody>
          <a:bodyPr wrap="square" anchor="ctr">
            <a:spAutoFit/>
          </a:bodyPr>
          <a:lstStyle/>
          <a:p>
            <a:pPr rtl="1" algn="ctr">
              <a:spcAft>
                <a:spcPts val="800"/>
              </a:spcAft>
            </a:pPr>
            <a:r>
              <a:rPr sz="11000" b="1" lang="he-IL">
                <a:solidFill>
                  <a:srgbClr val="F0D9A8"/>
                </a:solidFill>
                <a:latin typeface="Arial"/>
                <a:cs typeface="Arial"/>
              </a:rPr>
              <a:t>טו</a:t>
            </a:r>
          </a:p>
        </p:txBody>
      </p:sp>
      <p:sp>
        <p:nvSpPr>
          <p:cNvPr id="9" name="Rounded Rectangle 8"/>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שמשון שורף את שדות הפלשתים בשלוש מאות שועלים.</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יהודה מוסרים אותו, והוא הורג אלף איש בלחי חמור.</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 מוציא מים מהלחי.</a:t>
            </a:r>
          </a:p>
        </p:txBody>
      </p:sp>
      <p:sp>
        <p:nvSpPr>
          <p:cNvPr id="11" name="TextBox 10"/>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שמשון והפלשתים</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שלוש מאות שועלים</a:t>
            </a:r>
          </a:p>
          <a:p>
            <a:pPr rtl="1" algn="r">
              <a:spcAft>
                <a:spcPts val="200"/>
              </a:spcAft>
            </a:pPr>
            <a:r>
              <a:rPr sz="1200" b="0" lang="he-IL">
                <a:solidFill>
                  <a:srgbClr val="F0D9A8"/>
                </a:solidFill>
                <a:latin typeface="Arial"/>
                <a:cs typeface="Arial"/>
              </a:rPr>
              <a:t>פס׳ א׳–ח׳</a:t>
            </a:r>
          </a:p>
        </p:txBody>
      </p:sp>
      <p:cxnSp>
        <p:nvCxnSpPr>
          <p:cNvPr id="8" name="Connector 7"/>
          <p:cNvCxnSpPr/>
          <p:nvPr/>
        </p:nvCxnSpPr>
        <p:spPr>
          <a:xfrm>
            <a:off x="6099048" y="3886200"/>
            <a:ext cx="3563521" cy="960119"/>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245249" y="4343399"/>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90969" y="4389119"/>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לחי החמור</a:t>
            </a:r>
          </a:p>
          <a:p>
            <a:pPr rtl="1" algn="r">
              <a:spcAft>
                <a:spcPts val="200"/>
              </a:spcAft>
            </a:pPr>
            <a:r>
              <a:rPr sz="1200" b="0" lang="he-IL">
                <a:solidFill>
                  <a:srgbClr val="F0D9A8"/>
                </a:solidFill>
                <a:latin typeface="Arial"/>
                <a:cs typeface="Arial"/>
              </a:rPr>
              <a:t>פס׳ ט׳–י״ז</a:t>
            </a:r>
          </a:p>
        </p:txBody>
      </p:sp>
      <p:cxnSp>
        <p:nvCxnSpPr>
          <p:cNvPr id="11" name="Connector 10"/>
          <p:cNvCxnSpPr/>
          <p:nvPr/>
        </p:nvCxnSpPr>
        <p:spPr>
          <a:xfrm flipH="1">
            <a:off x="2535527" y="3886200"/>
            <a:ext cx="3563521" cy="96012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118207" y="434340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163927" y="438912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הצמא והמים</a:t>
            </a:r>
          </a:p>
          <a:p>
            <a:pPr rtl="1" algn="r">
              <a:spcAft>
                <a:spcPts val="200"/>
              </a:spcAft>
            </a:pPr>
            <a:r>
              <a:rPr sz="1200" b="0" lang="he-IL">
                <a:solidFill>
                  <a:srgbClr val="F0D9A8"/>
                </a:solidFill>
                <a:latin typeface="Arial"/>
                <a:cs typeface="Arial"/>
              </a:rPr>
              <a:t>פס׳ י״ח–כ׳</a:t>
            </a:r>
          </a:p>
        </p:txBody>
      </p:sp>
      <p:sp>
        <p:nvSpPr>
          <p:cNvPr id="14" name="Oval 13"/>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ט״ו</a:t>
            </a:r>
          </a:p>
          <a:p>
            <a:pPr rtl="1" algn="r">
              <a:spcAft>
                <a:spcPts val="200"/>
              </a:spcAft>
            </a:pPr>
            <a:r>
              <a:rPr sz="1400" b="0" lang="he-IL">
                <a:solidFill>
                  <a:srgbClr val="FFFFFF"/>
                </a:solidFill>
                <a:latin typeface="Arial"/>
                <a:cs typeface="Arial"/>
              </a:rPr>
              <a:t>שמשון והפלשתים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״משון״ חוזרת בפרק 7 פעמים (פסוקים א׳, ג׳, ד׳, ו׳, ז׳, י״ב, ט״ז).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וַיְהִי מִיָּמִים בִּימֵי קְצִיר־חִטִּים וַיִּפְקֹד שִׁמְשׁוֹן אֶת־אִשְׁתּוֹ בִּגְדִי עִזִּים וַיֹּאמֶר אָבֹאָה אֶל־אִשְׁתִּי הֶחָדְרָה וְלֹֽא־נְתָנוֹ...</a:t>
            </a:r>
          </a:p>
          <a:p>
            <a:pPr rtl="1" algn="r">
              <a:spcAft>
                <a:spcPts val="800"/>
              </a:spcAft>
            </a:pPr>
            <a:r>
              <a:rPr sz="1600" b="1" lang="he-IL">
                <a:solidFill>
                  <a:srgbClr val="1F2A44"/>
                </a:solidFill>
                <a:latin typeface="Arial"/>
                <a:cs typeface="Arial"/>
              </a:rPr>
              <a:t>פסוק ג׳: </a:t>
            </a:r>
            <a:r>
              <a:rPr sz="1600" b="0" lang="he-IL">
                <a:solidFill>
                  <a:srgbClr val="1F2A44"/>
                </a:solidFill>
                <a:latin typeface="Arial"/>
                <a:cs typeface="Arial"/>
              </a:rPr>
              <a:t>וַיֹּאמֶר לָהֶם שִׁמְשׁוֹן נִקֵּיתִי הַפַּעַם מִפְּלִשְׁתִּים כִּי־עֹשֶׂה אֲנִי עִמָּם רָעָֽה׃</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י״ב (קטע: לחי החמור): </a:t>
            </a:r>
            <a:r>
              <a:rPr sz="1600" b="0" lang="he-IL">
                <a:solidFill>
                  <a:srgbClr val="1F2A44"/>
                </a:solidFill>
                <a:latin typeface="Arial"/>
                <a:cs typeface="Arial"/>
              </a:rPr>
              <a:t>וַיֹּאמְרוּ לוֹ לֶאֱסׇרְךָ יָרַדְנוּ לְתִתְּךָ בְּיַד־פְּלִשְׁתִּים וַיֹּאמֶר לָהֶם שִׁמְשׁוֹן הִשָּׁבְעוּ לִי פֶּֽן־תִּפְגְּעוּן בִּי אַתֶּֽם׃</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מדרש שם</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מדרש שם הוא הסבר לשמו של אדם או מקום. ההסבר לשם יכול להינתן בעת קריאת השם ולהעיד על אירועים שקרו בעבר או על תקוות שיש למי שקורא בשם מהילד או מהמקום. קריאה בשם למקום יכולה לשמש גם כעדות למאורע שהתרחש במקום. ישנם מדרשי שם שנעשים בדיעבד- למשל: לאחר שקים כבר אדם בשם זה מסבירים את שמו כמתאר תכונה או אופי התנהגות שלו.</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מדרש שם הוא הסבר לשם דרך סיפור. הפסוקים מציגים את קריאת השם ואת הסיבה שהסיפור נותן לה, וזה מתאים לשאלות על משמעות שמות.</a:t>
            </a:r>
          </a:p>
          <a:p>
            <a:pPr rtl="1" algn="r">
              <a:spcAft>
                <a:spcPts val="800"/>
              </a:spcAft>
            </a:pPr>
            <a:r>
              <a:rPr sz="1600" b="1" lang="he-IL">
                <a:solidFill>
                  <a:srgbClr val="1F2A44"/>
                </a:solidFill>
                <a:latin typeface="Arial"/>
                <a:cs typeface="Arial"/>
              </a:rPr>
              <a:t>פסוק י״ט (קטע: הצמא והמים): </a:t>
            </a:r>
            <a:r>
              <a:rPr sz="1600" b="0" lang="he-IL">
                <a:solidFill>
                  <a:srgbClr val="1F2A44"/>
                </a:solidFill>
                <a:latin typeface="Arial"/>
                <a:cs typeface="Arial"/>
              </a:rPr>
              <a:t>וַיִּבְקַע אֱלֹהִים אֶת־הַמַּכְתֵּשׁ אֲשֶׁר־בַּלֶּחִי וַיֵּצְאוּ מִמֶּנּוּ מַיִם וַיֵּשְׁתְּ וַתָּשׇׁב רוּחוֹ וַיֶּחִי עַל־כֵּן ׀ קָרָא שְׁמָהּ עֵין הַקּוֹרֵא אֲשֶׁר בַּל...</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אטיולוגיה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סיפור הבא להסביר ולנמק תופעה, מנהג או התנהגות המעוררים תמיהה או תשומת לב. האטיולוגיה מחולקת לשלושה סוגים: א יטיולוגיה חברתית או פולחנית - סיפור מסביר מנהג, תופעה, או טקס פולחני. לדוגמה בבראשית יש סיפור אטיולוגי שמסביר את שנאת האדם והנחש וסיבת הכאב של צירי הלידה של האישה (בגלל שפיתתה את האדם ואכלה מעצמה מפרי עץ הדעת).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אטיולוגיה היא הסבר למקור של שם, מנהג או תופעה. ביטויים כמו ״על כן״ ו״עד היום הזה״ מראים שהסיפור מסביר דבר שקיים בזמן הכתיבה.</a:t>
            </a:r>
          </a:p>
          <a:p>
            <a:pPr rtl="1" algn="r">
              <a:spcAft>
                <a:spcPts val="800"/>
              </a:spcAft>
            </a:pPr>
            <a:r>
              <a:rPr sz="1600" b="1" lang="he-IL">
                <a:solidFill>
                  <a:srgbClr val="1F2A44"/>
                </a:solidFill>
                <a:latin typeface="Arial"/>
                <a:cs typeface="Arial"/>
              </a:rPr>
              <a:t>פסוק י״ט (קטע: הצמא והמים): </a:t>
            </a:r>
            <a:r>
              <a:rPr sz="1600" b="0" lang="he-IL">
                <a:solidFill>
                  <a:srgbClr val="1F2A44"/>
                </a:solidFill>
                <a:latin typeface="Arial"/>
                <a:cs typeface="Arial"/>
              </a:rPr>
              <a:t>וַיִּבְקַע אֱלֹהִים אֶת־הַמַּכְתֵּשׁ אֲשֶׁר־בַּלֶּחִי וַיֵּצְאוּ מִמֶּנּוּ מַיִם וַיֵּשְׁתְּ וַתָּשׇׁב רוּחוֹ וַיֶּחִי עַל־כֵּן ׀ קָרָא שְׁמָהּ עֵין הַקּוֹרֵא אֲשֶׁר בַּל...</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כמה נשאל על שופטים ט״ו</a:t>
            </a:r>
          </a:p>
        </p:txBody>
      </p:sp>
      <p:graphicFrame>
        <p:nvGraphicFramePr>
          <p:cNvPr id="5" name="Chart 4"/>
          <p:cNvGraphicFramePr>
            <a:graphicFrameLocks noGrp="1"/>
          </p:cNvGraphicFramePr>
          <p:nvPr/>
        </p:nvGraphicFramePr>
        <p:xfrm>
          <a:off x="548640" y="1371600"/>
          <a:ext cx="7498079" cy="4754880"/>
        </p:xfrm>
        <a:graphic>
          <a:graphicData uri="http://schemas.openxmlformats.org/drawingml/2006/chart">
            <c:chart xmlns:c="http://schemas.openxmlformats.org/drawingml/2006/chart" r:id="rId2"/>
          </a:graphicData>
        </a:graphic>
      </p:graphicFrame>
      <p:sp>
        <p:nvSpPr>
          <p:cNvPr id="6" name="Rounded Rectangle 5"/>
          <p:cNvSpPr/>
          <p:nvPr/>
        </p:nvSpPr>
        <p:spPr>
          <a:xfrm>
            <a:off x="8321040" y="1554480"/>
            <a:ext cx="3474720" cy="38404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503920" y="1664208"/>
            <a:ext cx="3108960" cy="362102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הגרף מראה</a:t>
            </a:r>
          </a:p>
          <a:p>
            <a:pPr rtl="1" algn="r">
              <a:spcAft>
                <a:spcPts val="800"/>
              </a:spcAft>
            </a:pPr>
            <a:r>
              <a:rPr sz="1700" b="0" lang="he-IL">
                <a:solidFill>
                  <a:srgbClr val="1F2A44"/>
                </a:solidFill>
                <a:latin typeface="Arial"/>
                <a:cs typeface="Arial"/>
              </a:rPr>
              <a:t>כמה שאלות על הפרק מופיעות בכל שאלון במסמך. בסך הכל 1 שאלות ב-1 מועדים/שאלונים.</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מסמך השאלות והפתרונות לבגרות.</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על מה שואלים על שופטים ט״ו</a:t>
            </a:r>
          </a:p>
        </p:txBody>
      </p:sp>
      <p:sp>
        <p:nvSpPr>
          <p:cNvPr id="5" name="Rounded Rectangle 4"/>
          <p:cNvSpPr/>
          <p:nvPr/>
        </p:nvSpPr>
        <p:spPr>
          <a:xfrm>
            <a:off x="457200" y="1280160"/>
            <a:ext cx="11247120" cy="502920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0080" y="1389888"/>
            <a:ext cx="10881360" cy="4809744"/>
          </a:xfrm>
          <a:prstGeom prst="rect">
            <a:avLst/>
          </a:prstGeom>
          <a:noFill/>
        </p:spPr>
        <p:txBody>
          <a:bodyPr wrap="square" anchor="t">
            <a:spAutoFit/>
          </a:bodyPr>
          <a:lstStyle/>
          <a:p>
            <a:pPr rtl="1" algn="r">
              <a:spcAft>
                <a:spcPts val="400"/>
              </a:spcAft>
            </a:pPr>
            <a:r>
              <a:rPr sz="1700" b="1" lang="he-IL">
                <a:solidFill>
                  <a:srgbClr val="8F5C00"/>
                </a:solidFill>
                <a:latin typeface="Arial"/>
                <a:cs typeface="Arial"/>
              </a:rPr>
              <a:t>קיץ תשפ"ב (שאלון 1362)</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(1) על פי פרק זה אפשר לטעון כי גם הפלשתים וגם אנשי יהודה לא ראו בשמשון חלק מן החברה שלהם.</a:t>
            </a:r>
          </a:p>
          <a:p>
            <a:pPr rtl="1" algn="r">
              <a:spcAft>
                <a:spcPts val="400"/>
              </a:spcAft>
            </a:pPr>
            <a:r>
              <a:rPr sz="1600" b="1" lang="he-IL">
                <a:solidFill>
                  <a:srgbClr val="1F2A44"/>
                </a:solidFill>
                <a:latin typeface="Arial"/>
                <a:cs typeface="Arial"/>
              </a:rPr>
              <a:t>◂ </a:t>
            </a:r>
            <a:r>
              <a:rPr sz="1600" b="0" lang="he-IL">
                <a:solidFill>
                  <a:srgbClr val="1F2A44"/>
                </a:solidFill>
                <a:latin typeface="Arial"/>
                <a:cs typeface="Arial"/>
              </a:rPr>
              <a:t>לדעתכם, אל מי היה שמשון רוצה להשתייך? נמקו את דבריכם, ובססו אותם על הכתוב.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מבוסס על שאלות הבגרות במסמך. בשקפים הבאים: השאלות המלאות והפתרונות.</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שאלת בגרות: שופטים ט״ו</a:t>
            </a:r>
          </a:p>
        </p:txBody>
      </p:sp>
      <p:sp>
        <p:nvSpPr>
          <p:cNvPr id="5" name="TextBox 4"/>
          <p:cNvSpPr txBox="1"/>
          <p:nvPr/>
        </p:nvSpPr>
        <p:spPr>
          <a:xfrm>
            <a:off x="640080" y="1280160"/>
            <a:ext cx="10881360" cy="731520"/>
          </a:xfrm>
          <a:prstGeom prst="rect">
            <a:avLst/>
          </a:prstGeom>
          <a:noFill/>
        </p:spPr>
        <p:txBody>
          <a:bodyPr wrap="square" anchor="t">
            <a:spAutoFit/>
          </a:bodyPr>
          <a:lstStyle/>
          <a:p>
            <a:pPr rtl="1" algn="r">
              <a:spcAft>
                <a:spcPts val="200"/>
              </a:spcAft>
            </a:pPr>
            <a:r>
              <a:rPr sz="1800" b="1" lang="he-IL">
                <a:solidFill>
                  <a:srgbClr val="8F5C00"/>
                </a:solidFill>
                <a:latin typeface="Arial"/>
                <a:cs typeface="Arial"/>
              </a:rPr>
              <a:t>מועד: קיץ תשפ"ב (שאלון 1362)</a:t>
            </a:r>
          </a:p>
        </p:txBody>
      </p:sp>
      <p:sp>
        <p:nvSpPr>
          <p:cNvPr id="6" name="TextBox 5"/>
          <p:cNvSpPr txBox="1"/>
          <p:nvPr/>
        </p:nvSpPr>
        <p:spPr>
          <a:xfrm>
            <a:off x="640080" y="1874519"/>
            <a:ext cx="10881360" cy="448056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2. קראו שופטים, פרק ט"ו.</a:t>
            </a:r>
          </a:p>
          <a:p>
            <a:pPr rtl="1" algn="r">
              <a:spcAft>
                <a:spcPts val="600"/>
              </a:spcAft>
            </a:pPr>
            <a:r>
              <a:rPr sz="1800" b="0" lang="he-IL">
                <a:solidFill>
                  <a:srgbClr val="1F2A44"/>
                </a:solidFill>
                <a:latin typeface="Arial"/>
                <a:cs typeface="Arial"/>
              </a:rPr>
              <a:t>א. (1) על פי פרק זה אפשר לטעון כי גם הפלשתים וגם אנשי יהודה לא ראו בשמשון חלק מן החברה שלהם.</a:t>
            </a:r>
          </a:p>
          <a:p>
            <a:pPr rtl="1" algn="r">
              <a:spcAft>
                <a:spcPts val="600"/>
              </a:spcAft>
            </a:pPr>
            <a:r>
              <a:rPr sz="1800" b="0" lang="he-IL">
                <a:solidFill>
                  <a:srgbClr val="1F2A44"/>
                </a:solidFill>
                <a:latin typeface="Arial"/>
                <a:cs typeface="Arial"/>
              </a:rPr>
              <a:t>הביאו מן הכתוב הוכחות לביסוס טענה זו הן בנוגע לפלשתים והן בנוגע לאנשי יהודה, והסבירו כל אחת מן ההוכחות. (6 נקודות)</a:t>
            </a:r>
          </a:p>
          <a:p>
            <a:pPr rtl="1" algn="r">
              <a:spcAft>
                <a:spcPts val="600"/>
              </a:spcAft>
            </a:pPr>
            <a:r>
              <a:rPr sz="1800" b="0" lang="he-IL">
                <a:solidFill>
                  <a:srgbClr val="1F2A44"/>
                </a:solidFill>
                <a:latin typeface="Arial"/>
                <a:cs typeface="Arial"/>
              </a:rPr>
              <a:t>(2) לדעתכם, אל מי היה שמשון רוצה להשתייך? נמקו את דבריכם, ובססו אותם על הכתוב. (4 נקודות)</a:t>
            </a:r>
          </a:p>
          <a:p>
            <a:pPr rtl="1" algn="r">
              <a:spcAft>
                <a:spcPts val="600"/>
              </a:spcAft>
            </a:pPr>
            <a:r>
              <a:rPr sz="1800" b="0" lang="he-IL">
                <a:solidFill>
                  <a:srgbClr val="1F2A44"/>
                </a:solidFill>
                <a:latin typeface="Arial"/>
                <a:cs typeface="Arial"/>
              </a:rPr>
              <a:t>ב. קראו פסוקים י"ד–כ' ואת דברי ר' אמית שלפניכם.</a:t>
            </a:r>
          </a:p>
          <a:p>
            <a:pPr rtl="1" algn="r">
              <a:spcAft>
                <a:spcPts val="600"/>
              </a:spcAft>
            </a:pPr>
            <a:r>
              <a:rPr sz="1800" b="0" lang="he-IL">
                <a:solidFill>
                  <a:srgbClr val="1F2A44"/>
                </a:solidFill>
                <a:latin typeface="Arial"/>
                <a:cs typeface="Arial"/>
              </a:rPr>
              <a:t>"למרות הרוח המפעמת וצליחות הרוח, תלוי הגיבור [...] באופן מודע באלוהיו כמקור של כוח".</a:t>
            </a:r>
          </a:p>
          <a:p>
            <a:pPr rtl="1" algn="r">
              <a:spcAft>
                <a:spcPts val="600"/>
              </a:spcAft>
            </a:pPr>
            <a:r>
              <a:rPr sz="1800" b="0" lang="he-IL">
                <a:solidFill>
                  <a:srgbClr val="1F2A44"/>
                </a:solidFill>
                <a:latin typeface="Arial"/>
                <a:cs typeface="Arial"/>
              </a:rPr>
              <a:t>(ר' אמית, ספר שופטים: אמנות העריכה, מוסד ביאליק, 1992, עמ' 288)</a:t>
            </a:r>
          </a:p>
          <a:p>
            <a:pPr rtl="1" algn="r">
              <a:spcAft>
                <a:spcPts val="600"/>
              </a:spcAft>
            </a:pPr>
            <a:r>
              <a:rPr sz="1800" b="0" lang="he-IL">
                <a:solidFill>
                  <a:srgbClr val="1F2A44"/>
                </a:solidFill>
                <a:latin typeface="Arial"/>
                <a:cs typeface="Arial"/>
              </a:rPr>
              <a:t>הסבירו את דבריה של ר' אמית. בססו את התשובה על הכתוב. (6 נקודות)</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מסמך השאלות והפתרונות לבגרות.</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ט״ו</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פתרון</a:t>
            </a:r>
          </a:p>
          <a:p>
            <a:pPr rtl="1" algn="r">
              <a:spcAft>
                <a:spcPts val="600"/>
              </a:spcAft>
            </a:pPr>
            <a:r>
              <a:rPr sz="1800" b="0" lang="he-IL">
                <a:solidFill>
                  <a:srgbClr val="1F2A44"/>
                </a:solidFill>
                <a:latin typeface="Arial"/>
                <a:cs typeface="Arial"/>
              </a:rPr>
              <a:t>להלן תמלול הטקסט מהתמונה (המהווה פתרון לשאלה 2 בבחינת הבגרות בתנ"ך, העוסקת בעלילות שמשון בשופטים ט"ו):</a:t>
            </a:r>
          </a:p>
          <a:p>
            <a:pPr rtl="1" algn="r">
              <a:spcAft>
                <a:spcPts val="600"/>
              </a:spcAft>
            </a:pPr>
            <a:r>
              <a:rPr sz="1800" b="0" lang="he-IL">
                <a:solidFill>
                  <a:srgbClr val="1F2A44"/>
                </a:solidFill>
                <a:latin typeface="Arial"/>
                <a:cs typeface="Arial"/>
              </a:rPr>
              <a:t>שאלה 2</a:t>
            </a:r>
          </a:p>
          <a:p>
            <a:pPr rtl="1" algn="r">
              <a:spcAft>
                <a:spcPts val="600"/>
              </a:spcAft>
            </a:pPr>
            <a:r>
              <a:rPr sz="1800" b="0" lang="he-IL">
                <a:solidFill>
                  <a:srgbClr val="1F2A44"/>
                </a:solidFill>
                <a:latin typeface="Arial"/>
                <a:cs typeface="Arial"/>
              </a:rPr>
              <a:t>סעיף א'</a:t>
            </a:r>
          </a:p>
          <a:p>
            <a:pPr rtl="1" algn="r">
              <a:spcAft>
                <a:spcPts val="600"/>
              </a:spcAft>
            </a:pPr>
            <a:r>
              <a:rPr sz="1800" b="0" lang="he-IL">
                <a:solidFill>
                  <a:srgbClr val="1F2A44"/>
                </a:solidFill>
                <a:latin typeface="Arial"/>
                <a:cs typeface="Arial"/>
              </a:rPr>
              <a:t>(1) הפלשתים לא ראו בשמשון חלק מן החברה שלהם (על התלמיד להביא הוכחות מהכתוב):</a:t>
            </a:r>
          </a:p>
          <a:p>
            <a:pPr rtl="1" algn="r">
              <a:spcAft>
                <a:spcPts val="600"/>
              </a:spcAft>
            </a:pPr>
            <a:r>
              <a:rPr sz="1800" b="0" lang="he-IL">
                <a:solidFill>
                  <a:srgbClr val="1F2A44"/>
                </a:solidFill>
                <a:latin typeface="Arial"/>
                <a:cs typeface="Arial"/>
              </a:rPr>
              <a:t>אבי כלתו של שמשון מיהר לתת אותה לגבר אחר, כי חשב ששמשון אינו רוצה בה עוד: "ויאמר אביה אמר אמרתי כי שנא שנאתה ואתננה למרעך..." – התנהגות זו מעידה שאביה כלתו של שמשון, שהיה פלשתי, לא ראה בו חלק מהחברה הפלשתית, לא בירר מולו וביטל את הנישואין במחי יד.</a:t>
            </a:r>
          </a:p>
          <a:p>
            <a:pPr rtl="1" algn="r">
              <a:spcAft>
                <a:spcPts val="600"/>
              </a:spcAft>
            </a:pPr>
            <a:r>
              <a:rPr sz="1800" b="0" lang="he-IL">
                <a:solidFill>
                  <a:srgbClr val="1F2A44"/>
                </a:solidFill>
                <a:latin typeface="Arial"/>
                <a:cs typeface="Arial"/>
              </a:rPr>
              <a:t>לאחר שהפלשתים מגלים ששמשון הוא האחראי לשריפת השדות והמטעים שלהם, הם נוקמים בו ושורפים את כלתו ואביה: "ויאמרו פלשתים מי עשה זאת ויאמרו שמשון חתן התמני כי לקח את אשתו ויתנה למרעהו ויעלו פלשתים וישרפו אותה ואת אביה באש". הפלשתים אינם רואים בשמשון כאחד מהם, וממהרים לנקום בו.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ט״ו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אנשי יהודה לא ראו בשמשון חלק מן החברה שלהם (על התלמיד להביא הוכחות מהכתוב):</a:t>
            </a:r>
          </a:p>
          <a:p>
            <a:pPr rtl="1" algn="r">
              <a:spcAft>
                <a:spcPts val="600"/>
              </a:spcAft>
            </a:pPr>
            <a:r>
              <a:rPr sz="1800" b="0" lang="he-IL">
                <a:solidFill>
                  <a:srgbClr val="1F2A44"/>
                </a:solidFill>
                <a:latin typeface="Arial"/>
                <a:cs typeface="Arial"/>
              </a:rPr>
              <a:t>כאשר הפלשתים מאיימים על אנשי יהודה, בגלל פעולות הנקם של שמשון בהם, אנשי יהודה נכונים להסגיר את שמשון לידי הפלשתים: "ויאמרו לו לאסרך ירדנו לתתך ביד פלשתים".</a:t>
            </a:r>
          </a:p>
          <a:p>
            <a:pPr rtl="1" algn="r">
              <a:spcAft>
                <a:spcPts val="600"/>
              </a:spcAft>
            </a:pPr>
            <a:r>
              <a:rPr sz="1800" b="0" lang="he-IL">
                <a:solidFill>
                  <a:srgbClr val="1F2A44"/>
                </a:solidFill>
                <a:latin typeface="Arial"/>
                <a:cs typeface="Arial"/>
              </a:rPr>
              <a:t>(2) תתקבל כל דעה למי שמשון היה רוצה להשתייך, בצירוף נימוק וביסוס על הכתוב.</a:t>
            </a:r>
          </a:p>
          <a:p>
            <a:pPr rtl="1" algn="r">
              <a:spcAft>
                <a:spcPts val="600"/>
              </a:spcAft>
            </a:pPr>
            <a:r>
              <a:rPr sz="1800" b="0" lang="he-IL">
                <a:solidFill>
                  <a:srgbClr val="1F2A44"/>
                </a:solidFill>
                <a:latin typeface="Arial"/>
                <a:cs typeface="Arial"/>
              </a:rPr>
              <a:t>לדוגמה: שמשון היה רוצה להשתייך לפלשתים: למרות שאשתו בגדה בו וסייעה לפלשתים נגדו, שמשון בוחר לחזור אליה אל תמנה: "ויפקד שמשון את אשתו בגדי עזים ויאמר אבואה אל אשתי החדרה".</a:t>
            </a:r>
          </a:p>
          <a:p>
            <a:pPr rtl="1" algn="r">
              <a:spcAft>
                <a:spcPts val="600"/>
              </a:spcAft>
            </a:pPr>
            <a:r>
              <a:rPr sz="1800" b="0" lang="he-IL">
                <a:solidFill>
                  <a:srgbClr val="1F2A44"/>
                </a:solidFill>
                <a:latin typeface="Arial"/>
                <a:cs typeface="Arial"/>
              </a:rPr>
              <a:t>סעיף ב'</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EAF4EC"/>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D5E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פתרון: שופטים ט״ו (המשך)</a:t>
            </a:r>
          </a:p>
        </p:txBody>
      </p:sp>
      <p:sp>
        <p:nvSpPr>
          <p:cNvPr id="5" name="TextBox 4"/>
          <p:cNvSpPr txBox="1"/>
          <p:nvPr/>
        </p:nvSpPr>
        <p:spPr>
          <a:xfrm>
            <a:off x="640080" y="1280160"/>
            <a:ext cx="10881360" cy="548640"/>
          </a:xfrm>
          <a:prstGeom prst="rect">
            <a:avLst/>
          </a:prstGeom>
          <a:noFill/>
        </p:spPr>
        <p:txBody>
          <a:bodyPr wrap="square" anchor="t">
            <a:spAutoFit/>
          </a:bodyPr>
          <a:lstStyle/>
          <a:p>
            <a:pPr rtl="1" algn="r">
              <a:spcAft>
                <a:spcPts val="200"/>
              </a:spcAft>
            </a:pPr>
            <a:r>
              <a:rPr sz="1600" b="1" lang="he-IL">
                <a:solidFill>
                  <a:srgbClr val="1D5E3A"/>
                </a:solidFill>
                <a:latin typeface="Arial"/>
                <a:cs typeface="Arial"/>
              </a:rPr>
              <a:t>מועד: קיץ תשפ"ב (שאלון 1362)</a:t>
            </a:r>
          </a:p>
        </p:txBody>
      </p:sp>
      <p:sp>
        <p:nvSpPr>
          <p:cNvPr id="6" name="TextBox 5"/>
          <p:cNvSpPr txBox="1"/>
          <p:nvPr/>
        </p:nvSpPr>
        <p:spPr>
          <a:xfrm>
            <a:off x="640080" y="1783080"/>
            <a:ext cx="10881360" cy="4572000"/>
          </a:xfrm>
          <a:prstGeom prst="rect">
            <a:avLst/>
          </a:prstGeom>
          <a:noFill/>
        </p:spPr>
        <p:txBody>
          <a:bodyPr wrap="square" anchor="t">
            <a:spAutoFit/>
          </a:bodyPr>
          <a:lstStyle/>
          <a:p>
            <a:pPr rtl="1" algn="r">
              <a:spcAft>
                <a:spcPts val="600"/>
              </a:spcAft>
            </a:pPr>
            <a:r>
              <a:rPr sz="1800" b="0" lang="he-IL">
                <a:solidFill>
                  <a:srgbClr val="1F2A44"/>
                </a:solidFill>
                <a:latin typeface="Arial"/>
                <a:cs typeface="Arial"/>
              </a:rPr>
              <a:t>לדבריה של אמית, שמשון מפגין רוח לחימה ומצליח לגבור על הפלשתים, אך הוא יודע שהוא תלוי בה' כמקור כוחו. לאחר ששמשון סיים להכות את הפלשתים בלחי חמור, הוא נתקף בצמא ופונה אל האלוהים שיעזור לו: "ויאמר אתה נתת ביד עבדך את התשועה הגדולה הזאת ועתה אמות בצמא...". שמשון מכריז שבזכות ה' והכוח שנתן לו, הוא גבר על אויביו.</a:t>
            </a:r>
          </a:p>
        </p:txBody>
      </p:sp>
      <p:sp>
        <p:nvSpPr>
          <p:cNvPr id="7" name="TextBox 6"/>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מקור: תשובון הבגרות במסמך השאלות והפתרונות.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ט״ו - מצגת</dc:title>
  <dc:subject/>
  <dc:creator/>
  <cp:keywords/>
  <dc:description/>
  <cp:lastModifiedBy/>
  <cp:revision>1</cp:revision>
  <dcterms:created xsi:type="dcterms:W3CDTF">2013-01-27T09:14:16Z</dcterms:created>
  <dcterms:modified xsi:type="dcterms:W3CDTF">2013-01-27T09:15:58Z</dcterms:modified>
  <cp:category/>
</cp:coreProperties>
</file>