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c:pt>
              </c:strCache>
            </c:strRef>
          </c:tx>
          <c:spPr>
            <a:solidFill>
              <a:srgbClr val="8F5C00"/>
            </a:solidFill>
          </c:spPr>
          <c:cat>
            <c:strRef>
              <c:f>Sheet1!$A$2:$A$6</c:f>
              <c:strCache>
                <c:ptCount val="5"/>
                <c:pt idx="0">
                  <c:v>משון</c:v>
                </c:pt>
                <c:pt idx="1">
                  <c:v>פלשתים</c:v>
                </c:pt>
                <c:pt idx="2">
                  <c:v>תאמר</c:v>
                </c:pt>
                <c:pt idx="3">
                  <c:v>אליה</c:v>
                </c:pt>
                <c:pt idx="4">
                  <c:v>דלילה</c:v>
                </c:pt>
              </c:strCache>
            </c:strRef>
          </c:cat>
          <c:val>
            <c:numRef>
              <c:f>Sheet1!$B$2:$B$6</c:f>
              <c:numCache>
                <c:formatCode>General</c:formatCode>
                <c:ptCount val="5"/>
                <c:pt idx="0">
                  <c:v>14</c:v>
                </c:pt>
                <c:pt idx="1">
                  <c:v>11</c:v>
                </c:pt>
                <c:pt idx="2">
                  <c:v>9</c:v>
                </c:pt>
                <c:pt idx="3">
                  <c:v>6</c:v>
                </c:pt>
                <c:pt idx="4">
                  <c:v>6</c:v>
                </c:pt>
              </c:numCache>
            </c:numRef>
          </c:val>
        </c:ser>
        <c:dLbls>
          <c:txPr>
            <a:bodyPr/>
            <a:lstStyle/>
            <a:p>
              <a:pPr>
                <a:defRPr sz="1600">
                  <a:latin typeface="Arial"/>
                </a:defRPr>
              </a:pPr>
            </a:p>
          </c:txPr>
          <c:dLblPos val="outEnd"/>
          <c:showLegendKey val="0"/>
          <c:showVal val="1"/>
          <c:showCatName val="0"/>
          <c:showSerName val="0"/>
          <c:showPercent val="0"/>
          <c:showBubbleSize val="0"/>
          <c:showLeaderLines val="1"/>
        </c:dLbls>
        <c:gapWidth val="45"/>
        <c:axId val="-2068027336"/>
        <c:axId val="-2113994440"/>
      </c:barChart>
      <c:catAx>
        <c:axId val="-2068027336"/>
        <c:scaling>
          <c:orientation val="maxMin"/>
        </c:scaling>
        <c:delete val="0"/>
        <c:axPos val="l"/>
        <c:majorTickMark val="out"/>
        <c:minorTickMark val="none"/>
        <c:tickLblPos val="nextTo"/>
        <c:txPr>
          <a:bodyPr/>
          <a:lstStyle/>
          <a:p>
            <a:pPr>
              <a:defRPr sz="1600">
                <a:latin typeface="Arial"/>
              </a:defRPr>
            </a:pPr>
          </a:p>
        </c:txPr>
        <c:crossAx val="-2113994440"/>
        <c:crosses val="autoZero"/>
        <c:auto val="1"/>
        <c:lblAlgn val="ctr"/>
        <c:lblOffset val="100"/>
        <c:noMultiLvlLbl val="0"/>
      </c:catAx>
      <c:valAx>
        <c:axId val="-2113994440"/>
        <c:scaling/>
        <c:delete/>
        <c:axPos val="b"/>
        <c:majorTickMark val="out"/>
        <c:minorTickMark val="none"/>
        <c:tickLblPos val="nextTo"/>
        <c:crossAx val="-2068027336"/>
        <c:crosses val="autoZero"/>
      </c:valAx>
    </c:plotArea>
    <c:dispBlanksAs val="gap"/>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6-0.jpg"/>
          <p:cNvPicPr>
            <a:picLocks noChangeAspect="1"/>
          </p:cNvPicPr>
          <p:nvPr/>
        </p:nvPicPr>
        <p:blipFill>
          <a:blip r:embed="rId2"/>
          <a:srcRect l="7757" r="7757"/>
          <a:stretch>
            <a:fillRect/>
          </a:stretch>
        </p:blipFill>
        <p:spPr>
          <a:xfrm>
            <a:off x="0" y="0"/>
            <a:ext cx="6400800" cy="6858000"/>
          </a:xfrm>
          <a:prstGeom prst="rect">
            <a:avLst/>
          </a:prstGeom>
        </p:spPr>
      </p:pic>
      <p:sp>
        <p:nvSpPr>
          <p:cNvPr id="3" name="Rectangle 2"/>
          <p:cNvSpPr/>
          <p:nvPr/>
        </p:nvSpPr>
        <p:spPr>
          <a:xfrm>
            <a:off x="6400800" y="0"/>
            <a:ext cx="91440" cy="6858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10241280" y="-1097280"/>
            <a:ext cx="3108960" cy="3108960"/>
          </a:xfrm>
          <a:prstGeom prst="ellipse">
            <a:avLst/>
          </a:prstGeom>
          <a:solidFill>
            <a:srgbClr val="8F5C00">
              <a:alpha val="3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Oval 4"/>
          <p:cNvSpPr/>
          <p:nvPr/>
        </p:nvSpPr>
        <p:spPr>
          <a:xfrm>
            <a:off x="6949440" y="5394960"/>
            <a:ext cx="2011680" cy="2011680"/>
          </a:xfrm>
          <a:prstGeom prst="ellipse">
            <a:avLst/>
          </a:prstGeom>
          <a:solidFill>
            <a:srgbClr val="2A7F86">
              <a:alpha val="4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766560" y="1371600"/>
            <a:ext cx="4937760" cy="914400"/>
          </a:xfrm>
          <a:prstGeom prst="rect">
            <a:avLst/>
          </a:prstGeom>
          <a:noFill/>
        </p:spPr>
        <p:txBody>
          <a:bodyPr wrap="square" anchor="t">
            <a:spAutoFit/>
          </a:bodyPr>
          <a:lstStyle/>
          <a:p>
            <a:pPr rtl="1" algn="r">
              <a:spcAft>
                <a:spcPts val="800"/>
              </a:spcAft>
            </a:pPr>
            <a:r>
              <a:rPr sz="2800" b="1" lang="he-IL">
                <a:solidFill>
                  <a:srgbClr val="F0D9A8"/>
                </a:solidFill>
                <a:latin typeface="Arial"/>
                <a:cs typeface="Arial"/>
              </a:rPr>
              <a:t>שופטים</a:t>
            </a:r>
          </a:p>
        </p:txBody>
      </p:sp>
      <p:sp>
        <p:nvSpPr>
          <p:cNvPr id="7" name="TextBox 6"/>
          <p:cNvSpPr txBox="1"/>
          <p:nvPr/>
        </p:nvSpPr>
        <p:spPr>
          <a:xfrm>
            <a:off x="6766560" y="2011680"/>
            <a:ext cx="4937760" cy="1828800"/>
          </a:xfrm>
          <a:prstGeom prst="rect">
            <a:avLst/>
          </a:prstGeom>
          <a:noFill/>
        </p:spPr>
        <p:txBody>
          <a:bodyPr wrap="square" anchor="t">
            <a:spAutoFit/>
          </a:bodyPr>
          <a:lstStyle/>
          <a:p>
            <a:pPr rtl="1" algn="r">
              <a:spcAft>
                <a:spcPts val="800"/>
              </a:spcAft>
            </a:pPr>
            <a:r>
              <a:rPr sz="5800" b="1" lang="he-IL">
                <a:solidFill>
                  <a:srgbClr val="FFFFFF"/>
                </a:solidFill>
                <a:latin typeface="Arial"/>
                <a:cs typeface="Arial"/>
              </a:rPr>
              <a:t>פרק ט״ז</a:t>
            </a:r>
          </a:p>
        </p:txBody>
      </p:sp>
      <p:sp>
        <p:nvSpPr>
          <p:cNvPr id="8" name="Rectangle 7"/>
          <p:cNvSpPr/>
          <p:nvPr/>
        </p:nvSpPr>
        <p:spPr>
          <a:xfrm>
            <a:off x="9144000" y="3429000"/>
            <a:ext cx="2560320" cy="54864"/>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66560" y="3611880"/>
            <a:ext cx="4937760" cy="1463040"/>
          </a:xfrm>
          <a:prstGeom prst="rect">
            <a:avLst/>
          </a:prstGeom>
          <a:noFill/>
        </p:spPr>
        <p:txBody>
          <a:bodyPr wrap="square" anchor="t">
            <a:spAutoFit/>
          </a:bodyPr>
          <a:lstStyle/>
          <a:p>
            <a:pPr rtl="1" algn="r">
              <a:spcAft>
                <a:spcPts val="800"/>
              </a:spcAft>
            </a:pPr>
            <a:r>
              <a:rPr sz="2800" b="0" lang="he-IL">
                <a:solidFill>
                  <a:srgbClr val="F0D9A8"/>
                </a:solidFill>
                <a:latin typeface="Arial"/>
                <a:cs typeface="Arial"/>
              </a:rPr>
              <a:t>שמשון ודלילה</a:t>
            </a:r>
          </a:p>
        </p:txBody>
      </p:sp>
      <p:sp>
        <p:nvSpPr>
          <p:cNvPr id="10" name="TextBox 9"/>
          <p:cNvSpPr txBox="1"/>
          <p:nvPr/>
        </p:nvSpPr>
        <p:spPr>
          <a:xfrm>
            <a:off x="6766560" y="5120640"/>
            <a:ext cx="4937760" cy="731520"/>
          </a:xfrm>
          <a:prstGeom prst="rect">
            <a:avLst/>
          </a:prstGeom>
          <a:noFill/>
        </p:spPr>
        <p:txBody>
          <a:bodyPr wrap="square" anchor="t">
            <a:spAutoFit/>
          </a:bodyPr>
          <a:lstStyle/>
          <a:p>
            <a:pPr rtl="1" algn="r">
              <a:spcAft>
                <a:spcPts val="800"/>
              </a:spcAft>
            </a:pPr>
            <a:r>
              <a:rPr sz="1500" b="0" lang="he-IL">
                <a:solidFill>
                  <a:srgbClr val="DDDDDD"/>
                </a:solidFill>
                <a:latin typeface="Arial"/>
                <a:cs typeface="Arial"/>
              </a:rPr>
              <a:t>פסוקים, מפה חזותית, הסברים, מושגים בתוך הפרק ושאלות בגרות עם פתרונות</a:t>
            </a:r>
          </a:p>
        </p:txBody>
      </p:sp>
      <p:sp>
        <p:nvSpPr>
          <p:cNvPr id="11" name="TextBox 10"/>
          <p:cNvSpPr txBox="1"/>
          <p:nvPr/>
        </p:nvSpPr>
        <p:spPr>
          <a:xfrm>
            <a:off x="6766560" y="6126480"/>
            <a:ext cx="4937760" cy="548640"/>
          </a:xfrm>
          <a:prstGeom prst="rect">
            <a:avLst/>
          </a:prstGeom>
          <a:noFill/>
        </p:spPr>
        <p:txBody>
          <a:bodyPr wrap="square" anchor="t">
            <a:spAutoFit/>
          </a:bodyPr>
          <a:lstStyle/>
          <a:p>
            <a:pPr rtl="1" algn="r">
              <a:spcAft>
                <a:spcPts val="200"/>
              </a:spcAft>
            </a:pPr>
            <a:r>
              <a:rPr sz="1000" b="0" lang="he-IL">
                <a:solidFill>
                  <a:srgbClr val="CCCCCC"/>
                </a:solidFill>
                <a:latin typeface="Arial"/>
                <a:cs typeface="Arial"/>
              </a:rPr>
              <a:t>תמונה (נחלת הכלל): Peter Paul Rubens, Samson and Delilah by Rubens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מפת הפרק</a:t>
            </a:r>
          </a:p>
        </p:txBody>
      </p:sp>
      <p:sp>
        <p:nvSpPr>
          <p:cNvPr id="5" name="Rounded Rectangle 4"/>
          <p:cNvSpPr/>
          <p:nvPr/>
        </p:nvSpPr>
        <p:spPr>
          <a:xfrm>
            <a:off x="8951976" y="1463040"/>
            <a:ext cx="2706624" cy="2377440"/>
          </a:xfrm>
          <a:prstGeom prst="roundRect">
            <a:avLst>
              <a:gd name="adj" fmla="val 8000"/>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10030968"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30968"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א</a:t>
            </a:r>
          </a:p>
        </p:txBody>
      </p:sp>
      <p:sp>
        <p:nvSpPr>
          <p:cNvPr id="8" name="TextBox 7"/>
          <p:cNvSpPr txBox="1"/>
          <p:nvPr/>
        </p:nvSpPr>
        <p:spPr>
          <a:xfrm>
            <a:off x="8997696"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בעזה</a:t>
            </a:r>
          </a:p>
          <a:p>
            <a:pPr rtl="1" algn="r">
              <a:spcAft>
                <a:spcPts val="400"/>
              </a:spcAft>
            </a:pPr>
            <a:r>
              <a:rPr sz="1500" b="0" lang="he-IL">
                <a:solidFill>
                  <a:srgbClr val="F0D9A8"/>
                </a:solidFill>
                <a:latin typeface="Arial"/>
                <a:cs typeface="Arial"/>
              </a:rPr>
              <a:t>פסוקים א׳–ג׳</a:t>
            </a:r>
          </a:p>
        </p:txBody>
      </p:sp>
      <p:sp>
        <p:nvSpPr>
          <p:cNvPr id="9" name="Rounded Rectangle 8"/>
          <p:cNvSpPr/>
          <p:nvPr/>
        </p:nvSpPr>
        <p:spPr>
          <a:xfrm>
            <a:off x="6135624" y="1463040"/>
            <a:ext cx="2706624" cy="2377440"/>
          </a:xfrm>
          <a:prstGeom prst="roundRect">
            <a:avLst>
              <a:gd name="adj" fmla="val 8000"/>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7214616"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214616"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ב</a:t>
            </a:r>
          </a:p>
        </p:txBody>
      </p:sp>
      <p:sp>
        <p:nvSpPr>
          <p:cNvPr id="12" name="TextBox 11"/>
          <p:cNvSpPr txBox="1"/>
          <p:nvPr/>
        </p:nvSpPr>
        <p:spPr>
          <a:xfrm>
            <a:off x="6181344"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דלילה</a:t>
            </a:r>
          </a:p>
          <a:p>
            <a:pPr rtl="1" algn="r">
              <a:spcAft>
                <a:spcPts val="400"/>
              </a:spcAft>
            </a:pPr>
            <a:r>
              <a:rPr sz="1500" b="0" lang="he-IL">
                <a:solidFill>
                  <a:srgbClr val="F0D9A8"/>
                </a:solidFill>
                <a:latin typeface="Arial"/>
                <a:cs typeface="Arial"/>
              </a:rPr>
              <a:t>פסוקים ד׳–י״ד</a:t>
            </a:r>
          </a:p>
        </p:txBody>
      </p:sp>
      <p:sp>
        <p:nvSpPr>
          <p:cNvPr id="13" name="Rounded Rectangle 12"/>
          <p:cNvSpPr/>
          <p:nvPr/>
        </p:nvSpPr>
        <p:spPr>
          <a:xfrm>
            <a:off x="3319272" y="1463040"/>
            <a:ext cx="2706624" cy="2377440"/>
          </a:xfrm>
          <a:prstGeom prst="roundRect">
            <a:avLst>
              <a:gd name="adj" fmla="val 8000"/>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4398264"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398264"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ג</a:t>
            </a:r>
          </a:p>
        </p:txBody>
      </p:sp>
      <p:sp>
        <p:nvSpPr>
          <p:cNvPr id="16" name="TextBox 15"/>
          <p:cNvSpPr txBox="1"/>
          <p:nvPr/>
        </p:nvSpPr>
        <p:spPr>
          <a:xfrm>
            <a:off x="3364992"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הסוד</a:t>
            </a:r>
          </a:p>
          <a:p>
            <a:pPr rtl="1" algn="r">
              <a:spcAft>
                <a:spcPts val="400"/>
              </a:spcAft>
            </a:pPr>
            <a:r>
              <a:rPr sz="1500" b="0" lang="he-IL">
                <a:solidFill>
                  <a:srgbClr val="F0D9A8"/>
                </a:solidFill>
                <a:latin typeface="Arial"/>
                <a:cs typeface="Arial"/>
              </a:rPr>
              <a:t>פסוקים ט״ו–כ״ב</a:t>
            </a:r>
          </a:p>
        </p:txBody>
      </p:sp>
      <p:sp>
        <p:nvSpPr>
          <p:cNvPr id="17" name="Rounded Rectangle 16"/>
          <p:cNvSpPr/>
          <p:nvPr/>
        </p:nvSpPr>
        <p:spPr>
          <a:xfrm>
            <a:off x="502920" y="1463040"/>
            <a:ext cx="2706624" cy="2377440"/>
          </a:xfrm>
          <a:prstGeom prst="roundRect">
            <a:avLst>
              <a:gd name="adj" fmla="val 8000"/>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1581912" y="1280160"/>
            <a:ext cx="548640" cy="54864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581912" y="1298448"/>
            <a:ext cx="548640" cy="548640"/>
          </a:xfrm>
          <a:prstGeom prst="rect">
            <a:avLst/>
          </a:prstGeom>
          <a:noFill/>
        </p:spPr>
        <p:txBody>
          <a:bodyPr wrap="square" anchor="ctr">
            <a:spAutoFit/>
          </a:bodyPr>
          <a:lstStyle/>
          <a:p>
            <a:pPr rtl="1" algn="ctr">
              <a:spcAft>
                <a:spcPts val="800"/>
              </a:spcAft>
            </a:pPr>
            <a:r>
              <a:rPr sz="2000" b="1" lang="he-IL">
                <a:solidFill>
                  <a:srgbClr val="FFFFFF"/>
                </a:solidFill>
                <a:latin typeface="Arial"/>
                <a:cs typeface="Arial"/>
              </a:rPr>
              <a:t>ד</a:t>
            </a:r>
          </a:p>
        </p:txBody>
      </p:sp>
      <p:sp>
        <p:nvSpPr>
          <p:cNvPr id="20" name="TextBox 19"/>
          <p:cNvSpPr txBox="1"/>
          <p:nvPr/>
        </p:nvSpPr>
        <p:spPr>
          <a:xfrm>
            <a:off x="548640" y="1920240"/>
            <a:ext cx="2615184" cy="1828800"/>
          </a:xfrm>
          <a:prstGeom prst="rect">
            <a:avLst/>
          </a:prstGeom>
          <a:noFill/>
        </p:spPr>
        <p:txBody>
          <a:bodyPr wrap="square" anchor="t">
            <a:spAutoFit/>
          </a:bodyPr>
          <a:lstStyle/>
          <a:p>
            <a:pPr rtl="1" algn="r">
              <a:spcAft>
                <a:spcPts val="400"/>
              </a:spcAft>
            </a:pPr>
            <a:r>
              <a:rPr sz="1700" b="1" lang="he-IL">
                <a:solidFill>
                  <a:srgbClr val="FFFFFF"/>
                </a:solidFill>
                <a:latin typeface="Arial"/>
                <a:cs typeface="Arial"/>
              </a:rPr>
              <a:t>בית דגון ומות שמשון</a:t>
            </a:r>
          </a:p>
          <a:p>
            <a:pPr rtl="1" algn="r">
              <a:spcAft>
                <a:spcPts val="400"/>
              </a:spcAft>
            </a:pPr>
            <a:r>
              <a:rPr sz="1500" b="0" lang="he-IL">
                <a:solidFill>
                  <a:srgbClr val="F0D9A8"/>
                </a:solidFill>
                <a:latin typeface="Arial"/>
                <a:cs typeface="Arial"/>
              </a:rPr>
              <a:t>פסוקים כ״ג–ל״א</a:t>
            </a:r>
          </a:p>
        </p:txBody>
      </p:sp>
      <p:sp>
        <p:nvSpPr>
          <p:cNvPr id="21" name="Rectangle 20"/>
          <p:cNvSpPr/>
          <p:nvPr/>
        </p:nvSpPr>
        <p:spPr>
          <a:xfrm>
            <a:off x="502920" y="4251960"/>
            <a:ext cx="11155680" cy="91440"/>
          </a:xfrm>
          <a:prstGeom prst="rect">
            <a:avLst/>
          </a:prstGeom>
          <a:solidFill>
            <a:srgbClr val="4444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02920" y="3931920"/>
            <a:ext cx="11155680" cy="365760"/>
          </a:xfrm>
          <a:prstGeom prst="rect">
            <a:avLst/>
          </a:prstGeom>
          <a:noFill/>
        </p:spPr>
        <p:txBody>
          <a:bodyPr wrap="square" anchor="t">
            <a:spAutoFit/>
          </a:bodyPr>
          <a:lstStyle/>
          <a:p>
            <a:pPr rtl="1" algn="r">
              <a:spcAft>
                <a:spcPts val="800"/>
              </a:spcAft>
            </a:pPr>
            <a:r>
              <a:rPr sz="1400" b="0" lang="he-IL">
                <a:solidFill>
                  <a:srgbClr val="444444"/>
                </a:solidFill>
                <a:latin typeface="Arial"/>
                <a:cs typeface="Arial"/>
              </a:rPr>
              <a:t>אורך הקטעים ביחס לפרק:</a:t>
            </a:r>
          </a:p>
        </p:txBody>
      </p:sp>
      <p:sp>
        <p:nvSpPr>
          <p:cNvPr id="23" name="Rectangle 22"/>
          <p:cNvSpPr/>
          <p:nvPr/>
        </p:nvSpPr>
        <p:spPr>
          <a:xfrm>
            <a:off x="10597307" y="4389120"/>
            <a:ext cx="1043005" cy="4114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6638840" y="4389120"/>
            <a:ext cx="3921891" cy="4114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3759954" y="4389120"/>
            <a:ext cx="2842309" cy="4114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21209" y="4389120"/>
            <a:ext cx="3202169" cy="4114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640080" y="5029200"/>
            <a:ext cx="10881360" cy="1280160"/>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בפרק: </a:t>
            </a:r>
            <a:r>
              <a:rPr sz="2200" b="0" lang="he-IL">
                <a:solidFill>
                  <a:srgbClr val="1F2A44"/>
                </a:solidFill>
                <a:latin typeface="Arial"/>
                <a:cs typeface="Arial"/>
              </a:rPr>
              <a:t>31 פסוקים. </a:t>
            </a:r>
            <a:r>
              <a:rPr sz="2200" b="1" lang="he-IL">
                <a:solidFill>
                  <a:srgbClr val="8F5C00"/>
                </a:solidFill>
                <a:latin typeface="Arial"/>
                <a:cs typeface="Arial"/>
              </a:rPr>
              <a:t>בבגרות: </a:t>
            </a:r>
            <a:r>
              <a:rPr sz="2200" b="0" lang="he-IL">
                <a:solidFill>
                  <a:srgbClr val="1F2A44"/>
                </a:solidFill>
                <a:latin typeface="Arial"/>
                <a:cs typeface="Arial"/>
              </a:rPr>
              <a:t>במסמך לא נמצאו שאלות לפרק זה.</a:t>
            </a:r>
          </a:p>
        </p:txBody>
      </p:sp>
      <p:sp>
        <p:nvSpPr>
          <p:cNvPr id="28" name="TextBox 2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החלוקה לקטעים היא של מכין המצגת. נתוני הבחינה מתוך מסמך שאלות ופתרונות הבגרות.</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א׳–ג׳</a:t>
            </a:r>
          </a:p>
        </p:txBody>
      </p:sp>
      <p:sp>
        <p:nvSpPr>
          <p:cNvPr id="5" name="Rectangle 4"/>
          <p:cNvSpPr/>
          <p:nvPr/>
        </p:nvSpPr>
        <p:spPr>
          <a:xfrm>
            <a:off x="0" y="1115568"/>
            <a:ext cx="274320" cy="5742432"/>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F4E79"/>
                </a:solidFill>
                <a:latin typeface="Arial"/>
                <a:cs typeface="Arial"/>
              </a:rPr>
              <a:t>א׳  </a:t>
            </a:r>
            <a:r>
              <a:rPr sz="2600" b="0" lang="he-IL">
                <a:solidFill>
                  <a:srgbClr val="1F2A44"/>
                </a:solidFill>
                <a:latin typeface="Arial"/>
                <a:cs typeface="Arial"/>
              </a:rPr>
              <a:t>וַיֵּלֶךְ שִׁמְשׁוֹן עַזָּתָה וַיַּרְא־שָׁם אִשָּׁה זוֹנָה וַיָּבֹא אֵלֶֽיהָ׃</a:t>
            </a:r>
          </a:p>
          <a:p>
            <a:pPr rtl="1" algn="r">
              <a:spcAft>
                <a:spcPts val="1200"/>
              </a:spcAft>
            </a:pPr>
            <a:r>
              <a:rPr sz="2600" b="1" lang="he-IL">
                <a:solidFill>
                  <a:srgbClr val="1F4E79"/>
                </a:solidFill>
                <a:latin typeface="Arial"/>
                <a:cs typeface="Arial"/>
              </a:rPr>
              <a:t>ב׳  </a:t>
            </a:r>
            <a:r>
              <a:rPr sz="2600" b="0" lang="he-IL">
                <a:solidFill>
                  <a:srgbClr val="1F2A44"/>
                </a:solidFill>
                <a:latin typeface="Arial"/>
                <a:cs typeface="Arial"/>
              </a:rPr>
              <a:t>לַעַזָּתִים ׀ לֵאמֹר בָּא שִׁמְשׁוֹן הֵנָּה וַיָּסֹבּוּ וַיֶּאֶרְבוּ־לוֹ כׇל־הַלַּיְלָה בְּשַׁעַר הָעִיר וַיִּתְחָֽרְשׁוּ כׇל־הַלַּיְלָה לֵאמֹר עַד־אוֹר הַבֹּקֶר וַהֲרַגְנֻֽהוּ׃</a:t>
            </a:r>
          </a:p>
          <a:p>
            <a:pPr rtl="1" algn="r">
              <a:spcAft>
                <a:spcPts val="1200"/>
              </a:spcAft>
            </a:pPr>
            <a:r>
              <a:rPr sz="2600" b="1" lang="he-IL">
                <a:solidFill>
                  <a:srgbClr val="1F4E79"/>
                </a:solidFill>
                <a:latin typeface="Arial"/>
                <a:cs typeface="Arial"/>
              </a:rPr>
              <a:t>ג׳  </a:t>
            </a:r>
            <a:r>
              <a:rPr sz="2600" b="0" lang="he-IL">
                <a:solidFill>
                  <a:srgbClr val="1F2A44"/>
                </a:solidFill>
                <a:latin typeface="Arial"/>
                <a:cs typeface="Arial"/>
              </a:rPr>
              <a:t>וַיִּשְׁכַּב שִׁמְשׁוֹן עַד־חֲצִי הַלַּיְלָה וַיָּקׇם ׀ בַּחֲצִי הַלַּיְלָה וַיֶּאֱחֹז בְּדַלְתוֹת שַֽׁעַר־הָעִיר וּבִשְׁתֵּי הַמְּזֻזוֹת וַיִּסָּעֵם עִֽם־הַבְּרִיחַ וַיָּשֶׂם עַל־כְּתֵפָיו וַֽיַּעֲלֵם אֶל־רֹאשׁ הָהָר אֲשֶׁר עַל־פְּנֵי חֶבְרֽוֹן׃</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F4E79"/>
                </a:solidFill>
                <a:latin typeface="Arial"/>
                <a:cs typeface="Arial"/>
              </a:rPr>
              <a:t>קטע: בעזה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בעזה</a:t>
            </a:r>
          </a:p>
        </p:txBody>
      </p:sp>
      <p:pic>
        <p:nvPicPr>
          <p:cNvPr id="5" name="Picture 4" descr="Judges-16-2.jpg"/>
          <p:cNvPicPr>
            <a:picLocks noChangeAspect="1"/>
          </p:cNvPicPr>
          <p:nvPr/>
        </p:nvPicPr>
        <p:blipFill>
          <a:blip r:embed="rId2"/>
          <a:srcRect l="11146" r="11146"/>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הולך לעזה ובא אל אישה זונה. העזתים מארבים לו בשער העיר כל הלילה, ״עד אור הבקר והרגנוהו״.</a:t>
            </a:r>
          </a:p>
        </p:txBody>
      </p:sp>
      <p:sp>
        <p:nvSpPr>
          <p:cNvPr id="11" name="Oval 10"/>
          <p:cNvSpPr/>
          <p:nvPr/>
        </p:nvSpPr>
        <p:spPr>
          <a:xfrm>
            <a:off x="11292840" y="3657600"/>
            <a:ext cx="457200" cy="457200"/>
          </a:xfrm>
          <a:prstGeom prst="ellipse">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קם בחצות, אוחז בדלתות שער העיר עם שתי המזוזות והבריח, ומעלה אותן על כתפו אל ראש ההר על פני חברון. זה מעשה כוח וביזוי של הפלשתים.</a:t>
            </a:r>
          </a:p>
        </p:txBody>
      </p:sp>
      <p:sp>
        <p:nvSpPr>
          <p:cNvPr id="14" name="Rounded Rectangle 13"/>
          <p:cNvSpPr/>
          <p:nvPr/>
        </p:nvSpPr>
        <p:spPr>
          <a:xfrm>
            <a:off x="4434840" y="5852160"/>
            <a:ext cx="7360920" cy="566928"/>
          </a:xfrm>
          <a:prstGeom prst="roundRect">
            <a:avLst/>
          </a:prstGeom>
          <a:solidFill>
            <a:srgbClr val="FDF1D8"/>
          </a:solidFill>
          <a:ln w="25400">
            <a:solidFill>
              <a:srgbClr val="1F4E7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F4E79"/>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ט״ז, פסוקים א׳–ג׳. ההסבר לא נבדק על ידי מורה לתנ"ך.</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6-3.jpg"/>
          <p:cNvPicPr>
            <a:picLocks noChangeAspect="1"/>
          </p:cNvPicPr>
          <p:nvPr/>
        </p:nvPicPr>
        <p:blipFill>
          <a:blip r:embed="rId2"/>
          <a:srcRect t="18726" b="43695"/>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בעזה</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וַיֵּלֶךְ שִׁמְשׁוֹן עַזָּתָה וַיַּרְא־שָׁם אִשָּׁה זוֹנָה וַיָּבֹא אֵלֶֽיהָ׃</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ט״ז, פסוק א׳</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Lucas Cranach the Elder, Samson and Delilah MET GermanCat12 Xraynocap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ד׳–ז׳</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ד׳  </a:t>
            </a:r>
            <a:r>
              <a:rPr sz="2600" b="0" lang="he-IL">
                <a:solidFill>
                  <a:srgbClr val="1F2A44"/>
                </a:solidFill>
                <a:latin typeface="Arial"/>
                <a:cs typeface="Arial"/>
              </a:rPr>
              <a:t>וַֽיְהִי אַחֲרֵי־כֵן וַיֶּאֱהַב אִשָּׁה בְּנַחַל שֹׂרֵק וּשְׁמָהּ דְּלִילָֽה׃</a:t>
            </a:r>
          </a:p>
          <a:p>
            <a:pPr rtl="1" algn="r">
              <a:spcAft>
                <a:spcPts val="1200"/>
              </a:spcAft>
            </a:pPr>
            <a:r>
              <a:rPr sz="2600" b="1" lang="he-IL">
                <a:solidFill>
                  <a:srgbClr val="8F5C00"/>
                </a:solidFill>
                <a:latin typeface="Arial"/>
                <a:cs typeface="Arial"/>
              </a:rPr>
              <a:t>ה׳  </a:t>
            </a:r>
            <a:r>
              <a:rPr sz="2600" b="0" lang="he-IL">
                <a:solidFill>
                  <a:srgbClr val="1F2A44"/>
                </a:solidFill>
                <a:latin typeface="Arial"/>
                <a:cs typeface="Arial"/>
              </a:rPr>
              <a:t>וַיַּעֲלוּ אֵלֶיהָ סַרְנֵי פְלִשְׁתִּים וַיֹּאמְרוּ לָהּ פַּתִּי אוֹתוֹ וּרְאִי בַּמֶּה כֹּחוֹ גָדוֹל וּבַמֶּה נוּכַל לוֹ וַאֲסַרְנוּהוּ לְעַנּוֹתוֹ וַאֲנַחְנוּ נִתַּן־לָךְ אִישׁ אֶלֶף וּמֵאָה כָּֽסֶף׃</a:t>
            </a:r>
          </a:p>
          <a:p>
            <a:pPr rtl="1" algn="r">
              <a:spcAft>
                <a:spcPts val="1200"/>
              </a:spcAft>
            </a:pPr>
            <a:r>
              <a:rPr sz="2600" b="1" lang="he-IL">
                <a:solidFill>
                  <a:srgbClr val="8F5C00"/>
                </a:solidFill>
                <a:latin typeface="Arial"/>
                <a:cs typeface="Arial"/>
              </a:rPr>
              <a:t>ו׳  </a:t>
            </a:r>
            <a:r>
              <a:rPr sz="2600" b="0" lang="he-IL">
                <a:solidFill>
                  <a:srgbClr val="1F2A44"/>
                </a:solidFill>
                <a:latin typeface="Arial"/>
                <a:cs typeface="Arial"/>
              </a:rPr>
              <a:t>וַתֹּאמֶר דְּלִילָה אֶל־שִׁמְשׁוֹן הַגִּידָה־נָּא לִי בַּמֶּה כֹּחֲךָ גָדוֹל וּבַמֶּה תֵאָסֵר לְעַנּוֹתֶֽךָ׃</a:t>
            </a:r>
          </a:p>
          <a:p>
            <a:pPr rtl="1" algn="r">
              <a:spcAft>
                <a:spcPts val="1200"/>
              </a:spcAft>
            </a:pPr>
            <a:r>
              <a:rPr sz="2600" b="1" lang="he-IL">
                <a:solidFill>
                  <a:srgbClr val="8F5C00"/>
                </a:solidFill>
                <a:latin typeface="Arial"/>
                <a:cs typeface="Arial"/>
              </a:rPr>
              <a:t>ז׳  </a:t>
            </a:r>
            <a:r>
              <a:rPr sz="2600" b="0" lang="he-IL">
                <a:solidFill>
                  <a:srgbClr val="1F2A44"/>
                </a:solidFill>
                <a:latin typeface="Arial"/>
                <a:cs typeface="Arial"/>
              </a:rPr>
              <a:t>וַיֹּאמֶר אֵלֶיהָ שִׁמְשׁוֹן אִם־יַאַסְרֻנִי בְּשִׁבְעָה יְתָרִים לַחִים אֲשֶׁר לֹא־חֹרָבוּ וְחָלִיתִי וְהָיִיתִי כְּאַחַד הָאָדָֽם׃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דלילה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ח׳–י״א</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ח׳  </a:t>
            </a:r>
            <a:r>
              <a:rPr sz="2600" b="0" lang="he-IL">
                <a:solidFill>
                  <a:srgbClr val="1F2A44"/>
                </a:solidFill>
                <a:latin typeface="Arial"/>
                <a:cs typeface="Arial"/>
              </a:rPr>
              <a:t>וַיַּעֲלוּ־לָהּ סַרְנֵי פְלִשְׁתִּים שִׁבְעָה יְתָרִים לַחִים אֲשֶׁר לֹא־חֹרָבוּ וַתַּאַסְרֵהוּ בָּהֶֽם׃</a:t>
            </a:r>
          </a:p>
          <a:p>
            <a:pPr rtl="1" algn="r">
              <a:spcAft>
                <a:spcPts val="1200"/>
              </a:spcAft>
            </a:pPr>
            <a:r>
              <a:rPr sz="2600" b="1" lang="he-IL">
                <a:solidFill>
                  <a:srgbClr val="8F5C00"/>
                </a:solidFill>
                <a:latin typeface="Arial"/>
                <a:cs typeface="Arial"/>
              </a:rPr>
              <a:t>ט׳  </a:t>
            </a:r>
            <a:r>
              <a:rPr sz="2600" b="0" lang="he-IL">
                <a:solidFill>
                  <a:srgbClr val="1F2A44"/>
                </a:solidFill>
                <a:latin typeface="Arial"/>
                <a:cs typeface="Arial"/>
              </a:rPr>
              <a:t>וְהָאֹרֵב יֹשֵׁב לָהּ בַּחֶדֶר וַתֹּאמֶר אֵלָיו פְּלִשְׁתִּים עָלֶיךָ שִׁמְשׁוֹן וַיְנַתֵּק אֶת־הַיְתָרִים כַּאֲשֶׁר יִנָּתֵק פְּתִֽיל־הַנְּעֹרֶת בַּהֲרִיחוֹ אֵשׁ וְלֹא נוֹדַע כֹּחֽוֹ׃</a:t>
            </a:r>
          </a:p>
          <a:p>
            <a:pPr rtl="1" algn="r">
              <a:spcAft>
                <a:spcPts val="1200"/>
              </a:spcAft>
            </a:pPr>
            <a:r>
              <a:rPr sz="2600" b="1" lang="he-IL">
                <a:solidFill>
                  <a:srgbClr val="8F5C00"/>
                </a:solidFill>
                <a:latin typeface="Arial"/>
                <a:cs typeface="Arial"/>
              </a:rPr>
              <a:t>י׳  </a:t>
            </a:r>
            <a:r>
              <a:rPr sz="2600" b="0" lang="he-IL">
                <a:solidFill>
                  <a:srgbClr val="1F2A44"/>
                </a:solidFill>
                <a:latin typeface="Arial"/>
                <a:cs typeface="Arial"/>
              </a:rPr>
              <a:t>וַתֹּאמֶר דְּלִילָה אֶל־שִׁמְשׁוֹן הִנֵּה הֵתַלְתָּ בִּי וַתְּדַבֵּר אֵלַי כְּזָבִים עַתָּה הַגִּידָה־נָּא לִי בַּמֶּה תֵּאָסֵֽר׃</a:t>
            </a:r>
          </a:p>
          <a:p>
            <a:pPr rtl="1" algn="r">
              <a:spcAft>
                <a:spcPts val="1200"/>
              </a:spcAft>
            </a:pPr>
            <a:r>
              <a:rPr sz="2600" b="1" lang="he-IL">
                <a:solidFill>
                  <a:srgbClr val="8F5C00"/>
                </a:solidFill>
                <a:latin typeface="Arial"/>
                <a:cs typeface="Arial"/>
              </a:rPr>
              <a:t>י״א  </a:t>
            </a:r>
            <a:r>
              <a:rPr sz="2600" b="0" lang="he-IL">
                <a:solidFill>
                  <a:srgbClr val="1F2A44"/>
                </a:solidFill>
                <a:latin typeface="Arial"/>
                <a:cs typeface="Arial"/>
              </a:rPr>
              <a:t>וַיֹּאמֶר אֵלֶיהָ אִם־אָסוֹר יַאַסְרוּנִי בַּעֲבֹתִים חֲדָשִׁים אֲשֶׁר לֹא־נַעֲשָׂה בָהֶם מְלָאכָה וְחָלִיתִי וְהָיִיתִי כְּאַחַד הָאָדָֽם׃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דלילה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י״ב–י״ד</a:t>
            </a:r>
          </a:p>
        </p:txBody>
      </p:sp>
      <p:sp>
        <p:nvSpPr>
          <p:cNvPr id="5" name="Rectangle 4"/>
          <p:cNvSpPr/>
          <p:nvPr/>
        </p:nvSpPr>
        <p:spPr>
          <a:xfrm>
            <a:off x="0" y="1115568"/>
            <a:ext cx="274320" cy="5742432"/>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8F5C00"/>
                </a:solidFill>
                <a:latin typeface="Arial"/>
                <a:cs typeface="Arial"/>
              </a:rPr>
              <a:t>י״ב  </a:t>
            </a:r>
            <a:r>
              <a:rPr sz="2600" b="0" lang="he-IL">
                <a:solidFill>
                  <a:srgbClr val="1F2A44"/>
                </a:solidFill>
                <a:latin typeface="Arial"/>
                <a:cs typeface="Arial"/>
              </a:rPr>
              <a:t>וַתִּקַּח דְּלִילָה עֲבֹתִים חֲדָשִׁים וַתַּאַסְרֵהוּ בָהֶם וַתֹּאמֶר אֵלָיו פְּלִשְׁתִּים עָלֶיךָ שִׁמְשׁוֹן וְהָאֹרֵב יֹשֵׁב בֶּחָדֶר וַֽיְנַתְּקֵם מֵעַל זְרֹעֹתָיו כַּחֽוּט׃</a:t>
            </a:r>
          </a:p>
          <a:p>
            <a:pPr rtl="1" algn="r">
              <a:spcAft>
                <a:spcPts val="1200"/>
              </a:spcAft>
            </a:pPr>
            <a:r>
              <a:rPr sz="2600" b="1" lang="he-IL">
                <a:solidFill>
                  <a:srgbClr val="8F5C00"/>
                </a:solidFill>
                <a:latin typeface="Arial"/>
                <a:cs typeface="Arial"/>
              </a:rPr>
              <a:t>י״ג  </a:t>
            </a:r>
            <a:r>
              <a:rPr sz="2600" b="0" lang="he-IL">
                <a:solidFill>
                  <a:srgbClr val="1F2A44"/>
                </a:solidFill>
                <a:latin typeface="Arial"/>
                <a:cs typeface="Arial"/>
              </a:rPr>
              <a:t>וַתֹּאמֶר דְּלִילָה אֶל־שִׁמְשׁוֹן עַד־הֵנָּה הֵתַלְתָּ בִּי וַתְּדַבֵּר אֵלַי כְּזָבִים הַגִּידָה לִּי בַּמֶּה תֵּאָסֵר וַיֹּאמֶר אֵלֶיהָ אִם־תַּאַרְגִי אֶת־שֶׁבַע מַחְלְפוֹת רֹאשִׁי עִם־הַמַּסָּֽכֶת׃</a:t>
            </a:r>
          </a:p>
          <a:p>
            <a:pPr rtl="1" algn="r">
              <a:spcAft>
                <a:spcPts val="1200"/>
              </a:spcAft>
            </a:pPr>
            <a:r>
              <a:rPr sz="2600" b="1" lang="he-IL">
                <a:solidFill>
                  <a:srgbClr val="8F5C00"/>
                </a:solidFill>
                <a:latin typeface="Arial"/>
                <a:cs typeface="Arial"/>
              </a:rPr>
              <a:t>י״ד  </a:t>
            </a:r>
            <a:r>
              <a:rPr sz="2600" b="0" lang="he-IL">
                <a:solidFill>
                  <a:srgbClr val="1F2A44"/>
                </a:solidFill>
                <a:latin typeface="Arial"/>
                <a:cs typeface="Arial"/>
              </a:rPr>
              <a:t>וַתִּתְקַע בַּיָּתֵד וַתֹּאמֶר אֵלָיו פְּלִשְׁתִּים עָלֶיךָ שִׁמְשׁוֹן וַיִּיקַץ מִשְּׁנָתוֹ וַיִּסַּע אֶת־הַיְתַד הָאֶרֶג וְאֶת־הַמַּסָּֽכֶת׃</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8F5C00"/>
                </a:solidFill>
                <a:latin typeface="Arial"/>
                <a:cs typeface="Arial"/>
              </a:rPr>
              <a:t>קטע: דלילה</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דלילה</a:t>
            </a:r>
          </a:p>
        </p:txBody>
      </p:sp>
      <p:pic>
        <p:nvPicPr>
          <p:cNvPr id="5" name="Picture 4" descr="Judges-16-4.jpg"/>
          <p:cNvPicPr>
            <a:picLocks noChangeAspect="1"/>
          </p:cNvPicPr>
          <p:nvPr/>
        </p:nvPicPr>
        <p:blipFill>
          <a:blip r:embed="rId2"/>
          <a:srcRect l="21646" r="21646"/>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אוהב אישה בנחל שורק, ושמה דלילה. סרני פלשתים אומרים לה פתי אישך וראי במה כחו גדול ומבטיחים אלף ומאה כסף מכל אחד.</a:t>
            </a:r>
          </a:p>
        </p:txBody>
      </p:sp>
      <p:sp>
        <p:nvSpPr>
          <p:cNvPr id="11" name="Oval 10"/>
          <p:cNvSpPr/>
          <p:nvPr/>
        </p:nvSpPr>
        <p:spPr>
          <a:xfrm>
            <a:off x="11292840" y="3657600"/>
            <a:ext cx="457200" cy="457200"/>
          </a:xfrm>
          <a:prstGeom prst="ellipse">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היא שואלת אותו שלוש פעמים. הוא משקר: שבעה יתרים לחים, חבלים חדשים, ושבע מחלפות ראשו באורג. כל פעם הפלשתים מנסים והוא נוער אותם מעליו. דלילה אומרת ״הנה התלת בי ותדבר אלי כזבים״.</a:t>
            </a:r>
          </a:p>
        </p:txBody>
      </p:sp>
      <p:sp>
        <p:nvSpPr>
          <p:cNvPr id="14" name="Rounded Rectangle 13"/>
          <p:cNvSpPr/>
          <p:nvPr/>
        </p:nvSpPr>
        <p:spPr>
          <a:xfrm>
            <a:off x="4434840" y="5852160"/>
            <a:ext cx="7360920" cy="566928"/>
          </a:xfrm>
          <a:prstGeom prst="roundRect">
            <a:avLst/>
          </a:prstGeom>
          <a:solidFill>
            <a:srgbClr val="FDF1D8"/>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8F5C00"/>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ט״ז, פסוקים ד׳–י״ד. ההסבר לא נבדק על ידי מורה לתנ"ך.</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6-0.jpg"/>
          <p:cNvPicPr>
            <a:picLocks noChangeAspect="1"/>
          </p:cNvPicPr>
          <p:nvPr/>
        </p:nvPicPr>
        <p:blipFill>
          <a:blip r:embed="rId2"/>
          <a:srcRect t="11357" b="26501"/>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דלילה</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וַתֹּאמֶר דְּלִילָה אֶל־שִׁמְשׁוֹן הַגִּידָה־נָּא לִי בַּמֶּה כֹּחֲךָ גָדוֹל וּבַמֶּה תֵאָסֵר לְעַנּוֹתֶֽךָ׃</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ט״ז, פסוק ו׳</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Peter Paul Rubens, Samson and Delilah by Rubens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ט״ו–י״ז</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ט״ו  </a:t>
            </a:r>
            <a:r>
              <a:rPr sz="2600" b="0" lang="he-IL">
                <a:solidFill>
                  <a:srgbClr val="1F2A44"/>
                </a:solidFill>
                <a:latin typeface="Arial"/>
                <a:cs typeface="Arial"/>
              </a:rPr>
              <a:t>וַתֹּאמֶר אֵלָיו אֵיךְ תֹּאמַר אֲהַבְתִּיךְ וְלִבְּךָ אֵין אִתִּי זֶה שָׁלֹשׁ פְּעָמִים הֵתַלְתָּ בִּי וְלֹא־הִגַּדְתָּ לִּי בַּמֶּה כֹּחֲךָ גָדֽוֹל׃</a:t>
            </a:r>
          </a:p>
          <a:p>
            <a:pPr rtl="1" algn="r">
              <a:spcAft>
                <a:spcPts val="1200"/>
              </a:spcAft>
            </a:pPr>
            <a:r>
              <a:rPr sz="2600" b="1" lang="he-IL">
                <a:solidFill>
                  <a:srgbClr val="1D5E3A"/>
                </a:solidFill>
                <a:latin typeface="Arial"/>
                <a:cs typeface="Arial"/>
              </a:rPr>
              <a:t>ט״ז  </a:t>
            </a:r>
            <a:r>
              <a:rPr sz="2600" b="0" lang="he-IL">
                <a:solidFill>
                  <a:srgbClr val="1F2A44"/>
                </a:solidFill>
                <a:latin typeface="Arial"/>
                <a:cs typeface="Arial"/>
              </a:rPr>
              <a:t>וַיְהִי כִּֽי־הֵצִיקָה לּוֹ בִדְבָרֶיהָ כׇּל־הַיָּמִים וַתְּאַֽלְצֵהוּ וַתִּקְצַר נַפְשׁוֹ לָמֽוּת׃</a:t>
            </a:r>
          </a:p>
          <a:p>
            <a:pPr rtl="1" algn="r">
              <a:spcAft>
                <a:spcPts val="1200"/>
              </a:spcAft>
            </a:pPr>
            <a:r>
              <a:rPr sz="2600" b="1" lang="he-IL">
                <a:solidFill>
                  <a:srgbClr val="1D5E3A"/>
                </a:solidFill>
                <a:latin typeface="Arial"/>
                <a:cs typeface="Arial"/>
              </a:rPr>
              <a:t>י״ז  </a:t>
            </a:r>
            <a:r>
              <a:rPr sz="2600" b="0" lang="he-IL">
                <a:solidFill>
                  <a:srgbClr val="1F2A44"/>
                </a:solidFill>
                <a:latin typeface="Arial"/>
                <a:cs typeface="Arial"/>
              </a:rPr>
              <a:t>וַיַּגֶּד־לָהּ אֶת־כׇּל־לִבּוֹ וַיֹּאמֶר לָהּ מוֹרָה לֹא־עָלָה עַל־רֹאשִׁי כִּֽי־נְזִיר אֱלֹהִים אֲנִי מִבֶּטֶן אִמִּי אִם־גֻּלַּחְתִּי וְסָר מִמֶּנִּי כֹחִי וְחָלִיתִי וְהָיִיתִי כְּכׇל־הָאָדָֽם׃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הסוד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י״ח–כ׳</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י״ח  </a:t>
            </a:r>
            <a:r>
              <a:rPr sz="2600" b="0" lang="he-IL">
                <a:solidFill>
                  <a:srgbClr val="1F2A44"/>
                </a:solidFill>
                <a:latin typeface="Arial"/>
                <a:cs typeface="Arial"/>
              </a:rPr>
              <a:t>וַתֵּרֶא דְלִילָה כִּֽי־הִגִּיד לָהּ אֶת־כׇּל־לִבּוֹ וַתִּשְׁלַח וַתִּקְרָא לְסַרְנֵי פְלִשְׁתִּים לֵאמֹר עֲלוּ הַפַּעַם כִּֽי־הִגִּיד לִי אֶת־כׇּל־לִבּוֹ וְעָלוּ אֵלֶיהָ סַרְנֵי פְלִשְׁתִּים וַיַּעֲלוּ הַכֶּסֶף בְּיָדָֽם׃</a:t>
            </a:r>
          </a:p>
          <a:p>
            <a:pPr rtl="1" algn="r">
              <a:spcAft>
                <a:spcPts val="1200"/>
              </a:spcAft>
            </a:pPr>
            <a:r>
              <a:rPr sz="2600" b="1" lang="he-IL">
                <a:solidFill>
                  <a:srgbClr val="1D5E3A"/>
                </a:solidFill>
                <a:latin typeface="Arial"/>
                <a:cs typeface="Arial"/>
              </a:rPr>
              <a:t>י״ט  </a:t>
            </a:r>
            <a:r>
              <a:rPr sz="2600" b="0" lang="he-IL">
                <a:solidFill>
                  <a:srgbClr val="1F2A44"/>
                </a:solidFill>
                <a:latin typeface="Arial"/>
                <a:cs typeface="Arial"/>
              </a:rPr>
              <a:t>וַתְּיַשְּׁנֵהוּ עַל־בִּרְכֶּיהָ וַתִּקְרָא לָאִישׁ וַתְּגַלַּח אֶת־שֶׁבַע מַחְלְפוֹת רֹאשׁוֹ וַתָּחֶל לְעַנּוֹתוֹ וַיָּסַר כֹּחוֹ מֵעָלָֽיו׃</a:t>
            </a:r>
          </a:p>
          <a:p>
            <a:pPr rtl="1" algn="r">
              <a:spcAft>
                <a:spcPts val="1200"/>
              </a:spcAft>
            </a:pPr>
            <a:r>
              <a:rPr sz="2600" b="1" lang="he-IL">
                <a:solidFill>
                  <a:srgbClr val="1D5E3A"/>
                </a:solidFill>
                <a:latin typeface="Arial"/>
                <a:cs typeface="Arial"/>
              </a:rPr>
              <a:t>כ׳  </a:t>
            </a:r>
            <a:r>
              <a:rPr sz="2600" b="0" lang="he-IL">
                <a:solidFill>
                  <a:srgbClr val="1F2A44"/>
                </a:solidFill>
                <a:latin typeface="Arial"/>
                <a:cs typeface="Arial"/>
              </a:rPr>
              <a:t>וַתֹּאמֶר פְּלִשְׁתִּים עָלֶיךָ שִׁמְשׁוֹן וַיִּקַץ מִשְּׁנָתוֹ וַיֹּאמֶר אֵצֵא כְּפַעַם בְּפַעַם וְאִנָּעֵר וְהוּא לֹא יָדַע כִּי יְהֹוָה סָר מֵעָלָֽיו׃</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הסוד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כ״א–כ״ב</a:t>
            </a:r>
          </a:p>
        </p:txBody>
      </p:sp>
      <p:sp>
        <p:nvSpPr>
          <p:cNvPr id="5" name="Rectangle 4"/>
          <p:cNvSpPr/>
          <p:nvPr/>
        </p:nvSpPr>
        <p:spPr>
          <a:xfrm>
            <a:off x="0" y="1115568"/>
            <a:ext cx="274320" cy="5742432"/>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1D5E3A"/>
                </a:solidFill>
                <a:latin typeface="Arial"/>
                <a:cs typeface="Arial"/>
              </a:rPr>
              <a:t>כ״א  </a:t>
            </a:r>
            <a:r>
              <a:rPr sz="2600" b="0" lang="he-IL">
                <a:solidFill>
                  <a:srgbClr val="1F2A44"/>
                </a:solidFill>
                <a:latin typeface="Arial"/>
                <a:cs typeface="Arial"/>
              </a:rPr>
              <a:t>וַיֹּאחֲזוּהוּ פְלִשְׁתִּים וַֽיְנַקְּרוּ אֶת־עֵינָיו וַיּוֹרִידוּ אוֹתוֹ עַזָּתָה וַיַּאַסְרוּהוּ בַּֽנְחֻשְׁתַּיִם וַיְהִי טוֹחֵן בְּבֵית הָאֲסוּרִֽים׃</a:t>
            </a:r>
          </a:p>
          <a:p>
            <a:pPr rtl="1" algn="r">
              <a:spcAft>
                <a:spcPts val="1200"/>
              </a:spcAft>
            </a:pPr>
            <a:r>
              <a:rPr sz="2600" b="1" lang="he-IL">
                <a:solidFill>
                  <a:srgbClr val="1D5E3A"/>
                </a:solidFill>
                <a:latin typeface="Arial"/>
                <a:cs typeface="Arial"/>
              </a:rPr>
              <a:t>כ״ב  </a:t>
            </a:r>
            <a:r>
              <a:rPr sz="2600" b="0" lang="he-IL">
                <a:solidFill>
                  <a:srgbClr val="1F2A44"/>
                </a:solidFill>
                <a:latin typeface="Arial"/>
                <a:cs typeface="Arial"/>
              </a:rPr>
              <a:t>וַיָּחֶל שְׂעַר־רֹאשׁוֹ לְצַמֵּחַ כַּאֲשֶׁר גֻּלָּֽח׃</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1D5E3A"/>
                </a:solidFill>
                <a:latin typeface="Arial"/>
                <a:cs typeface="Arial"/>
              </a:rPr>
              <a:t>קטע: הסוד</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הסוד</a:t>
            </a:r>
          </a:p>
        </p:txBody>
      </p:sp>
      <p:pic>
        <p:nvPicPr>
          <p:cNvPr id="5" name="Picture 4" descr="Judges-16-1.jpg"/>
          <p:cNvPicPr>
            <a:picLocks noChangeAspect="1"/>
          </p:cNvPicPr>
          <p:nvPr/>
        </p:nvPicPr>
        <p:blipFill>
          <a:blip r:embed="rId2"/>
          <a:srcRect l="20000" r="20000"/>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דלילה אומרת איכה תאמר אהבתיך ולבך אין אתי. היא לוחצת עליו, ״ותקצר נפשו למות״, והוא מגלה: ״מורה לא עלה על ראשי כי נזיר אלהים אני מבטן אמי אם גלחתי וסר ממני כחי״.</a:t>
            </a:r>
          </a:p>
        </p:txBody>
      </p:sp>
      <p:sp>
        <p:nvSpPr>
          <p:cNvPr id="11" name="Oval 10"/>
          <p:cNvSpPr/>
          <p:nvPr/>
        </p:nvSpPr>
        <p:spPr>
          <a:xfrm>
            <a:off x="11292840" y="3657600"/>
            <a:ext cx="457200" cy="457200"/>
          </a:xfrm>
          <a:prstGeom prst="ellipse">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היא מרדימה אותו על ברכיה, ומגלחים את שבע מחלפותיו. ״ויחל לענותו ויסר כחו מעליו״. הוא קם בחשבו שינער כקודם, ״והוא לא ידע כי ה׳ סר מעליו״. הפלשתים תופסים אותו, מנקרים את עיניו, מורידים אותו לעזה וקושרים בנחושתיים, והוא טוחן בבית האסורים. שערו מתחיל לצמוח.</a:t>
            </a:r>
          </a:p>
        </p:txBody>
      </p:sp>
      <p:sp>
        <p:nvSpPr>
          <p:cNvPr id="14" name="Rounded Rectangle 13"/>
          <p:cNvSpPr/>
          <p:nvPr/>
        </p:nvSpPr>
        <p:spPr>
          <a:xfrm>
            <a:off x="4434840" y="5852160"/>
            <a:ext cx="7360920" cy="566928"/>
          </a:xfrm>
          <a:prstGeom prst="roundRect">
            <a:avLst/>
          </a:prstGeom>
          <a:solidFill>
            <a:srgbClr val="FDF1D8"/>
          </a:solidFill>
          <a:ln w="25400">
            <a:solidFill>
              <a:srgbClr val="1D5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1D5E3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ט״ז, פסוקים ט״ו–כ״ב. ההסבר לא נבדק על ידי מורה לתנ"ך.</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6-2.jpg"/>
          <p:cNvPicPr>
            <a:picLocks noChangeAspect="1"/>
          </p:cNvPicPr>
          <p:nvPr/>
        </p:nvPicPr>
        <p:blipFill>
          <a:blip r:embed="rId2"/>
          <a:srcRect t="12627" b="29463"/>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הסוד</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וַתֹּאמֶר פְּלִשְׁתִּים עָלֶיךָ שִׁמְשׁוֹן וַיִּקַץ מִשְּׁנָתוֹ וַיֹּאמֶר אֵצֵא כְּפַעַם בְּפַעַם וְאִנָּעֵר וְהוּא לֹא יָדַע כִּי יְהֹוָה סָר מֵעָלָֽיו׃</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ט״ז, פסוק כ׳</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 Samson and Delilah by Rubens, 1609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כ״ג–כ״ה</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כ״ג  </a:t>
            </a:r>
            <a:r>
              <a:rPr sz="2600" b="0" lang="he-IL">
                <a:solidFill>
                  <a:srgbClr val="1F2A44"/>
                </a:solidFill>
                <a:latin typeface="Arial"/>
                <a:cs typeface="Arial"/>
              </a:rPr>
              <a:t>וְסַרְנֵי פְלִשְׁתִּים נֶֽאֶסְפוּ לִזְבֹּחַ זֶבַח־גָּדוֹל לְדָגוֹן אֱלֹהֵיהֶם וּלְשִׂמְחָה וַיֹּאמְרוּ נָתַן אֱלֹהֵינוּ בְּיָדֵנוּ אֵת שִׁמְשׁוֹן אוֹיְבֵֽנוּ׃</a:t>
            </a:r>
          </a:p>
          <a:p>
            <a:pPr rtl="1" algn="r">
              <a:spcAft>
                <a:spcPts val="1200"/>
              </a:spcAft>
            </a:pPr>
            <a:r>
              <a:rPr sz="2600" b="1" lang="he-IL">
                <a:solidFill>
                  <a:srgbClr val="7A2E5A"/>
                </a:solidFill>
                <a:latin typeface="Arial"/>
                <a:cs typeface="Arial"/>
              </a:rPr>
              <a:t>כ״ד  </a:t>
            </a:r>
            <a:r>
              <a:rPr sz="2600" b="0" lang="he-IL">
                <a:solidFill>
                  <a:srgbClr val="1F2A44"/>
                </a:solidFill>
                <a:latin typeface="Arial"/>
                <a:cs typeface="Arial"/>
              </a:rPr>
              <a:t>וַיִּרְאוּ אֹתוֹ הָעָם וַֽיְהַלְלוּ אֶת־אֱלֹהֵיהֶם כִּי אָמְרוּ נָתַן אֱלֹהֵינוּ בְיָדֵנוּ אֶת־אוֹיְבֵנוּ וְאֵת מַחֲרִיב אַרְצֵנוּ וַאֲשֶׁר הִרְבָּה אֶת־חֲלָלֵֽינוּ׃</a:t>
            </a:r>
          </a:p>
          <a:p>
            <a:pPr rtl="1" algn="r">
              <a:spcAft>
                <a:spcPts val="1200"/>
              </a:spcAft>
            </a:pPr>
            <a:r>
              <a:rPr sz="2600" b="1" lang="he-IL">
                <a:solidFill>
                  <a:srgbClr val="7A2E5A"/>
                </a:solidFill>
                <a:latin typeface="Arial"/>
                <a:cs typeface="Arial"/>
              </a:rPr>
              <a:t>כ״ה  </a:t>
            </a:r>
            <a:r>
              <a:rPr sz="2600" b="0" lang="he-IL">
                <a:solidFill>
                  <a:srgbClr val="1F2A44"/>
                </a:solidFill>
                <a:latin typeface="Arial"/>
                <a:cs typeface="Arial"/>
              </a:rPr>
              <a:t>וַֽיְהִי כְּטוֹב לִבָּם וַיֹּאמְרוּ קִרְאוּ לְשִׁמְשׁוֹן וִישַֽׂחֶק־לָנוּ וַיִּקְרְאוּ לְשִׁמְשׁוֹן מִבֵּית הָאֲסוּרִים וַיְצַחֵק לִפְנֵיהֶם וַיַּעֲמִידוּ אוֹתוֹ בֵּין הָעַמּוּדִֽים׃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בית דגון ומות שמשון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כ״ו–כ״ח</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כ״ו  </a:t>
            </a:r>
            <a:r>
              <a:rPr sz="2600" b="0" lang="he-IL">
                <a:solidFill>
                  <a:srgbClr val="1F2A44"/>
                </a:solidFill>
                <a:latin typeface="Arial"/>
                <a:cs typeface="Arial"/>
              </a:rPr>
              <a:t>וַיֹּאמֶר שִׁמְשׁוֹן אֶל־הַנַּעַר הַמַּחֲזִיק בְּיָדוֹ הַנִּיחָה אוֹתִי וַהֲמִישֵׁנִי אֶת־הָֽעַמֻּדִים אֲשֶׁר הַבַּיִת נָכוֹן עֲלֵיהֶם וְאֶשָּׁעֵן עֲלֵיהֶֽם׃</a:t>
            </a:r>
          </a:p>
          <a:p>
            <a:pPr rtl="1" algn="r">
              <a:spcAft>
                <a:spcPts val="1200"/>
              </a:spcAft>
            </a:pPr>
            <a:r>
              <a:rPr sz="2600" b="1" lang="he-IL">
                <a:solidFill>
                  <a:srgbClr val="7A2E5A"/>
                </a:solidFill>
                <a:latin typeface="Arial"/>
                <a:cs typeface="Arial"/>
              </a:rPr>
              <a:t>כ״ז  </a:t>
            </a:r>
            <a:r>
              <a:rPr sz="2600" b="0" lang="he-IL">
                <a:solidFill>
                  <a:srgbClr val="1F2A44"/>
                </a:solidFill>
                <a:latin typeface="Arial"/>
                <a:cs typeface="Arial"/>
              </a:rPr>
              <a:t>וְהַבַּיִת מָלֵא הָאֲנָשִׁים וְהַנָּשִׁים וְשָׁמָּה כֹּל סַרְנֵי פְלִשְׁתִּים וְעַל־הַגָּג כִּשְׁלֹשֶׁת אֲלָפִים אִישׁ וְאִשָּׁה הָרֹאִים בִּשְׂחוֹק שִׁמְשֽׁוֹן׃</a:t>
            </a:r>
          </a:p>
          <a:p>
            <a:pPr rtl="1" algn="r">
              <a:spcAft>
                <a:spcPts val="1200"/>
              </a:spcAft>
            </a:pPr>
            <a:r>
              <a:rPr sz="2600" b="1" lang="he-IL">
                <a:solidFill>
                  <a:srgbClr val="7A2E5A"/>
                </a:solidFill>
                <a:latin typeface="Arial"/>
                <a:cs typeface="Arial"/>
              </a:rPr>
              <a:t>כ״ח  </a:t>
            </a:r>
            <a:r>
              <a:rPr sz="2600" b="0" lang="he-IL">
                <a:solidFill>
                  <a:srgbClr val="1F2A44"/>
                </a:solidFill>
                <a:latin typeface="Arial"/>
                <a:cs typeface="Arial"/>
              </a:rPr>
              <a:t>וַיִּקְרָא שִׁמְשׁוֹן אֶל־יְהֹוָה וַיֹּאמַר אֲדֹנָי יֱהֹוִה זׇכְרֵנִי נָא וְחַזְּקֵנִי נָא אַךְ הַפַּעַם הַזֶּה הָאֱלֹהִים וְאִנָּקְמָה נְקַם־אַחַת מִשְּׁתֵי עֵינַי מִפְּלִשְׁתִּֽים׃</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בית דגון ומות שמשון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שופטים ט״ז, פסוקים כ״ט–ל״א</a:t>
            </a:r>
          </a:p>
        </p:txBody>
      </p:sp>
      <p:sp>
        <p:nvSpPr>
          <p:cNvPr id="5" name="Rectangle 4"/>
          <p:cNvSpPr/>
          <p:nvPr/>
        </p:nvSpPr>
        <p:spPr>
          <a:xfrm>
            <a:off x="0" y="1115568"/>
            <a:ext cx="274320" cy="5742432"/>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463040"/>
            <a:ext cx="10881360" cy="4754880"/>
          </a:xfrm>
          <a:prstGeom prst="rect">
            <a:avLst/>
          </a:prstGeom>
          <a:noFill/>
        </p:spPr>
        <p:txBody>
          <a:bodyPr wrap="square" anchor="t">
            <a:spAutoFit/>
          </a:bodyPr>
          <a:lstStyle/>
          <a:p>
            <a:pPr rtl="1" algn="r">
              <a:spcAft>
                <a:spcPts val="1200"/>
              </a:spcAft>
            </a:pPr>
            <a:r>
              <a:rPr sz="2600" b="1" lang="he-IL">
                <a:solidFill>
                  <a:srgbClr val="7A2E5A"/>
                </a:solidFill>
                <a:latin typeface="Arial"/>
                <a:cs typeface="Arial"/>
              </a:rPr>
              <a:t>כ״ט  </a:t>
            </a:r>
            <a:r>
              <a:rPr sz="2600" b="0" lang="he-IL">
                <a:solidFill>
                  <a:srgbClr val="1F2A44"/>
                </a:solidFill>
                <a:latin typeface="Arial"/>
                <a:cs typeface="Arial"/>
              </a:rPr>
              <a:t>וַיִּלְפֹּת שִׁמְשׁוֹן אֶת־שְׁנֵי ׀ עַמּוּדֵי הַתָּוֶךְ אֲשֶׁר הַבַּיִת נָכוֹן עֲלֵיהֶם וַיִּסָּמֵךְ עֲלֵיהֶם אֶחָד בִּימִינוֹ וְאֶחָד בִּשְׂמֹאלֽוֹ׃</a:t>
            </a:r>
          </a:p>
          <a:p>
            <a:pPr rtl="1" algn="r">
              <a:spcAft>
                <a:spcPts val="1200"/>
              </a:spcAft>
            </a:pPr>
            <a:r>
              <a:rPr sz="2600" b="1" lang="he-IL">
                <a:solidFill>
                  <a:srgbClr val="7A2E5A"/>
                </a:solidFill>
                <a:latin typeface="Arial"/>
                <a:cs typeface="Arial"/>
              </a:rPr>
              <a:t>ל׳  </a:t>
            </a:r>
            <a:r>
              <a:rPr sz="2600" b="0" lang="he-IL">
                <a:solidFill>
                  <a:srgbClr val="1F2A44"/>
                </a:solidFill>
                <a:latin typeface="Arial"/>
                <a:cs typeface="Arial"/>
              </a:rPr>
              <a:t>וַיֹּאמֶר שִׁמְשׁוֹן תָּמוֹת נַפְשִׁי עִם־פְּלִשְׁתִּים וַיֵּט בְּכֹחַ וַיִּפֹּל הַבַּיִת עַל־הַסְּרָנִים וְעַל־כׇּל־הָעָם אֲשֶׁר־בּוֹ וַיִּהְיוּ הַמֵּתִים אֲשֶׁר הֵמִית בְּמוֹתוֹ רַבִּים מֵאֲשֶׁר הֵמִית בְּחַיָּֽיו׃</a:t>
            </a:r>
          </a:p>
          <a:p>
            <a:pPr rtl="1" algn="r">
              <a:spcAft>
                <a:spcPts val="1200"/>
              </a:spcAft>
            </a:pPr>
            <a:r>
              <a:rPr sz="2600" b="1" lang="he-IL">
                <a:solidFill>
                  <a:srgbClr val="7A2E5A"/>
                </a:solidFill>
                <a:latin typeface="Arial"/>
                <a:cs typeface="Arial"/>
              </a:rPr>
              <a:t>ל״א  </a:t>
            </a:r>
            <a:r>
              <a:rPr sz="2600" b="0" lang="he-IL">
                <a:solidFill>
                  <a:srgbClr val="1F2A44"/>
                </a:solidFill>
                <a:latin typeface="Arial"/>
                <a:cs typeface="Arial"/>
              </a:rPr>
              <a:t>וַיֵּרְדוּ אֶחָיו וְכׇל־בֵּית אָבִיהוּ וַיִּשְׂאוּ אֹתוֹ וַֽיַּעֲלוּ ׀ וַיִּקְבְּרוּ אוֹתוֹ בֵּין צׇרְעָה וּבֵין אֶשְׁתָּאֹל בְּקֶבֶר מָנוֹחַ אָבִיו וְהוּא שָׁפַט אֶת־יִשְׂרָאֵל עֶשְׂרִים שָׁנָֽה׃</a:t>
            </a:r>
          </a:p>
        </p:txBody>
      </p:sp>
      <p:sp>
        <p:nvSpPr>
          <p:cNvPr id="7" name="TextBox 6"/>
          <p:cNvSpPr txBox="1"/>
          <p:nvPr/>
        </p:nvSpPr>
        <p:spPr>
          <a:xfrm>
            <a:off x="457200" y="6035040"/>
            <a:ext cx="11247120" cy="365760"/>
          </a:xfrm>
          <a:prstGeom prst="rect">
            <a:avLst/>
          </a:prstGeom>
          <a:noFill/>
        </p:spPr>
        <p:txBody>
          <a:bodyPr wrap="square" anchor="t">
            <a:spAutoFit/>
          </a:bodyPr>
          <a:lstStyle/>
          <a:p>
            <a:pPr rtl="1" algn="r">
              <a:spcAft>
                <a:spcPts val="800"/>
              </a:spcAft>
            </a:pPr>
            <a:r>
              <a:rPr sz="1300" b="1" lang="he-IL">
                <a:solidFill>
                  <a:srgbClr val="7A2E5A"/>
                </a:solidFill>
                <a:latin typeface="Arial"/>
                <a:cs typeface="Arial"/>
              </a:rPr>
              <a:t>קטע: בית דגון ומות שמשון</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נוסח המקרא: "מקרא על פי המסורה" (ספריא), רישיון CC BY-SA. ללא טעמי מקרא.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בית דגון ומות שמשון</a:t>
            </a:r>
          </a:p>
        </p:txBody>
      </p:sp>
      <p:pic>
        <p:nvPicPr>
          <p:cNvPr id="5" name="Picture 4" descr="Judges-16-3.jpg"/>
          <p:cNvPicPr>
            <a:picLocks noChangeAspect="1"/>
          </p:cNvPicPr>
          <p:nvPr/>
        </p:nvPicPr>
        <p:blipFill>
          <a:blip r:embed="rId2"/>
          <a:srcRect t="4948" b="11545"/>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סרני פלשתים מתאספים לזבוח לדגון, ואומרים ״נתן אלהינו בידנו את שמשון אויבנו״. הם מביאים אותו מבית האסורים לשחק לפניהם. בבית מלאים אנשים ונשים וכל סרני פלשתים, ועל הגג כשלושת אלפים.</a:t>
            </a:r>
          </a:p>
        </p:txBody>
      </p:sp>
      <p:sp>
        <p:nvSpPr>
          <p:cNvPr id="11" name="Oval 10"/>
          <p:cNvSpPr/>
          <p:nvPr/>
        </p:nvSpPr>
        <p:spPr>
          <a:xfrm>
            <a:off x="11292840" y="365760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1292840" y="367588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2</a:t>
            </a:r>
          </a:p>
        </p:txBody>
      </p:sp>
      <p:sp>
        <p:nvSpPr>
          <p:cNvPr id="13" name="TextBox 12"/>
          <p:cNvSpPr txBox="1"/>
          <p:nvPr/>
        </p:nvSpPr>
        <p:spPr>
          <a:xfrm>
            <a:off x="4572000" y="3611880"/>
            <a:ext cx="6629400" cy="219456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שמשון מתפלל: ״אדני ה׳ זכרני נא וחזקני נא אך הפעם הזה האלהים ואנקמה נקם אחת משתי עיני מפלשתים״. הוא אוחז בשני עמודי התווך ואומר ״תמות נפשי עם פלשתים״, ונוטה בכוח. ״ויפל הבית על הסרנים ועל כל העם אשר בו ויהיו המתים אשר המית במותו רבים מאשר המית בחייו״.</a:t>
            </a:r>
          </a:p>
        </p:txBody>
      </p:sp>
      <p:sp>
        <p:nvSpPr>
          <p:cNvPr id="14" name="Rounded Rectangle 13"/>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6" name="TextBox 15"/>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ט״ז, פסוקים כ״ג–ל״א. ההסבר לא נבדק על ידי מורה לתנ"ך.</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EEF2F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הסבר: בית דגון ומות שמשון</a:t>
            </a:r>
          </a:p>
        </p:txBody>
      </p:sp>
      <p:pic>
        <p:nvPicPr>
          <p:cNvPr id="5" name="Picture 4" descr="Judges-16-4.jpg"/>
          <p:cNvPicPr>
            <a:picLocks noChangeAspect="1"/>
          </p:cNvPicPr>
          <p:nvPr/>
        </p:nvPicPr>
        <p:blipFill>
          <a:blip r:embed="rId2"/>
          <a:srcRect l="21646" r="21646"/>
          <a:stretch>
            <a:fillRect/>
          </a:stretch>
        </p:blipFill>
        <p:spPr>
          <a:xfrm>
            <a:off x="457200" y="1463040"/>
            <a:ext cx="3657600" cy="4572000"/>
          </a:xfrm>
          <a:prstGeom prst="rect">
            <a:avLst/>
          </a:prstGeom>
        </p:spPr>
      </p:pic>
      <p:sp>
        <p:nvSpPr>
          <p:cNvPr id="6" name="Rectangle 5"/>
          <p:cNvSpPr/>
          <p:nvPr/>
        </p:nvSpPr>
        <p:spPr>
          <a:xfrm>
            <a:off x="457200" y="1463040"/>
            <a:ext cx="109728" cy="457200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206240" y="1371600"/>
            <a:ext cx="54864" cy="4754880"/>
          </a:xfrm>
          <a:prstGeom prst="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1292840" y="1463040"/>
            <a:ext cx="457200" cy="457200"/>
          </a:xfrm>
          <a:prstGeom prst="ellipse">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1292840" y="1481328"/>
            <a:ext cx="457200" cy="411480"/>
          </a:xfrm>
          <a:prstGeom prst="rect">
            <a:avLst/>
          </a:prstGeom>
          <a:noFill/>
        </p:spPr>
        <p:txBody>
          <a:bodyPr wrap="square" anchor="ctr">
            <a:spAutoFit/>
          </a:bodyPr>
          <a:lstStyle/>
          <a:p>
            <a:pPr rtl="1" algn="ctr">
              <a:spcAft>
                <a:spcPts val="800"/>
              </a:spcAft>
            </a:pPr>
            <a:r>
              <a:rPr sz="1800" b="1" lang="he-IL">
                <a:solidFill>
                  <a:srgbClr val="FFFFFF"/>
                </a:solidFill>
                <a:latin typeface="Arial"/>
                <a:cs typeface="Arial"/>
              </a:rPr>
              <a:t>1</a:t>
            </a:r>
          </a:p>
        </p:txBody>
      </p:sp>
      <p:sp>
        <p:nvSpPr>
          <p:cNvPr id="10" name="TextBox 9"/>
          <p:cNvSpPr txBox="1"/>
          <p:nvPr/>
        </p:nvSpPr>
        <p:spPr>
          <a:xfrm>
            <a:off x="4572000" y="1417320"/>
            <a:ext cx="6629400" cy="4389120"/>
          </a:xfrm>
          <a:prstGeom prst="rect">
            <a:avLst/>
          </a:prstGeom>
          <a:noFill/>
        </p:spPr>
        <p:txBody>
          <a:bodyPr wrap="square" anchor="t">
            <a:spAutoFit/>
          </a:bodyPr>
          <a:lstStyle/>
          <a:p>
            <a:pPr rtl="1" algn="r">
              <a:spcAft>
                <a:spcPts val="800"/>
              </a:spcAft>
            </a:pPr>
            <a:r>
              <a:rPr sz="2200" b="0" lang="he-IL">
                <a:solidFill>
                  <a:srgbClr val="1F2A44"/>
                </a:solidFill>
                <a:latin typeface="Arial"/>
                <a:cs typeface="Arial"/>
              </a:rPr>
              <a:t>אחיו ובית אביו יורדים וקוברים אותו בין צרעה לאשתאול בקבר מנוח. ״והוא שפט את ישראל עשרים שנה״.</a:t>
            </a:r>
          </a:p>
        </p:txBody>
      </p:sp>
      <p:sp>
        <p:nvSpPr>
          <p:cNvPr id="11" name="Rounded Rectangle 10"/>
          <p:cNvSpPr/>
          <p:nvPr/>
        </p:nvSpPr>
        <p:spPr>
          <a:xfrm>
            <a:off x="4434840" y="5852160"/>
            <a:ext cx="7360920" cy="566928"/>
          </a:xfrm>
          <a:prstGeom prst="roundRect">
            <a:avLst/>
          </a:prstGeom>
          <a:solidFill>
            <a:srgbClr val="FDF1D8"/>
          </a:solidFill>
          <a:ln w="25400">
            <a:solidFill>
              <a:srgbClr val="7A2E5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26280" y="5870448"/>
            <a:ext cx="7178040" cy="530352"/>
          </a:xfrm>
          <a:prstGeom prst="rect">
            <a:avLst/>
          </a:prstGeom>
          <a:noFill/>
        </p:spPr>
        <p:txBody>
          <a:bodyPr wrap="square" anchor="ctr">
            <a:spAutoFit/>
          </a:bodyPr>
          <a:lstStyle/>
          <a:p>
            <a:pPr rtl="1" algn="r">
              <a:spcAft>
                <a:spcPts val="0"/>
              </a:spcAft>
            </a:pPr>
            <a:r>
              <a:rPr sz="1200" b="1" lang="he-IL">
                <a:solidFill>
                  <a:srgbClr val="7A2E5A"/>
                </a:solidFill>
                <a:latin typeface="Arial"/>
                <a:cs typeface="Arial"/>
              </a:rPr>
              <a:t>מקור ההסבר: מכין המצגת, על סמך הכתוב בפסוקים. לא נמצא סיכום לפרק באתרי טקסטולוגיה וסוף פסוק, ולא נעשה שימוש בפרשן מסוים.</a:t>
            </a:r>
          </a:p>
        </p:txBody>
      </p:sp>
      <p:sp>
        <p:nvSpPr>
          <p:cNvPr id="13" name="TextBox 12"/>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שופטים ט״ז, פסוקים כ״ג–ל״א. ההסבר לא נבדק על ידי מורה לתנ"ך.</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F2A44"/>
        </a:solidFill>
        <a:effectLst/>
      </p:bgPr>
    </p:bg>
    <p:spTree>
      <p:nvGrpSpPr>
        <p:cNvPr id="1" name=""/>
        <p:cNvGrpSpPr/>
        <p:nvPr/>
      </p:nvGrpSpPr>
      <p:grpSpPr/>
      <p:pic>
        <p:nvPicPr>
          <p:cNvPr id="2" name="Picture 1" descr="Judges-16-0.jpg"/>
          <p:cNvPicPr>
            <a:picLocks noChangeAspect="1"/>
          </p:cNvPicPr>
          <p:nvPr/>
        </p:nvPicPr>
        <p:blipFill>
          <a:blip r:embed="rId2"/>
          <a:srcRect t="11357" b="26501"/>
          <a:stretch>
            <a:fillRect/>
          </a:stretch>
        </p:blipFill>
        <p:spPr>
          <a:xfrm>
            <a:off x="0" y="0"/>
            <a:ext cx="12191695" cy="6858000"/>
          </a:xfrm>
          <a:prstGeom prst="rect">
            <a:avLst/>
          </a:prstGeom>
        </p:spPr>
      </p:pic>
      <p:sp>
        <p:nvSpPr>
          <p:cNvPr id="3" name="Rectangle 2"/>
          <p:cNvSpPr/>
          <p:nvPr/>
        </p:nvSpPr>
        <p:spPr>
          <a:xfrm>
            <a:off x="0" y="0"/>
            <a:ext cx="12191695" cy="6858000"/>
          </a:xfrm>
          <a:prstGeom prst="rect">
            <a:avLst/>
          </a:prstGeom>
          <a:solidFill>
            <a:srgbClr val="1F2A44">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14400" y="1828800"/>
            <a:ext cx="91440" cy="2926080"/>
          </a:xfrm>
          <a:prstGeom prst="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188720" y="1097280"/>
            <a:ext cx="10058400" cy="640080"/>
          </a:xfrm>
          <a:prstGeom prst="rect">
            <a:avLst/>
          </a:prstGeom>
          <a:noFill/>
        </p:spPr>
        <p:txBody>
          <a:bodyPr wrap="square" anchor="t">
            <a:spAutoFit/>
          </a:bodyPr>
          <a:lstStyle/>
          <a:p>
            <a:pPr rtl="1" algn="r">
              <a:spcAft>
                <a:spcPts val="800"/>
              </a:spcAft>
            </a:pPr>
            <a:r>
              <a:rPr sz="2200" b="1" lang="he-IL">
                <a:solidFill>
                  <a:srgbClr val="F0D9A8"/>
                </a:solidFill>
                <a:latin typeface="Arial"/>
                <a:cs typeface="Arial"/>
              </a:rPr>
              <a:t>פסוק מפתח: בית דגון ומות שמשון</a:t>
            </a:r>
          </a:p>
        </p:txBody>
      </p:sp>
      <p:sp>
        <p:nvSpPr>
          <p:cNvPr id="6" name="TextBox 5"/>
          <p:cNvSpPr txBox="1"/>
          <p:nvPr/>
        </p:nvSpPr>
        <p:spPr>
          <a:xfrm>
            <a:off x="1188720" y="1828800"/>
            <a:ext cx="9784080" cy="3108960"/>
          </a:xfrm>
          <a:prstGeom prst="rect">
            <a:avLst/>
          </a:prstGeom>
          <a:noFill/>
        </p:spPr>
        <p:txBody>
          <a:bodyPr wrap="square" anchor="ctr">
            <a:spAutoFit/>
          </a:bodyPr>
          <a:lstStyle/>
          <a:p>
            <a:pPr rtl="1" algn="r">
              <a:spcAft>
                <a:spcPts val="800"/>
              </a:spcAft>
            </a:pPr>
            <a:r>
              <a:rPr sz="3600" b="1" lang="he-IL">
                <a:solidFill>
                  <a:srgbClr val="FFFFFF"/>
                </a:solidFill>
                <a:latin typeface="Arial"/>
                <a:cs typeface="Arial"/>
              </a:rPr>
              <a:t>וְסַרְנֵי פְלִשְׁתִּים נֶֽאֶסְפוּ לִזְבֹּחַ זֶבַח־גָּדוֹל לְדָגוֹן אֱלֹהֵיהֶם וּלְשִׂמְחָה וַיֹּאמְרוּ נָתַן אֱלֹהֵינוּ בְּיָדֵנוּ אֵת שִׁמְשׁוֹן אוֹיְבֵֽנוּ׃</a:t>
            </a:r>
          </a:p>
        </p:txBody>
      </p:sp>
      <p:sp>
        <p:nvSpPr>
          <p:cNvPr id="7" name="TextBox 6"/>
          <p:cNvSpPr txBox="1"/>
          <p:nvPr/>
        </p:nvSpPr>
        <p:spPr>
          <a:xfrm>
            <a:off x="1188720" y="5120640"/>
            <a:ext cx="10058400" cy="548640"/>
          </a:xfrm>
          <a:prstGeom prst="rect">
            <a:avLst/>
          </a:prstGeom>
          <a:noFill/>
        </p:spPr>
        <p:txBody>
          <a:bodyPr wrap="square" anchor="t">
            <a:spAutoFit/>
          </a:bodyPr>
          <a:lstStyle/>
          <a:p>
            <a:pPr rtl="1" algn="r">
              <a:spcAft>
                <a:spcPts val="800"/>
              </a:spcAft>
            </a:pPr>
            <a:r>
              <a:rPr sz="2000" b="0" lang="he-IL">
                <a:solidFill>
                  <a:srgbClr val="F0D9A8"/>
                </a:solidFill>
                <a:latin typeface="Arial"/>
                <a:cs typeface="Arial"/>
              </a:rPr>
              <a:t>שופטים ט״ז, פסוק כ״ג</a:t>
            </a:r>
          </a:p>
        </p:txBody>
      </p:sp>
      <p:sp>
        <p:nvSpPr>
          <p:cNvPr id="8" name="TextBox 7"/>
          <p:cNvSpPr txBox="1"/>
          <p:nvPr/>
        </p:nvSpPr>
        <p:spPr>
          <a:xfrm>
            <a:off x="1188720" y="6309360"/>
            <a:ext cx="10058400" cy="365760"/>
          </a:xfrm>
          <a:prstGeom prst="rect">
            <a:avLst/>
          </a:prstGeom>
          <a:noFill/>
        </p:spPr>
        <p:txBody>
          <a:bodyPr wrap="square" anchor="t">
            <a:spAutoFit/>
          </a:bodyPr>
          <a:lstStyle/>
          <a:p>
            <a:pPr rtl="1" algn="r">
              <a:spcAft>
                <a:spcPts val="800"/>
              </a:spcAft>
            </a:pPr>
            <a:r>
              <a:rPr sz="1000" b="0" lang="he-IL">
                <a:solidFill>
                  <a:srgbClr val="BBBBBB"/>
                </a:solidFill>
                <a:latin typeface="Arial"/>
                <a:cs typeface="Arial"/>
              </a:rPr>
              <a:t>תמונה (נחלת הכלל): Peter Paul Rubens, Samson and Delilah by Rubens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סיכום שופטים ט״ז: שמשון ודלילה</a:t>
            </a:r>
          </a:p>
        </p:txBody>
      </p:sp>
      <p:pic>
        <p:nvPicPr>
          <p:cNvPr id="5" name="Picture 4" descr="Judges-16-1.jpg"/>
          <p:cNvPicPr>
            <a:picLocks noChangeAspect="1"/>
          </p:cNvPicPr>
          <p:nvPr/>
        </p:nvPicPr>
        <p:blipFill>
          <a:blip r:embed="rId2"/>
          <a:srcRect l="23000" r="23000"/>
          <a:stretch>
            <a:fillRect/>
          </a:stretch>
        </p:blipFill>
        <p:spPr>
          <a:xfrm>
            <a:off x="457200" y="1463040"/>
            <a:ext cx="3291840" cy="4572000"/>
          </a:xfrm>
          <a:prstGeom prst="rect">
            <a:avLst/>
          </a:prstGeom>
        </p:spPr>
      </p:pic>
      <p:sp>
        <p:nvSpPr>
          <p:cNvPr id="6" name="Rounded Rectangle 5"/>
          <p:cNvSpPr/>
          <p:nvPr/>
        </p:nvSpPr>
        <p:spPr>
          <a:xfrm>
            <a:off x="4023360" y="1371600"/>
            <a:ext cx="777240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206240" y="1481328"/>
            <a:ext cx="7406640" cy="4626864"/>
          </a:xfrm>
          <a:prstGeom prst="rect">
            <a:avLst/>
          </a:prstGeom>
          <a:noFill/>
        </p:spPr>
        <p:txBody>
          <a:bodyPr wrap="square" anchor="t">
            <a:spAutoFit/>
          </a:bodyPr>
          <a:lstStyle/>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שמשון בעזה וביד דלילה בנחל שורק.</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דלילה מפתה אותו ושמשון מגלה את סוד כוחו.</a:t>
            </a:r>
          </a:p>
          <a:p>
            <a:pPr rtl="1" algn="r">
              <a:spcAft>
                <a:spcPts val="900"/>
              </a:spcAft>
            </a:pPr>
            <a:r>
              <a:rPr sz="2200" b="1" lang="he-IL">
                <a:solidFill>
                  <a:srgbClr val="8F5C00"/>
                </a:solidFill>
                <a:latin typeface="Arial"/>
                <a:cs typeface="Arial"/>
              </a:rPr>
              <a:t>• </a:t>
            </a:r>
            <a:r>
              <a:rPr sz="2200" b="0" lang="he-IL">
                <a:solidFill>
                  <a:srgbClr val="1F2A44"/>
                </a:solidFill>
                <a:latin typeface="Arial"/>
                <a:cs typeface="Arial"/>
              </a:rPr>
              <a:t>הפלשתים עוורים אותו, ובמות שמשון הוא הורג בבית דגון יותר מכל חייו.</a:t>
            </a:r>
          </a:p>
        </p:txBody>
      </p:sp>
      <p:sp>
        <p:nvSpPr>
          <p:cNvPr id="8" name="TextBox 7"/>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סיכום להעתקה למחברת. מקור: מכין המצגת, על סמך הכתוב בפרק וההסברים בשקפים הקודמים. לא נבדק על ידי מורה.</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תרשים רעיונות: שמשון ודלילה</a:t>
            </a:r>
          </a:p>
        </p:txBody>
      </p:sp>
      <p:cxnSp>
        <p:nvCxnSpPr>
          <p:cNvPr id="5" name="Connector 4"/>
          <p:cNvCxnSpPr/>
          <p:nvPr/>
        </p:nvCxnSpPr>
        <p:spPr>
          <a:xfrm flipV="1">
            <a:off x="6099048" y="1965960"/>
            <a:ext cx="0" cy="1920240"/>
          </a:xfrm>
          <a:prstGeom prst="line">
            <a:avLst/>
          </a:prstGeom>
          <a:ln w="38100">
            <a:solidFill>
              <a:srgbClr val="1F4E79"/>
            </a:solidFill>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4681728" y="1463040"/>
            <a:ext cx="2834640" cy="1005840"/>
          </a:xfrm>
          <a:prstGeom prst="round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4727448" y="150876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בעזה</a:t>
            </a:r>
          </a:p>
          <a:p>
            <a:pPr rtl="1" algn="r">
              <a:spcAft>
                <a:spcPts val="200"/>
              </a:spcAft>
            </a:pPr>
            <a:r>
              <a:rPr sz="1200" b="0" lang="he-IL">
                <a:solidFill>
                  <a:srgbClr val="F0D9A8"/>
                </a:solidFill>
                <a:latin typeface="Arial"/>
                <a:cs typeface="Arial"/>
              </a:rPr>
              <a:t>פס׳ א׳–ג׳</a:t>
            </a:r>
          </a:p>
        </p:txBody>
      </p:sp>
      <p:cxnSp>
        <p:nvCxnSpPr>
          <p:cNvPr id="8" name="Connector 7"/>
          <p:cNvCxnSpPr/>
          <p:nvPr/>
        </p:nvCxnSpPr>
        <p:spPr>
          <a:xfrm>
            <a:off x="6099048" y="3886200"/>
            <a:ext cx="4114800" cy="0"/>
          </a:xfrm>
          <a:prstGeom prst="line">
            <a:avLst/>
          </a:prstGeom>
          <a:ln w="38100">
            <a:solidFill>
              <a:srgbClr val="8F5C00"/>
            </a:solidFill>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8796528" y="3383280"/>
            <a:ext cx="2834640" cy="1005840"/>
          </a:xfrm>
          <a:prstGeom prst="roundRect">
            <a:avLst/>
          </a:prstGeom>
          <a:solidFill>
            <a:srgbClr val="8F5C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8422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דלילה</a:t>
            </a:r>
          </a:p>
          <a:p>
            <a:pPr rtl="1" algn="r">
              <a:spcAft>
                <a:spcPts val="200"/>
              </a:spcAft>
            </a:pPr>
            <a:r>
              <a:rPr sz="1200" b="0" lang="he-IL">
                <a:solidFill>
                  <a:srgbClr val="F0D9A8"/>
                </a:solidFill>
                <a:latin typeface="Arial"/>
                <a:cs typeface="Arial"/>
              </a:rPr>
              <a:t>פס׳ ד׳–י״ד</a:t>
            </a:r>
          </a:p>
        </p:txBody>
      </p:sp>
      <p:cxnSp>
        <p:nvCxnSpPr>
          <p:cNvPr id="11" name="Connector 10"/>
          <p:cNvCxnSpPr/>
          <p:nvPr/>
        </p:nvCxnSpPr>
        <p:spPr>
          <a:xfrm>
            <a:off x="6099048" y="3886200"/>
            <a:ext cx="0" cy="1920240"/>
          </a:xfrm>
          <a:prstGeom prst="line">
            <a:avLst/>
          </a:prstGeom>
          <a:ln w="38100">
            <a:solidFill>
              <a:srgbClr val="1D5E3A"/>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681728" y="5303520"/>
            <a:ext cx="2834640" cy="1005840"/>
          </a:xfrm>
          <a:prstGeom prst="roundRect">
            <a:avLst/>
          </a:prstGeom>
          <a:solidFill>
            <a:srgbClr val="1D5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727448" y="534924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הסוד</a:t>
            </a:r>
          </a:p>
          <a:p>
            <a:pPr rtl="1" algn="r">
              <a:spcAft>
                <a:spcPts val="200"/>
              </a:spcAft>
            </a:pPr>
            <a:r>
              <a:rPr sz="1200" b="0" lang="he-IL">
                <a:solidFill>
                  <a:srgbClr val="F0D9A8"/>
                </a:solidFill>
                <a:latin typeface="Arial"/>
                <a:cs typeface="Arial"/>
              </a:rPr>
              <a:t>פס׳ ט״ו–כ״ב</a:t>
            </a:r>
          </a:p>
        </p:txBody>
      </p:sp>
      <p:cxnSp>
        <p:nvCxnSpPr>
          <p:cNvPr id="14" name="Connector 13"/>
          <p:cNvCxnSpPr/>
          <p:nvPr/>
        </p:nvCxnSpPr>
        <p:spPr>
          <a:xfrm flipH="1">
            <a:off x="1984248" y="3886200"/>
            <a:ext cx="4114800" cy="0"/>
          </a:xfrm>
          <a:prstGeom prst="line">
            <a:avLst/>
          </a:prstGeom>
          <a:ln w="38100">
            <a:solidFill>
              <a:srgbClr val="7A2E5A"/>
            </a:solidFill>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66928" y="3383280"/>
            <a:ext cx="2834640" cy="1005840"/>
          </a:xfrm>
          <a:prstGeom prst="roundRect">
            <a:avLst/>
          </a:prstGeom>
          <a:solidFill>
            <a:srgbClr val="7A2E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2648" y="3429000"/>
            <a:ext cx="2743200" cy="914400"/>
          </a:xfrm>
          <a:prstGeom prst="rect">
            <a:avLst/>
          </a:prstGeom>
          <a:noFill/>
        </p:spPr>
        <p:txBody>
          <a:bodyPr wrap="square" anchor="ctr">
            <a:spAutoFit/>
          </a:bodyPr>
          <a:lstStyle/>
          <a:p>
            <a:pPr rtl="1" algn="r">
              <a:spcAft>
                <a:spcPts val="200"/>
              </a:spcAft>
            </a:pPr>
            <a:r>
              <a:rPr sz="1700" b="1" lang="he-IL">
                <a:solidFill>
                  <a:srgbClr val="FFFFFF"/>
                </a:solidFill>
                <a:latin typeface="Arial"/>
                <a:cs typeface="Arial"/>
              </a:rPr>
              <a:t>בית דגון ומות שמשון</a:t>
            </a:r>
          </a:p>
          <a:p>
            <a:pPr rtl="1" algn="r">
              <a:spcAft>
                <a:spcPts val="200"/>
              </a:spcAft>
            </a:pPr>
            <a:r>
              <a:rPr sz="1200" b="0" lang="he-IL">
                <a:solidFill>
                  <a:srgbClr val="F0D9A8"/>
                </a:solidFill>
                <a:latin typeface="Arial"/>
                <a:cs typeface="Arial"/>
              </a:rPr>
              <a:t>פס׳ כ״ג–ל״א</a:t>
            </a:r>
          </a:p>
        </p:txBody>
      </p:sp>
      <p:sp>
        <p:nvSpPr>
          <p:cNvPr id="17" name="Oval 16"/>
          <p:cNvSpPr/>
          <p:nvPr/>
        </p:nvSpPr>
        <p:spPr>
          <a:xfrm>
            <a:off x="4864608" y="3291840"/>
            <a:ext cx="2468880" cy="1188720"/>
          </a:xfrm>
          <a:prstGeom prst="ellipse">
            <a:avLst/>
          </a:prstGeom>
          <a:solidFill>
            <a:srgbClr val="8F5C00"/>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910328" y="3337560"/>
            <a:ext cx="2377440" cy="1097280"/>
          </a:xfrm>
          <a:prstGeom prst="rect">
            <a:avLst/>
          </a:prstGeom>
          <a:noFill/>
        </p:spPr>
        <p:txBody>
          <a:bodyPr wrap="square" anchor="ctr">
            <a:spAutoFit/>
          </a:bodyPr>
          <a:lstStyle/>
          <a:p>
            <a:pPr rtl="1" algn="r">
              <a:spcAft>
                <a:spcPts val="200"/>
              </a:spcAft>
            </a:pPr>
            <a:r>
              <a:rPr sz="1800" b="1" lang="he-IL">
                <a:solidFill>
                  <a:srgbClr val="FFFFFF"/>
                </a:solidFill>
                <a:latin typeface="Arial"/>
                <a:cs typeface="Arial"/>
              </a:rPr>
              <a:t>שופטים ט״ז</a:t>
            </a:r>
          </a:p>
          <a:p>
            <a:pPr rtl="1" algn="r">
              <a:spcAft>
                <a:spcPts val="200"/>
              </a:spcAft>
            </a:pPr>
            <a:r>
              <a:rPr sz="1400" b="0" lang="he-IL">
                <a:solidFill>
                  <a:srgbClr val="FFFFFF"/>
                </a:solidFill>
                <a:latin typeface="Arial"/>
                <a:cs typeface="Arial"/>
              </a:rPr>
              <a:t>שמשון ודלילה</a:t>
            </a:r>
          </a:p>
        </p:txBody>
      </p:sp>
      <p:sp>
        <p:nvSpPr>
          <p:cNvPr id="19" name="TextBox 1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תרשים של מכין המצגת: הקטעים המרכזיים בפרק.</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מילה מנחה</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a:t>
            </a:r>
          </a:p>
        </p:txBody>
      </p:sp>
      <p:graphicFrame>
        <p:nvGraphicFramePr>
          <p:cNvPr id="7" name="Chart 6"/>
          <p:cNvGraphicFramePr>
            <a:graphicFrameLocks noGrp="1"/>
          </p:cNvGraphicFramePr>
          <p:nvPr/>
        </p:nvGraphicFramePr>
        <p:xfrm>
          <a:off x="411480" y="1371600"/>
          <a:ext cx="3291840" cy="2743200"/>
        </p:xfrm>
        <a:graphic>
          <a:graphicData uri="http://schemas.openxmlformats.org/drawingml/2006/chart">
            <c:chart xmlns:c="http://schemas.openxmlformats.org/drawingml/2006/chart" r:id="rId2"/>
          </a:graphicData>
        </a:graphic>
      </p:graphicFrame>
      <p:sp>
        <p:nvSpPr>
          <p:cNvPr id="8" name="Rounded Rectangle 7"/>
          <p:cNvSpPr/>
          <p:nvPr/>
        </p:nvSpPr>
        <p:spPr>
          <a:xfrm>
            <a:off x="3840480" y="1371600"/>
            <a:ext cx="3383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023360" y="1481328"/>
            <a:ext cx="3017520" cy="4626864"/>
          </a:xfrm>
          <a:prstGeom prst="rect">
            <a:avLst/>
          </a:prstGeom>
          <a:noFill/>
        </p:spPr>
        <p:txBody>
          <a:bodyPr wrap="square" anchor="t">
            <a:spAutoFit/>
          </a:bodyPr>
          <a:lstStyle/>
          <a:p>
            <a:pPr rtl="1" algn="r">
              <a:spcAft>
                <a:spcPts val="800"/>
              </a:spcAft>
            </a:pPr>
            <a:r>
              <a:rPr sz="20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המילה ״משון״ חוזרת בפרק 14 פעמים (פסוקים א׳, ב׳, ג׳, ז׳, ט׳, י״ב, י״ד, כ׳). חזרה על מילה היא סימן לרעיון המרכזי של הפרק, ולכן כדאי לשאול מה המילה מלמדת על הנושא.</a:t>
            </a:r>
          </a:p>
          <a:p>
            <a:pPr rtl="1" algn="r">
              <a:spcAft>
                <a:spcPts val="800"/>
              </a:spcAft>
            </a:pPr>
            <a:r>
              <a:rPr sz="1600" b="1" lang="he-IL">
                <a:solidFill>
                  <a:srgbClr val="1F2A44"/>
                </a:solidFill>
                <a:latin typeface="Arial"/>
                <a:cs typeface="Arial"/>
              </a:rPr>
              <a:t>פסוק א׳: </a:t>
            </a:r>
            <a:r>
              <a:rPr sz="1600" b="0" lang="he-IL">
                <a:solidFill>
                  <a:srgbClr val="1F2A44"/>
                </a:solidFill>
                <a:latin typeface="Arial"/>
                <a:cs typeface="Arial"/>
              </a:rPr>
              <a:t>וַיֵּלֶךְ שִׁמְשׁוֹן עַזָּתָה וַיַּרְא־שָׁם אִשָּׁה זוֹנָה וַיָּבֹא אֵלֶֽיהָ׃</a:t>
            </a:r>
          </a:p>
          <a:p>
            <a:pPr rtl="1" algn="r">
              <a:spcAft>
                <a:spcPts val="800"/>
              </a:spcAft>
            </a:pPr>
            <a:r>
              <a:rPr sz="1600" b="1" lang="he-IL">
                <a:solidFill>
                  <a:srgbClr val="1F2A44"/>
                </a:solidFill>
                <a:latin typeface="Arial"/>
                <a:cs typeface="Arial"/>
              </a:rPr>
              <a:t>פסוק ב׳: </a:t>
            </a:r>
            <a:r>
              <a:rPr sz="1600" b="0" lang="he-IL">
                <a:solidFill>
                  <a:srgbClr val="1F2A44"/>
                </a:solidFill>
                <a:latin typeface="Arial"/>
                <a:cs typeface="Arial"/>
              </a:rPr>
              <a:t>לַעַזָּתִים ׀ לֵאמֹר בָּא שִׁמְשׁוֹן הֵנָּה וַיָּסֹבּוּ וַיֶּאֶרְבוּ־לוֹ כׇל־הַלַּיְלָה בְּשַׁעַר הָעִיר וַיִּתְחָֽרְשׁוּ כׇל־הַלַּיְלָה לֵאמֹר עַד־או...</a:t>
            </a:r>
          </a:p>
        </p:txBody>
      </p:sp>
      <p:sp>
        <p:nvSpPr>
          <p:cNvPr id="10" name="Rounded Rectangle 9"/>
          <p:cNvSpPr/>
          <p:nvPr/>
        </p:nvSpPr>
        <p:spPr>
          <a:xfrm>
            <a:off x="411480" y="4206240"/>
            <a:ext cx="3291840" cy="201168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94360" y="4315968"/>
            <a:ext cx="2926080" cy="1792224"/>
          </a:xfrm>
          <a:prstGeom prst="rect">
            <a:avLst/>
          </a:prstGeom>
          <a:noFill/>
        </p:spPr>
        <p:txBody>
          <a:bodyPr wrap="square" anchor="t">
            <a:spAutoFit/>
          </a:bodyPr>
          <a:lstStyle/>
          <a:p>
            <a:pPr rtl="1" algn="r">
              <a:spcAft>
                <a:spcPts val="800"/>
              </a:spcAft>
            </a:pPr>
            <a:r>
              <a:rPr sz="1600" b="1" lang="he-IL">
                <a:solidFill>
                  <a:srgbClr val="8F5C00"/>
                </a:solidFill>
                <a:latin typeface="Arial"/>
                <a:cs typeface="Arial"/>
              </a:rPr>
              <a:t>הגרף: </a:t>
            </a:r>
          </a:p>
          <a:p>
            <a:pPr rtl="1" algn="r">
              <a:spcAft>
                <a:spcPts val="800"/>
              </a:spcAft>
            </a:pPr>
            <a:r>
              <a:rPr sz="1500" b="0" lang="he-IL">
                <a:solidFill>
                  <a:srgbClr val="1F2A44"/>
                </a:solidFill>
                <a:latin typeface="Arial"/>
                <a:cs typeface="Arial"/>
              </a:rPr>
              <a:t>מילים שחוזרות הכי הרבה בפרק (בלי מילות קישור).</a:t>
            </a:r>
          </a:p>
        </p:txBody>
      </p:sp>
      <p:sp>
        <p:nvSpPr>
          <p:cNvPr id="12" name="TextBox 11"/>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פולחן</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עבודה לאלוהות באמצעות קורבנות, תפילות וצומות במקדש או מחוצה לו. בניגוד לעמי המזרח הקדום, הותר הפולחן הישראלי לאלוהים לבדו, ללא פסל או כל תמונה מוחשית אחרת.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פולחן הוא דרך הפולחן והעבודה לאל, במקום, בכלים ובטקסים. הפסוקים מראים היכן ואיך הוא מתבצע בפרק.</a:t>
            </a:r>
          </a:p>
          <a:p>
            <a:pPr rtl="1" algn="r">
              <a:spcAft>
                <a:spcPts val="800"/>
              </a:spcAft>
            </a:pPr>
            <a:r>
              <a:rPr sz="1600" b="1" lang="he-IL">
                <a:solidFill>
                  <a:srgbClr val="1F2A44"/>
                </a:solidFill>
                <a:latin typeface="Arial"/>
                <a:cs typeface="Arial"/>
              </a:rPr>
              <a:t>פסוק ה׳ (קטע: דלילה): </a:t>
            </a:r>
            <a:r>
              <a:rPr sz="1600" b="0" lang="he-IL">
                <a:solidFill>
                  <a:srgbClr val="1F2A44"/>
                </a:solidFill>
                <a:latin typeface="Arial"/>
                <a:cs typeface="Arial"/>
              </a:rPr>
              <a:t>וַיַּעֲלוּ אֵלֶיהָ סַרְנֵי פְלִשְׁתִּים וַיֹּאמְרוּ לָהּ פַּתִּי אוֹתוֹ וּרְאִי בַּמֶּה כֹּחוֹ גָדוֹל וּבַמֶּה נוּכַל לוֹ וַאֲסַרְנוּהוּ לְעַנּוֹתוֹ וַאֲנַחְנוּ נִתַּן־לָ...</a:t>
            </a:r>
          </a:p>
          <a:p>
            <a:pPr rtl="1" algn="r">
              <a:spcAft>
                <a:spcPts val="800"/>
              </a:spcAft>
            </a:pPr>
            <a:r>
              <a:rPr sz="1600" b="1" lang="he-IL">
                <a:solidFill>
                  <a:srgbClr val="1F2A44"/>
                </a:solidFill>
                <a:latin typeface="Arial"/>
                <a:cs typeface="Arial"/>
              </a:rPr>
              <a:t>פסוק ו׳ (קטע: דלילה): </a:t>
            </a:r>
            <a:r>
              <a:rPr sz="1600" b="0" lang="he-IL">
                <a:solidFill>
                  <a:srgbClr val="1F2A44"/>
                </a:solidFill>
                <a:latin typeface="Arial"/>
                <a:cs typeface="Arial"/>
              </a:rPr>
              <a:t>וַתֹּאמֶר דְּלִילָה אֶל־שִׁמְשׁוֹן הַגִּידָה־נָּא לִי בַּמֶּה כֹּחֲךָ גָדוֹל וּבַמֶּה תֵאָסֵר לְעַנּוֹתֶֽךָ׃</a:t>
            </a:r>
          </a:p>
          <a:p>
            <a:pPr rtl="1" algn="r">
              <a:spcAft>
                <a:spcPts val="800"/>
              </a:spcAft>
            </a:pPr>
            <a:r>
              <a:rPr sz="1600" b="1" lang="he-IL">
                <a:solidFill>
                  <a:srgbClr val="1F2A44"/>
                </a:solidFill>
                <a:latin typeface="Arial"/>
                <a:cs typeface="Arial"/>
              </a:rPr>
              <a:t>פסוק י׳ (קטע: דלילה): </a:t>
            </a:r>
            <a:r>
              <a:rPr sz="1600" b="0" lang="he-IL">
                <a:solidFill>
                  <a:srgbClr val="1F2A44"/>
                </a:solidFill>
                <a:latin typeface="Arial"/>
                <a:cs typeface="Arial"/>
              </a:rPr>
              <a:t>וַתֹּאמֶר דְּלִילָה אֶל־שִׁמְשׁוֹן הִנֵּה הֵתַלְתָּ בִּי וַתְּדַבֵּר אֵלַי כְּזָבִים עַתָּה הַגִּידָה־נָּא לִי בַּמֶּה תֵּאָסֵֽר׃</a:t>
            </a:r>
          </a:p>
          <a:p>
            <a:pPr rtl="1" algn="r">
              <a:spcAft>
                <a:spcPts val="800"/>
              </a:spcAft>
            </a:pPr>
            <a:r>
              <a:rPr sz="1500" b="0" lang="he-IL">
                <a:solidFill>
                  <a:srgbClr val="444444"/>
                </a:solidFill>
                <a:latin typeface="Arial"/>
                <a:cs typeface="Arial"/>
              </a:rPr>
              <a:t>ועוד בפסוקים: י״ג, ט״ו.</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קורבנות</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מתנה מן החי או מן הצומח שמביא אדם למקדש לכבוד האל. המתנה מן החי היא בהמות או עופות טהורים הנשחטים במקדש ודמם הנזרק על המזבח משמש כפרה לנפש החוטא. במקרא מצויים סוגים רבים של קורבנות, שהעיקרים ביניהם הם: זבח (נקרא גם שלמים): קורבן זה מובא למקדש ה'על ידי היחיד כתרומה או כנדר לשם בקשת עזרה מהאל.</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קורבן הוא דרך לפנות אל ה׳ בהודיה, בבקשה או בכפרה. בפסוקים האלה רואים מי מקריב, מה מקריבים, ומה קורה בעקבות ההקרבה.</a:t>
            </a:r>
          </a:p>
          <a:p>
            <a:pPr rtl="1" algn="r">
              <a:spcAft>
                <a:spcPts val="800"/>
              </a:spcAft>
            </a:pPr>
            <a:r>
              <a:rPr sz="1600" b="1" lang="he-IL">
                <a:solidFill>
                  <a:srgbClr val="1F2A44"/>
                </a:solidFill>
                <a:latin typeface="Arial"/>
                <a:cs typeface="Arial"/>
              </a:rPr>
              <a:t>פסוק י״ז (קטע: הסוד): </a:t>
            </a:r>
            <a:r>
              <a:rPr sz="1600" b="0" lang="he-IL">
                <a:solidFill>
                  <a:srgbClr val="1F2A44"/>
                </a:solidFill>
                <a:latin typeface="Arial"/>
                <a:cs typeface="Arial"/>
              </a:rPr>
              <a:t>וַיַּגֶּד־לָהּ אֶת־כׇּל־לִבּוֹ וַיֹּאמֶר לָהּ מוֹרָה לֹא־עָלָה עַל־רֹאשִׁי כִּֽי־נְזִיר אֱלֹהִים אֲנִי מִבֶּטֶן אִמִּי אִם־גֻּלַּחְתִּי וְסָר מִמֶּנִּי כֹחִי וְחָלִיתִי ו...</a:t>
            </a:r>
          </a:p>
          <a:p>
            <a:pPr rtl="1" algn="r">
              <a:spcAft>
                <a:spcPts val="800"/>
              </a:spcAft>
            </a:pPr>
            <a:r>
              <a:rPr sz="1600" b="1" lang="he-IL">
                <a:solidFill>
                  <a:srgbClr val="1F2A44"/>
                </a:solidFill>
                <a:latin typeface="Arial"/>
                <a:cs typeface="Arial"/>
              </a:rPr>
              <a:t>פסוק כ״ג (קטע: בית דגון ומות שמשון): </a:t>
            </a:r>
            <a:r>
              <a:rPr sz="1600" b="0" lang="he-IL">
                <a:solidFill>
                  <a:srgbClr val="1F2A44"/>
                </a:solidFill>
                <a:latin typeface="Arial"/>
                <a:cs typeface="Arial"/>
              </a:rPr>
              <a:t>וְסַרְנֵי פְלִשְׁתִּים נֶֽאֶסְפוּ לִזְבֹּחַ זֶבַח־גָּדוֹל לְדָגוֹן אֱלֹהֵיהֶם וּלְשִׂמְחָה וַיֹּאמְרוּ נָתַן אֱלֹהֵינוּ בְּיָדֵנוּ אֵת שִׁמְשׁוֹן אוֹיְבֵֽנוּ׃</a:t>
            </a:r>
          </a:p>
          <a:p>
            <a:pPr rtl="1" algn="r">
              <a:spcAft>
                <a:spcPts val="800"/>
              </a:spcAft>
            </a:pPr>
            <a:r>
              <a:rPr sz="1600" b="1" lang="he-IL">
                <a:solidFill>
                  <a:srgbClr val="1F2A44"/>
                </a:solidFill>
                <a:latin typeface="Arial"/>
                <a:cs typeface="Arial"/>
              </a:rPr>
              <a:t>פסוק כ״ז (קטע: בית דגון ומות שמשון): </a:t>
            </a:r>
            <a:r>
              <a:rPr sz="1600" b="0" lang="he-IL">
                <a:solidFill>
                  <a:srgbClr val="1F2A44"/>
                </a:solidFill>
                <a:latin typeface="Arial"/>
                <a:cs typeface="Arial"/>
              </a:rPr>
              <a:t>וְהַבַּיִת מָלֵא הָאֲנָשִׁים וְהַנָּשִׁים וְשָׁמָּה כֹּל סַרְנֵי פְלִשְׁתִּים וְעַל־הַגָּג כִּשְׁלֹשֶׁת אֲלָפִים אִישׁ וְאִשָּׁה הָרֹאִים בִּשְׂחוֹק שִׁמְשֽׁוֹן׃</a:t>
            </a:r>
          </a:p>
          <a:p>
            <a:pPr rtl="1" algn="r">
              <a:spcAft>
                <a:spcPts val="800"/>
              </a:spcAft>
            </a:pPr>
            <a:r>
              <a:rPr sz="1500" b="0" lang="he-IL">
                <a:solidFill>
                  <a:srgbClr val="444444"/>
                </a:solidFill>
                <a:latin typeface="Arial"/>
                <a:cs typeface="Arial"/>
              </a:rPr>
              <a:t>ועוד בפסוקים: ל׳.</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DF1D8"/>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מושג בפרק: מספר טיפולוגי</a:t>
            </a:r>
          </a:p>
        </p:txBody>
      </p:sp>
      <p:sp>
        <p:nvSpPr>
          <p:cNvPr id="5" name="Rounded Rectangle 4"/>
          <p:cNvSpPr/>
          <p:nvPr/>
        </p:nvSpPr>
        <p:spPr>
          <a:xfrm>
            <a:off x="7406640" y="1371600"/>
            <a:ext cx="4389120" cy="4846320"/>
          </a:xfrm>
          <a:prstGeom prst="roundRect">
            <a:avLst>
              <a:gd name="adj" fmla="val 4000"/>
            </a:avLst>
          </a:prstGeom>
          <a:solidFill>
            <a:srgbClr val="FFFFFF"/>
          </a:solidFill>
          <a:ln w="25400">
            <a:solidFill>
              <a:srgbClr val="8F5C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589520" y="1481328"/>
            <a:ext cx="4023360" cy="4626864"/>
          </a:xfrm>
          <a:prstGeom prst="rect">
            <a:avLst/>
          </a:prstGeom>
          <a:noFill/>
        </p:spPr>
        <p:txBody>
          <a:bodyPr wrap="square" anchor="t">
            <a:spAutoFit/>
          </a:bodyPr>
          <a:lstStyle/>
          <a:p>
            <a:pPr rtl="1" algn="r">
              <a:spcAft>
                <a:spcPts val="800"/>
              </a:spcAft>
            </a:pPr>
            <a:r>
              <a:rPr sz="2200" b="1" lang="he-IL">
                <a:solidFill>
                  <a:srgbClr val="8F5C00"/>
                </a:solidFill>
                <a:latin typeface="Arial"/>
                <a:cs typeface="Arial"/>
              </a:rPr>
              <a:t>מה זה? </a:t>
            </a:r>
          </a:p>
          <a:p>
            <a:pPr rtl="1" algn="r">
              <a:spcAft>
                <a:spcPts val="800"/>
              </a:spcAft>
            </a:pPr>
            <a:r>
              <a:rPr sz="1700" b="0" lang="he-IL">
                <a:solidFill>
                  <a:srgbClr val="1F2A44"/>
                </a:solidFill>
                <a:latin typeface="Arial"/>
                <a:cs typeface="Arial"/>
              </a:rPr>
              <a:t>מספרים מסוימים חוזרים במקרא הרבה יותר ממספרים אחרים. המספר האלה הם 3, 7 וכפולותיו, 10, 12, 40 וכפולותיו. למשל: לאיוב היו 7 בנים ו3 בנות.</a:t>
            </a:r>
          </a:p>
        </p:txBody>
      </p:sp>
      <p:sp>
        <p:nvSpPr>
          <p:cNvPr id="7" name="Rounded Rectangle 6"/>
          <p:cNvSpPr/>
          <p:nvPr/>
        </p:nvSpPr>
        <p:spPr>
          <a:xfrm>
            <a:off x="411480" y="1371600"/>
            <a:ext cx="6812280" cy="4846320"/>
          </a:xfrm>
          <a:prstGeom prst="roundRect">
            <a:avLst>
              <a:gd name="adj" fmla="val 4000"/>
            </a:avLst>
          </a:prstGeom>
          <a:solidFill>
            <a:srgbClr val="FFFFFF"/>
          </a:solidFill>
          <a:ln w="25400">
            <a:solidFill>
              <a:srgbClr val="2A7F8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94360" y="1481328"/>
            <a:ext cx="6446520" cy="4626864"/>
          </a:xfrm>
          <a:prstGeom prst="rect">
            <a:avLst/>
          </a:prstGeom>
          <a:noFill/>
        </p:spPr>
        <p:txBody>
          <a:bodyPr wrap="square" anchor="t">
            <a:spAutoFit/>
          </a:bodyPr>
          <a:lstStyle/>
          <a:p>
            <a:pPr rtl="1" algn="r">
              <a:spcAft>
                <a:spcPts val="800"/>
              </a:spcAft>
            </a:pPr>
            <a:r>
              <a:rPr sz="2100" b="1" lang="he-IL">
                <a:solidFill>
                  <a:srgbClr val="8F5C00"/>
                </a:solidFill>
                <a:latin typeface="Arial"/>
                <a:cs typeface="Arial"/>
              </a:rPr>
              <a:t>איך זה בא לידי ביטוי בפרק: </a:t>
            </a:r>
          </a:p>
          <a:p>
            <a:pPr rtl="1" algn="r">
              <a:spcAft>
                <a:spcPts val="800"/>
              </a:spcAft>
            </a:pPr>
            <a:r>
              <a:rPr sz="1700" b="0" lang="he-IL">
                <a:solidFill>
                  <a:srgbClr val="1F2A44"/>
                </a:solidFill>
                <a:latin typeface="Arial"/>
                <a:cs typeface="Arial"/>
              </a:rPr>
              <a:t>מספר טיפולוגי הוא מספר שחוזר ומקבל משמעות סמלית (שבע, ארבעים, שנים עשר). הפסוקים כוללים מספרים כאלה, ואפשר לשאול מה משמעותם.</a:t>
            </a:r>
          </a:p>
          <a:p>
            <a:pPr rtl="1" algn="r">
              <a:spcAft>
                <a:spcPts val="800"/>
              </a:spcAft>
            </a:pPr>
            <a:r>
              <a:rPr sz="1600" b="1" lang="he-IL">
                <a:solidFill>
                  <a:srgbClr val="1F2A44"/>
                </a:solidFill>
                <a:latin typeface="Arial"/>
                <a:cs typeface="Arial"/>
              </a:rPr>
              <a:t>פסוק ז׳ (קטע: דלילה): </a:t>
            </a:r>
            <a:r>
              <a:rPr sz="1600" b="0" lang="he-IL">
                <a:solidFill>
                  <a:srgbClr val="1F2A44"/>
                </a:solidFill>
                <a:latin typeface="Arial"/>
                <a:cs typeface="Arial"/>
              </a:rPr>
              <a:t>וַיֹּאמֶר אֵלֶיהָ שִׁמְשׁוֹן אִם־יַאַסְרֻנִי בְּשִׁבְעָה יְתָרִים לַחִים אֲשֶׁר לֹא־חֹרָבוּ וְחָלִיתִי וְהָיִיתִי כְּאַחַד הָאָדָֽם׃</a:t>
            </a:r>
          </a:p>
          <a:p>
            <a:pPr rtl="1" algn="r">
              <a:spcAft>
                <a:spcPts val="800"/>
              </a:spcAft>
            </a:pPr>
            <a:r>
              <a:rPr sz="1600" b="1" lang="he-IL">
                <a:solidFill>
                  <a:srgbClr val="1F2A44"/>
                </a:solidFill>
                <a:latin typeface="Arial"/>
                <a:cs typeface="Arial"/>
              </a:rPr>
              <a:t>פסוק ח׳ (קטע: דלילה): </a:t>
            </a:r>
            <a:r>
              <a:rPr sz="1600" b="0" lang="he-IL">
                <a:solidFill>
                  <a:srgbClr val="1F2A44"/>
                </a:solidFill>
                <a:latin typeface="Arial"/>
                <a:cs typeface="Arial"/>
              </a:rPr>
              <a:t>וַיַּעֲלוּ־לָהּ סַרְנֵי פְלִשְׁתִּים שִׁבְעָה יְתָרִים לַחִים אֲשֶׁר לֹא־חֹרָבוּ וַתַּאַסְרֵהוּ בָּהֶֽם׃</a:t>
            </a:r>
          </a:p>
          <a:p>
            <a:pPr rtl="1" algn="r">
              <a:spcAft>
                <a:spcPts val="800"/>
              </a:spcAft>
            </a:pPr>
            <a:r>
              <a:rPr sz="1600" b="1" lang="he-IL">
                <a:solidFill>
                  <a:srgbClr val="1F2A44"/>
                </a:solidFill>
                <a:latin typeface="Arial"/>
                <a:cs typeface="Arial"/>
              </a:rPr>
              <a:t>פסוק י״ג (קטע: דלילה): </a:t>
            </a:r>
            <a:r>
              <a:rPr sz="1600" b="0" lang="he-IL">
                <a:solidFill>
                  <a:srgbClr val="1F2A44"/>
                </a:solidFill>
                <a:latin typeface="Arial"/>
                <a:cs typeface="Arial"/>
              </a:rPr>
              <a:t>וַתֹּאמֶר דְּלִילָה אֶל־שִׁמְשׁוֹן עַד־הֵנָּה הֵתַלְתָּ בִּי וַתְּדַבֵּר אֵלַי כְּזָבִים הַגִּידָה לִּי בַּמֶּה תֵּאָסֵר וַיֹּאמֶר אֵלֶיהָ אִם־תַּאַרְגִי אֶת־שֶׁבַע מַחְל...</a:t>
            </a:r>
          </a:p>
          <a:p>
            <a:pPr rtl="1" algn="r">
              <a:spcAft>
                <a:spcPts val="800"/>
              </a:spcAft>
            </a:pPr>
            <a:r>
              <a:rPr sz="1500" b="0" lang="he-IL">
                <a:solidFill>
                  <a:srgbClr val="444444"/>
                </a:solidFill>
                <a:latin typeface="Arial"/>
                <a:cs typeface="Arial"/>
              </a:rPr>
              <a:t>ועוד בפסוקים: י״ט.</a:t>
            </a:r>
          </a:p>
        </p:txBody>
      </p:sp>
      <p:sp>
        <p:nvSpPr>
          <p:cNvPr id="9" name="TextBox 8"/>
          <p:cNvSpPr txBox="1"/>
          <p:nvPr/>
        </p:nvSpPr>
        <p:spPr>
          <a:xfrm>
            <a:off x="457200" y="6400800"/>
            <a:ext cx="11247120" cy="320040"/>
          </a:xfrm>
          <a:prstGeom prst="rect">
            <a:avLst/>
          </a:prstGeom>
          <a:noFill/>
        </p:spPr>
        <p:txBody>
          <a:bodyPr wrap="square" anchor="t">
            <a:spAutoFit/>
          </a:bodyPr>
          <a:lstStyle/>
          <a:p>
            <a:pPr rtl="1" algn="r">
              <a:spcAft>
                <a:spcPts val="800"/>
              </a:spcAft>
            </a:pPr>
            <a:r>
              <a:rPr sz="1100" b="0" lang="he-IL">
                <a:solidFill>
                  <a:srgbClr val="444444"/>
                </a:solidFill>
                <a:latin typeface="Arial"/>
                <a:cs typeface="Arial"/>
              </a:rPr>
              <a:t>הגדרה: "מילון מושגים - תנ״ך", קמפוס אורט, campus.ort.org.il/mod/glossary/view.php?id=246 (ציטוט קצר). הקישור לפרק הוא של מכין המצגת.</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בבגרות: שופטים ט״ז</a:t>
            </a:r>
          </a:p>
        </p:txBody>
      </p:sp>
      <p:sp>
        <p:nvSpPr>
          <p:cNvPr id="5" name="TextBox 4"/>
          <p:cNvSpPr txBox="1"/>
          <p:nvPr/>
        </p:nvSpPr>
        <p:spPr>
          <a:xfrm>
            <a:off x="731520" y="1645920"/>
            <a:ext cx="10698480" cy="3657600"/>
          </a:xfrm>
          <a:prstGeom prst="rect">
            <a:avLst/>
          </a:prstGeom>
          <a:noFill/>
        </p:spPr>
        <p:txBody>
          <a:bodyPr wrap="square" anchor="t">
            <a:spAutoFit/>
          </a:bodyPr>
          <a:lstStyle/>
          <a:p>
            <a:pPr rtl="1" algn="r">
              <a:spcAft>
                <a:spcPts val="800"/>
              </a:spcAft>
            </a:pPr>
            <a:r>
              <a:rPr sz="2600" b="0" lang="he-IL">
                <a:solidFill>
                  <a:srgbClr val="1F2A44"/>
                </a:solidFill>
                <a:latin typeface="Arial"/>
                <a:cs typeface="Arial"/>
              </a:rPr>
              <a:t>במסמך לא נמצאו שאלות בגרות לפרק זה.</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A"/>
        </a:solidFill>
        <a:effectLst/>
      </p:bgPr>
    </p:bg>
    <p:spTree>
      <p:nvGrpSpPr>
        <p:cNvPr id="1" name=""/>
        <p:cNvGrpSpPr/>
        <p:nvPr/>
      </p:nvGrpSpPr>
      <p:grpSpPr/>
      <p:sp>
        <p:nvSpPr>
          <p:cNvPr id="2" name="Rectangle 1"/>
          <p:cNvSpPr/>
          <p:nvPr/>
        </p:nvSpPr>
        <p:spPr>
          <a:xfrm>
            <a:off x="0" y="0"/>
            <a:ext cx="12191695" cy="1051560"/>
          </a:xfrm>
          <a:prstGeom prst="rect">
            <a:avLst/>
          </a:prstGeom>
          <a:solidFill>
            <a:srgbClr val="1F2A4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051560"/>
            <a:ext cx="12191695" cy="64008"/>
          </a:xfrm>
          <a:prstGeom prst="rect">
            <a:avLst/>
          </a:prstGeom>
          <a:solidFill>
            <a:srgbClr val="8F5C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9728"/>
            <a:ext cx="11064240" cy="868680"/>
          </a:xfrm>
          <a:prstGeom prst="rect">
            <a:avLst/>
          </a:prstGeom>
          <a:noFill/>
        </p:spPr>
        <p:txBody>
          <a:bodyPr wrap="square" anchor="ctr">
            <a:spAutoFit/>
          </a:bodyPr>
          <a:lstStyle/>
          <a:p>
            <a:pPr rtl="1" algn="r">
              <a:spcAft>
                <a:spcPts val="800"/>
              </a:spcAft>
            </a:pPr>
            <a:r>
              <a:rPr sz="3400" b="1" lang="he-IL">
                <a:solidFill>
                  <a:srgbClr val="FFFFFF"/>
                </a:solidFill>
                <a:latin typeface="Arial"/>
                <a:cs typeface="Arial"/>
              </a:rPr>
              <a:t>מקורות ותמונות</a:t>
            </a:r>
          </a:p>
        </p:txBody>
      </p:sp>
      <p:sp>
        <p:nvSpPr>
          <p:cNvPr id="5" name="TextBox 4"/>
          <p:cNvSpPr txBox="1"/>
          <p:nvPr/>
        </p:nvSpPr>
        <p:spPr>
          <a:xfrm>
            <a:off x="731520" y="1371600"/>
            <a:ext cx="10698480" cy="4846320"/>
          </a:xfrm>
          <a:prstGeom prst="rect">
            <a:avLst/>
          </a:prstGeom>
          <a:noFill/>
        </p:spPr>
        <p:txBody>
          <a:bodyPr wrap="square" anchor="t">
            <a:spAutoFit/>
          </a:bodyPr>
          <a:lstStyle/>
          <a:p>
            <a:pPr rtl="1" algn="r">
              <a:spcAft>
                <a:spcPts val="800"/>
              </a:spcAft>
            </a:pPr>
            <a:r>
              <a:rPr sz="1500" b="0" lang="he-IL">
                <a:solidFill>
                  <a:srgbClr val="1F2A44"/>
                </a:solidFill>
                <a:latin typeface="Arial"/>
                <a:cs typeface="Arial"/>
              </a:rPr>
              <a:t>נוסח הפסוקים: "מקרא על פי המסורה", דרך ספריא (sefaria.org), רישיון CC BY-SA.</a:t>
            </a:r>
          </a:p>
          <a:p>
            <a:pPr rtl="1" algn="r">
              <a:spcAft>
                <a:spcPts val="800"/>
              </a:spcAft>
            </a:pPr>
            <a:r>
              <a:rPr sz="1500" b="0" lang="he-IL">
                <a:solidFill>
                  <a:srgbClr val="1F2A44"/>
                </a:solidFill>
                <a:latin typeface="Arial"/>
                <a:cs typeface="Arial"/>
              </a:rPr>
              <a:t>שאלות ופתרונות הבגרות: מסמך השאלות והפתרונות לבגרות בתנ"ך.</a:t>
            </a:r>
          </a:p>
          <a:p>
            <a:pPr rtl="1" algn="r">
              <a:spcAft>
                <a:spcPts val="800"/>
              </a:spcAft>
            </a:pPr>
            <a:r>
              <a:rPr sz="1500" b="0" lang="he-IL">
                <a:solidFill>
                  <a:srgbClr val="1F2A44"/>
                </a:solidFill>
                <a:latin typeface="Arial"/>
                <a:cs typeface="Arial"/>
              </a:rPr>
              <a:t>ההסברים נכתבו על ידי מכין המצגת בהסתמך על האתרים textologia.net ו-sofpasuk.com (בפרפראזה, עם קרדיט), ואם לא נמצא באתרים סיכום לפרק, על סמך הכתוב. לא נבדקו על ידי מורה.</a:t>
            </a:r>
          </a:p>
          <a:p>
            <a:pPr rtl="1" algn="r">
              <a:spcAft>
                <a:spcPts val="800"/>
              </a:spcAft>
            </a:pPr>
            <a:r>
              <a:rPr sz="1500" b="0" lang="he-IL">
                <a:solidFill>
                  <a:srgbClr val="1F2A44"/>
                </a:solidFill>
                <a:latin typeface="Arial"/>
                <a:cs typeface="Arial"/>
              </a:rPr>
              <a:t>המושגים: "מילון מושגים - תנ״ך", קמפוס אורט. הקישור בין המושג לפרק, המפות והתרשימים הם של מכין המצגת.</a:t>
            </a:r>
          </a:p>
          <a:p>
            <a:pPr rtl="1" algn="r">
              <a:spcAft>
                <a:spcPts val="800"/>
              </a:spcAft>
            </a:pPr>
            <a:r>
              <a:rPr sz="1500" b="0" lang="he-IL">
                <a:solidFill>
                  <a:srgbClr val="1F2A44"/>
                </a:solidFill>
                <a:latin typeface="Arial"/>
                <a:cs typeface="Arial"/>
              </a:rPr>
              <a:t>תמונה (נחלת הכלל): Peter Paul Rubens, Samson and Delilah by Rubens | https://commons.wikimedia.org/wiki/File:Samson_and_Delilah_by_Rubens.jpg</a:t>
            </a:r>
          </a:p>
          <a:p>
            <a:pPr rtl="1" algn="r">
              <a:spcAft>
                <a:spcPts val="800"/>
              </a:spcAft>
            </a:pPr>
            <a:r>
              <a:rPr sz="1500" b="0" lang="he-IL">
                <a:solidFill>
                  <a:srgbClr val="1F2A44"/>
                </a:solidFill>
                <a:latin typeface="Arial"/>
                <a:cs typeface="Arial"/>
              </a:rPr>
              <a:t>תמונה (נחלת הכלל): Lucas Cranach the Elder, Samson and Delilah MET DP278967 | https://commons.wikimedia.org/wiki/File:Samson_and_Delilah_MET_DP278967.jpg</a:t>
            </a:r>
          </a:p>
          <a:p>
            <a:pPr rtl="1" algn="r">
              <a:spcAft>
                <a:spcPts val="800"/>
              </a:spcAft>
            </a:pPr>
            <a:r>
              <a:rPr sz="1500" b="0" lang="he-IL">
                <a:solidFill>
                  <a:srgbClr val="1F2A44"/>
                </a:solidFill>
                <a:latin typeface="Arial"/>
                <a:cs typeface="Arial"/>
              </a:rPr>
              <a:t>תמונה (נחלת הכלל): , Samson and Delilah by Rubens, 1609 | https://commons.wikimedia.org/wiki/File:Samson_and_Delilah_by_Rubens,_1609.jpg</a:t>
            </a:r>
          </a:p>
          <a:p>
            <a:pPr rtl="1" algn="r">
              <a:spcAft>
                <a:spcPts val="800"/>
              </a:spcAft>
            </a:pPr>
            <a:r>
              <a:rPr sz="1500" b="0" lang="he-IL">
                <a:solidFill>
                  <a:srgbClr val="1F2A44"/>
                </a:solidFill>
                <a:latin typeface="Arial"/>
                <a:cs typeface="Arial"/>
              </a:rPr>
              <a:t>תמונה (נחלת הכלל): Lucas Cranach the Elder, Samson and Delilah MET GermanCat12 Xraynocap | https://commons.wikimedia.org/wiki/File:Samson_and_Delilah_MET_GermanCat12_Xraynocap.jpg</a:t>
            </a:r>
          </a:p>
          <a:p>
            <a:pPr rtl="1" algn="r">
              <a:spcAft>
                <a:spcPts val="800"/>
              </a:spcAft>
            </a:pPr>
            <a:r>
              <a:rPr sz="1500" b="0" lang="he-IL">
                <a:solidFill>
                  <a:srgbClr val="1F2A44"/>
                </a:solidFill>
                <a:latin typeface="Arial"/>
                <a:cs typeface="Arial"/>
              </a:rPr>
              <a:t>תמונה (נחלת הכלל): Max Liebermann, Samson and Delilah (SM sg171) | https://commons.wikimedia.org/wiki/File:Samson_and_Delilah_(SM_sg171).png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שופטים ט״ז - מצגת</dc:title>
  <dc:subject/>
  <dc:creator/>
  <cp:keywords/>
  <dc:description/>
  <cp:lastModifiedBy/>
  <cp:revision>1</cp:revision>
  <dcterms:created xsi:type="dcterms:W3CDTF">2013-01-27T09:14:16Z</dcterms:created>
  <dcterms:modified xsi:type="dcterms:W3CDTF">2013-01-27T09:15:58Z</dcterms:modified>
  <cp:category/>
</cp:coreProperties>
</file>