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יהוה</c:v>
                </c:pt>
                <c:pt idx="1">
                  <c:v>ניישראל</c:v>
                </c:pt>
                <c:pt idx="2">
                  <c:v>אהוד</c:v>
                </c:pt>
                <c:pt idx="3">
                  <c:v>אתישראל</c:v>
                </c:pt>
                <c:pt idx="4">
                  <c:v>ישראל</c:v>
                </c:pt>
              </c:strCache>
            </c:strRef>
          </c:cat>
          <c:val>
            <c:numRef>
              <c:f>Sheet1!$B$2:$B$6</c:f>
              <c:numCache>
                <c:formatCode>General</c:formatCode>
                <c:ptCount val="5"/>
                <c:pt idx="0">
                  <c:v>9</c:v>
                </c:pt>
                <c:pt idx="1">
                  <c:v>7</c:v>
                </c:pt>
                <c:pt idx="2">
                  <c:v>6</c:v>
                </c:pt>
                <c:pt idx="3">
                  <c:v>5</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3-0.jpg"/>
          <p:cNvPicPr>
            <a:picLocks noChangeAspect="1"/>
          </p:cNvPicPr>
          <p:nvPr/>
        </p:nvPicPr>
        <p:blipFill>
          <a:blip r:embed="rId2"/>
          <a:srcRect t="5893" b="13750"/>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ג׳</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עתניאל, אהוד ושמגר</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James Tissot, Tissot Drawing 201 Eglon slain by Ehud (Judges 3 21) for Brunoff 188 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הגויים הנותרים</a:t>
            </a:r>
          </a:p>
          <a:p>
            <a:pPr rtl="1" algn="r">
              <a:spcAft>
                <a:spcPts val="400"/>
              </a:spcAft>
            </a:pPr>
            <a:r>
              <a:rPr sz="1500" b="0" lang="he-IL">
                <a:solidFill>
                  <a:srgbClr val="F0D9A8"/>
                </a:solidFill>
                <a:latin typeface="Arial"/>
                <a:cs typeface="Arial"/>
              </a:rPr>
              <a:t>פסוקים א׳–ו׳</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עתניאל</a:t>
            </a:r>
          </a:p>
          <a:p>
            <a:pPr rtl="1" algn="r">
              <a:spcAft>
                <a:spcPts val="400"/>
              </a:spcAft>
            </a:pPr>
            <a:r>
              <a:rPr sz="1500" b="0" lang="he-IL">
                <a:solidFill>
                  <a:srgbClr val="F0D9A8"/>
                </a:solidFill>
                <a:latin typeface="Arial"/>
                <a:cs typeface="Arial"/>
              </a:rPr>
              <a:t>פסוקים ז׳–י״א</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אהוד ועגלון</a:t>
            </a:r>
          </a:p>
          <a:p>
            <a:pPr rtl="1" algn="r">
              <a:spcAft>
                <a:spcPts val="400"/>
              </a:spcAft>
            </a:pPr>
            <a:r>
              <a:rPr sz="1500" b="0" lang="he-IL">
                <a:solidFill>
                  <a:srgbClr val="F0D9A8"/>
                </a:solidFill>
                <a:latin typeface="Arial"/>
                <a:cs typeface="Arial"/>
              </a:rPr>
              <a:t>פסוקים י״ב–ל׳</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שמגר</a:t>
            </a:r>
          </a:p>
          <a:p>
            <a:pPr rtl="1" algn="r">
              <a:spcAft>
                <a:spcPts val="400"/>
              </a:spcAft>
            </a:pPr>
            <a:r>
              <a:rPr sz="1500" b="0" lang="he-IL">
                <a:solidFill>
                  <a:srgbClr val="F0D9A8"/>
                </a:solidFill>
                <a:latin typeface="Arial"/>
                <a:cs typeface="Arial"/>
              </a:rPr>
              <a:t>פסוקים ל״א–ל״א</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9517725" y="4389120"/>
            <a:ext cx="2122587"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718422" y="4389120"/>
            <a:ext cx="1762727"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81069" y="4389120"/>
            <a:ext cx="6800776"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9" y="4389120"/>
            <a:ext cx="323284"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31 פסוקים. </a:t>
            </a:r>
            <a:r>
              <a:rPr sz="2200" b="1" lang="he-IL">
                <a:solidFill>
                  <a:srgbClr val="8F5C00"/>
                </a:solidFill>
                <a:latin typeface="Arial"/>
                <a:cs typeface="Arial"/>
              </a:rPr>
              <a:t>בבגרות: </a:t>
            </a:r>
            <a:r>
              <a:rPr sz="2200" b="0" lang="he-IL">
                <a:solidFill>
                  <a:srgbClr val="1F2A44"/>
                </a:solidFill>
                <a:latin typeface="Arial"/>
                <a:cs typeface="Arial"/>
              </a:rPr>
              <a:t>במסמך לא נמצאו שאלות לפרק זה.</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א׳–ה׳</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וְאֵלֶּה הַגּוֹיִם אֲשֶׁר הִנִּיחַ יְהֹוָה לְנַסּוֹת בָּם אֶת־יִשְׂרָאֵל אֵת כׇּל־אֲשֶׁר לֹא־יָדְעוּ אֵת כׇּל־מִלְחֲמוֹת כְּנָֽעַן׃</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רַק לְמַעַן דַּעַת דֹּרוֹת בְּנֵֽי־יִשְׂרָאֵל לְלַמְּדָם מִלְחָמָה רַק אֲשֶׁר־לְפָנִים לֹא יְדָעֽוּם׃</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חֲמֵשֶׁת ׀ סַרְנֵי פְלִשְׁתִּים וְכׇל־הַֽכְּנַעֲנִי וְהַצִּידֹנִי וְהַחִוִּי יֹשֵׁב הַר הַלְּבָנוֹן מֵהַר בַּעַל חֶרְמוֹן עַד לְבוֹא חֲמָֽת׃</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וַיִּהְיוּ לְנַסּוֹת בָּם אֶת־יִשְׂרָאֵל לָדַעַת הֲיִשְׁמְעוּ אֶת־מִצְוֺת יְהֹוָה אֲשֶׁר־צִוָּה אֶת־אֲבוֹתָם בְּיַד־מֹשֶֽׁה׃</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וּבְנֵי יִשְׂרָאֵל יָשְׁבוּ בְּקֶרֶב הַֽכְּנַעֲנִי הַחִתִּי וְהָאֱמֹרִי וְהַפְּרִזִּי וְהַחִוִּי וְהַיְבוּסִֽי׃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הגויים הנותרים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 ו׳</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וַיִּקְחוּ אֶת־בְּנוֹתֵיהֶם לָהֶם לְנָשִׁים וְאֶת־בְּנוֹתֵיהֶם נָתְנוּ לִבְנֵיהֶם וַיַּעַבְדוּ אֶת־אֱלֹהֵיהֶֽם׃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הגויים הנותרים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הגויים הנותרים</a:t>
            </a:r>
          </a:p>
        </p:txBody>
      </p:sp>
      <p:pic>
        <p:nvPicPr>
          <p:cNvPr id="5" name="Picture 4" descr="Judges-3-0.jpg"/>
          <p:cNvPicPr>
            <a:picLocks noChangeAspect="1"/>
          </p:cNvPicPr>
          <p:nvPr/>
        </p:nvPicPr>
        <p:blipFill>
          <a:blip r:embed="rId2"/>
          <a:srcRect t="1875" b="437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הפרק מסביר למה נשארו עמים בארץ אחרי מות יהושע: ״ואלה הגוים אשר הניח ה׳ לנסות בם את ישראל״. הם נשארו כדי לבחון את נאמנות העם ולהשאיר דור שמכיר מלחמה.</a:t>
            </a:r>
          </a:p>
        </p:txBody>
      </p:sp>
      <p:sp>
        <p:nvSpPr>
          <p:cNvPr id="11" name="Oval 10"/>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הרשימה כוללת את חמשת סרני פלשתים, הכנעני, הצידוני והחוי. התוצאה היא שבני ישראל ״ישבו בקרב הכנעני״ ולקחו נשים מהם, ו״ויעבדו את אלהיהם״. הנישואין עם העמים מובילים לעבודה זרה.</a:t>
            </a:r>
          </a:p>
        </p:txBody>
      </p:sp>
      <p:sp>
        <p:nvSpPr>
          <p:cNvPr id="14" name="Rounded Rectangle 13"/>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ג׳, פסוקים א׳–ו׳. ההסבר לא נבדק על ידי מורה לתנ"ך.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3-0.jpg"/>
          <p:cNvPicPr>
            <a:picLocks noChangeAspect="1"/>
          </p:cNvPicPr>
          <p:nvPr/>
        </p:nvPicPr>
        <p:blipFill>
          <a:blip r:embed="rId2"/>
          <a:srcRect t="17343" b="4046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הגויים הנותרים</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וְאֵלֶּה הַגּוֹיִם אֲשֶׁר הִנִּיחַ יְהֹוָה לְנַסּוֹת בָּם אֶת־יִשְׂרָאֵל אֵת כׇּל־אֲשֶׁר לֹא־יָדְעוּ אֵת כׇּל־מִלְחֲמוֹת כְּנָֽעַן׃</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ג׳, פסוק א׳</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James Tissot, Tissot Drawing 201 Eglon slain by Ehud (Judges 3 21) for Brunoff 188 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ז׳–ט׳</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ז׳  </a:t>
            </a:r>
            <a:r>
              <a:rPr sz="2600" b="0" lang="he-IL">
                <a:solidFill>
                  <a:srgbClr val="1F2A44"/>
                </a:solidFill>
                <a:latin typeface="Arial"/>
                <a:cs typeface="Arial"/>
              </a:rPr>
              <a:t>וַיַּעֲשׂוּ בְנֵֽי־יִשְׂרָאֵל אֶת־הָרַע בְּעֵינֵי יְהֹוָה וַֽיִּשְׁכְּחוּ אֶת־יְהֹוָה אֱלֹהֵיהֶם וַיַּעַבְדוּ אֶת־הַבְּעָלִים וְאֶת־הָאֲשֵׁרֽוֹת׃</a:t>
            </a:r>
          </a:p>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וַיִּחַר־אַף יְהֹוָה בְּיִשְׂרָאֵל וַֽיִּמְכְּרֵם בְּיַד כּוּשַׁן רִשְׁעָתַיִם מֶלֶךְ אֲרַם נַהֲרָיִם וַיַּעַבְדוּ בְנֵי־יִשְׂרָאֵל אֶת־כּוּשַׁן רִשְׁעָתַיִם שְׁמֹנֶה שָׁנִֽים׃</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וַיִּזְעֲקוּ בְנֵֽי־יִשְׂרָאֵל אֶל־יְהֹוָה וַיָּקֶם יְהֹוָה מוֹשִׁיעַ לִבְנֵי יִשְׂרָאֵל וַיֹּשִׁיעֵם אֵת עׇתְנִיאֵל בֶּן־קְנַז אֲחִי כָלֵב הַקָּטֹן מִמֶּֽנּוּ׃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עתניאל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י׳–י״א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וַתְּהִי עָלָיו רֽוּחַ־יְהֹוָה וַיִּשְׁפֹּט אֶת־יִשְׂרָאֵל וַיֵּצֵא לַמִּלְחָמָה וַיִּתֵּן יְהֹוָה בְּיָדוֹ אֶת־כּוּשַׁן רִשְׁעָתַיִם מֶלֶךְ אֲרָם וַתָּעׇז יָדוֹ עַל כּוּשַׁן רִשְׁעָתָֽיִם׃</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וַתִּשְׁקֹט הָאָרֶץ אַרְבָּעִים שָׁנָה וַיָּמׇת עׇתְנִיאֵל בֶּן־קְנַֽז׃</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עתניאל</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עתניאל</a:t>
            </a:r>
          </a:p>
        </p:txBody>
      </p:sp>
      <p:pic>
        <p:nvPicPr>
          <p:cNvPr id="5" name="Picture 4" descr="Judges-3-0.jpg"/>
          <p:cNvPicPr>
            <a:picLocks noChangeAspect="1"/>
          </p:cNvPicPr>
          <p:nvPr/>
        </p:nvPicPr>
        <p:blipFill>
          <a:blip r:embed="rId2"/>
          <a:srcRect t="1875" b="437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הפרק מציג את דפוס השופטים: חטא, עונש, זעקה, מושיע ושקט. ישראל עשו הרע בעיני ה׳, ועבדו את הבעלים. ה׳ מוכר אותם ביד כושן רשעתים מלך ארם נהרים, והם משועבדים שמונה שנים.</a:t>
            </a:r>
          </a:p>
        </p:txBody>
      </p:sp>
      <p:sp>
        <p:nvSpPr>
          <p:cNvPr id="11" name="Oval 10"/>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הם זועקים, וה׳ מקים מושיע, עתניאל בן קנז אחי כלב. ״ותהי עליו רוח ה׳ וישפט את ישראל״. הוא מנצח, ו״ותשקט הארץ ארבעים שנה״. הוא נחשב השופט הראשון.</a:t>
            </a:r>
          </a:p>
        </p:txBody>
      </p:sp>
      <p:sp>
        <p:nvSpPr>
          <p:cNvPr id="14" name="Rounded Rectangle 13"/>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ג׳, פסוקים ז׳–י״א. ההסבר לא נבדק על ידי מורה לתנ"ך.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3-0.jpg"/>
          <p:cNvPicPr>
            <a:picLocks noChangeAspect="1"/>
          </p:cNvPicPr>
          <p:nvPr/>
        </p:nvPicPr>
        <p:blipFill>
          <a:blip r:embed="rId2"/>
          <a:srcRect t="17343" b="4046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עתניאל</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וַיַּעֲשׂוּ בְנֵֽי־יִשְׂרָאֵל אֶת־הָרַע בְּעֵינֵי יְהֹוָה וַֽיִּשְׁכְּחוּ אֶת־יְהֹוָה אֱלֹהֵיהֶם וַיַּעַבְדוּ אֶת־הַבְּעָלִים וְאֶת־הָאֲשֵׁרֽוֹת׃</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ג׳, פסוק ז׳</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James Tissot, Tissot Drawing 201 Eglon slain by Ehud (Judges 3 21) for Brunoff 188 É</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י״ב–ט״ו</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י״ב  </a:t>
            </a:r>
            <a:r>
              <a:rPr sz="2600" b="0" lang="he-IL">
                <a:solidFill>
                  <a:srgbClr val="1F2A44"/>
                </a:solidFill>
                <a:latin typeface="Arial"/>
                <a:cs typeface="Arial"/>
              </a:rPr>
              <a:t>וַיֹּסִפוּ בְּנֵי יִשְׂרָאֵל לַעֲשׂוֹת הָרַע בְּעֵינֵי יְהֹוָה וַיְחַזֵּק יְהֹוָה אֶת־עֶגְלוֹן מֶלֶךְ־מוֹאָב עַל־יִשְׂרָאֵל עַל כִּי־עָשׂוּ אֶת־הָרַע בְּעֵינֵי יְהֹוָֽה׃</a:t>
            </a:r>
          </a:p>
          <a:p>
            <a:pPr rtl="1" algn="r">
              <a:spcAft>
                <a:spcPts val="1200"/>
              </a:spcAft>
            </a:pPr>
            <a:r>
              <a:rPr sz="2600" b="1" lang="he-IL">
                <a:solidFill>
                  <a:srgbClr val="1D5E3A"/>
                </a:solidFill>
                <a:latin typeface="Arial"/>
                <a:cs typeface="Arial"/>
              </a:rPr>
              <a:t>י״ג  </a:t>
            </a:r>
            <a:r>
              <a:rPr sz="2600" b="0" lang="he-IL">
                <a:solidFill>
                  <a:srgbClr val="1F2A44"/>
                </a:solidFill>
                <a:latin typeface="Arial"/>
                <a:cs typeface="Arial"/>
              </a:rPr>
              <a:t>וַיֶּאֱסֹף אֵלָיו אֶת־בְּנֵי עַמּוֹן וַעֲמָלֵק וַיֵּלֶךְ וַיַּךְ אֶת־יִשְׂרָאֵל וַיִּֽירְשׁוּ אֶת־עִיר הַתְּמָרִֽים׃</a:t>
            </a:r>
          </a:p>
          <a:p>
            <a:pPr rtl="1" algn="r">
              <a:spcAft>
                <a:spcPts val="1200"/>
              </a:spcAft>
            </a:pPr>
            <a:r>
              <a:rPr sz="2600" b="1" lang="he-IL">
                <a:solidFill>
                  <a:srgbClr val="1D5E3A"/>
                </a:solidFill>
                <a:latin typeface="Arial"/>
                <a:cs typeface="Arial"/>
              </a:rPr>
              <a:t>י״ד  </a:t>
            </a:r>
            <a:r>
              <a:rPr sz="2600" b="0" lang="he-IL">
                <a:solidFill>
                  <a:srgbClr val="1F2A44"/>
                </a:solidFill>
                <a:latin typeface="Arial"/>
                <a:cs typeface="Arial"/>
              </a:rPr>
              <a:t>וַיַּעַבְדוּ בְנֵֽי־יִשְׂרָאֵל אֶת־עֶגְלוֹן מֶלֶךְ־מוֹאָב שְׁמוֹנֶה עֶשְׂרֵה שָׁנָֽה׃</a:t>
            </a:r>
          </a:p>
          <a:p>
            <a:pPr rtl="1" algn="r">
              <a:spcAft>
                <a:spcPts val="1200"/>
              </a:spcAft>
            </a:pPr>
            <a:r>
              <a:rPr sz="2600" b="1" lang="he-IL">
                <a:solidFill>
                  <a:srgbClr val="1D5E3A"/>
                </a:solidFill>
                <a:latin typeface="Arial"/>
                <a:cs typeface="Arial"/>
              </a:rPr>
              <a:t>ט״ו  </a:t>
            </a:r>
            <a:r>
              <a:rPr sz="2600" b="0" lang="he-IL">
                <a:solidFill>
                  <a:srgbClr val="1F2A44"/>
                </a:solidFill>
                <a:latin typeface="Arial"/>
                <a:cs typeface="Arial"/>
              </a:rPr>
              <a:t>וַיִּזְעֲקוּ בְנֵי־יִשְׂרָאֵל אֶל־יְהֹוָה וַיָּקֶם יְהֹוָה לָהֶם מוֹשִׁיעַ אֶת־אֵהוּד בֶּן־גֵּרָא בֶּן־הַיְמִינִי אִישׁ אִטֵּר יַד־יְמִינוֹ וַיִּשְׁלְחוּ בְנֵי־יִשְׂרָאֵל בְּיָדוֹ מִנְחָה לְעֶגְלוֹן מֶלֶךְ מוֹאָֽב׃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אהוד ועגלון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ט״ז–כ׳</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וַיַּעַשׂ לוֹ אֵהוּד חֶרֶב וְלָהּ שְׁנֵי פֵיוֹת גֹּמֶד אׇרְכָּהּ וַיַּחְגֹּר אוֹתָהּ מִתַּחַת לְמַדָּיו עַל יֶרֶךְ יְמִינֽוֹ׃</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וַיַּקְרֵב אֶת־הַמִּנְחָה לְעֶגְלוֹן מֶלֶךְ מוֹאָב וְעֶגְלוֹן אִישׁ בָּרִיא מְאֹֽד׃</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וַֽיְהִי כַּאֲשֶׁר כִּלָּה לְהַקְרִיב אֶת־הַמִּנְחָה וַיְשַׁלַּח אֶת־הָעָם נֹשְׂאֵי הַמִּנְחָֽה׃</a:t>
            </a:r>
          </a:p>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וְהוּא שָׁב מִן־הַפְּסִילִים אֲשֶׁר אֶת־הַגִּלְגָּל וַיֹּאמֶר דְּבַר־סֵתֶר לִי אֵלֶיךָ הַמֶּלֶךְ וַיֹּאמֶר הָס וַיֵּֽצְאוּ מֵעָלָיו כׇּל־הָעֹמְדִים עָלָֽיו׃</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וְאֵהוּד ׀ בָּא אֵלָיו וְהֽוּא־יֹשֵׁב בַּעֲלִיַּת הַמְּקֵרָה אֲשֶׁר־לוֹ לְבַדּוֹ וַיֹּאמֶר אֵהוּד דְּבַר־אֱלֹהִים לִי אֵלֶיךָ וַיָּקׇם מֵעַל הַכִּסֵּֽא׃</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אהוד ועגלון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כ״א–כ״ד</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וַיִּשְׁלַח אֵהוּד אֶת־יַד שְׂמֹאלוֹ וַיִּקַּח אֶת־הַחֶרֶב מֵעַל יֶרֶךְ יְמִינוֹ וַיִּתְקָעֶהָ בְּבִטְנֽוֹ׃</a:t>
            </a:r>
          </a:p>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וַיָּבֹא גַֽם־הַנִּצָּב אַחַר הַלַּהַב וַיִּסְגֹּר הַחֵלֶב בְּעַד הַלַּהַב כִּי לֹא שָׁלַף הַחֶרֶב מִבִּטְנוֹ וַיֵּצֵא הַֽפַּרְשְׁדֹֽנָה׃</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וַיֵּצֵא אֵהוּד הַֽמִּסְדְּרוֹנָה וַיִּסְגֹּר דַּלְתוֹת הָעֲלִיָּה בַּעֲדוֹ וְנָעָֽל׃</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וְהוּא יָצָא וַעֲבָדָיו בָּאוּ וַיִּרְאוּ וְהִנֵּה דַּלְתוֹת הָעֲלִיָּה נְעֻלוֹת וַיֹּאמְרוּ אַךְ מֵסִיךְ הוּא אֶת־רַגְלָיו בַּחֲדַר הַמְּקֵרָֽה׃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אהוד ועגלון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כ״ה–כ״ח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וַיָּחִילוּ עַד־בּוֹשׁ וְהִנֵּה אֵינֶנּוּ פֹתֵחַ דַּלְתוֹת הָעֲלִיָּה וַיִּקְחוּ אֶת־הַמַּפְתֵּחַ וַיִּפְתָּחוּ וְהִנֵּה אֲדֹנֵיהֶם נֹפֵל אַרְצָה מֵֽת׃</a:t>
            </a:r>
          </a:p>
          <a:p>
            <a:pPr rtl="1" algn="r">
              <a:spcAft>
                <a:spcPts val="1200"/>
              </a:spcAft>
            </a:pPr>
            <a:r>
              <a:rPr sz="2600" b="1" lang="he-IL">
                <a:solidFill>
                  <a:srgbClr val="1D5E3A"/>
                </a:solidFill>
                <a:latin typeface="Arial"/>
                <a:cs typeface="Arial"/>
              </a:rPr>
              <a:t>כ״ו  </a:t>
            </a:r>
            <a:r>
              <a:rPr sz="2600" b="0" lang="he-IL">
                <a:solidFill>
                  <a:srgbClr val="1F2A44"/>
                </a:solidFill>
                <a:latin typeface="Arial"/>
                <a:cs typeface="Arial"/>
              </a:rPr>
              <a:t>וְאֵהוּד נִמְלַט עַד הִֽתְמַהְמְהָם וְהוּא עָבַר אֶת־הַפְּסִילִים וַיִּמָּלֵט הַשְּׂעִירָֽתָה׃</a:t>
            </a:r>
          </a:p>
          <a:p>
            <a:pPr rtl="1" algn="r">
              <a:spcAft>
                <a:spcPts val="1200"/>
              </a:spcAft>
            </a:pPr>
            <a:r>
              <a:rPr sz="2600" b="1" lang="he-IL">
                <a:solidFill>
                  <a:srgbClr val="1D5E3A"/>
                </a:solidFill>
                <a:latin typeface="Arial"/>
                <a:cs typeface="Arial"/>
              </a:rPr>
              <a:t>כ״ז  </a:t>
            </a:r>
            <a:r>
              <a:rPr sz="2600" b="0" lang="he-IL">
                <a:solidFill>
                  <a:srgbClr val="1F2A44"/>
                </a:solidFill>
                <a:latin typeface="Arial"/>
                <a:cs typeface="Arial"/>
              </a:rPr>
              <a:t>וַיְהִי בְּבוֹאוֹ וַיִּתְקַע בַּשּׁוֹפָר בְּהַר אֶפְרָיִם וַיֵּרְדוּ עִמּוֹ בְנֵי־יִשְׂרָאֵל מִן־הָהָר וְהוּא לִפְנֵיהֶֽם׃</a:t>
            </a:r>
          </a:p>
          <a:p>
            <a:pPr rtl="1" algn="r">
              <a:spcAft>
                <a:spcPts val="1200"/>
              </a:spcAft>
            </a:pPr>
            <a:r>
              <a:rPr sz="2600" b="1" lang="he-IL">
                <a:solidFill>
                  <a:srgbClr val="1D5E3A"/>
                </a:solidFill>
                <a:latin typeface="Arial"/>
                <a:cs typeface="Arial"/>
              </a:rPr>
              <a:t>כ״ח  </a:t>
            </a:r>
            <a:r>
              <a:rPr sz="2600" b="0" lang="he-IL">
                <a:solidFill>
                  <a:srgbClr val="1F2A44"/>
                </a:solidFill>
                <a:latin typeface="Arial"/>
                <a:cs typeface="Arial"/>
              </a:rPr>
              <a:t>וַיֹּאמֶר אֲלֵהֶם רִדְפוּ אַחֲרַי כִּֽי־נָתַן יְהֹוָה אֶת־אֹיְבֵיכֶם אֶת־מוֹאָב בְּיֶדְכֶם וַיֵּרְדוּ אַחֲרָיו וַֽיִּלְכְּדוּ אֶֽת־מַעְבְּרוֹת הַיַּרְדֵּן לְמוֹאָב וְלֹא־נָתְנוּ אִישׁ לַעֲבֹֽר׃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אהוד ועגלון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פסוקים כ״ט–ל׳</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כ״ט  </a:t>
            </a:r>
            <a:r>
              <a:rPr sz="2600" b="0" lang="he-IL">
                <a:solidFill>
                  <a:srgbClr val="1F2A44"/>
                </a:solidFill>
                <a:latin typeface="Arial"/>
                <a:cs typeface="Arial"/>
              </a:rPr>
              <a:t>וַיַּכּוּ אֶת־מוֹאָב בָּעֵת הַהִיא כַּעֲשֶׂרֶת אֲלָפִים אִישׁ כׇּל־שָׁמֵן וְכׇל־אִישׁ חָיִל וְלֹא נִמְלַט אִֽישׁ׃</a:t>
            </a:r>
          </a:p>
          <a:p>
            <a:pPr rtl="1" algn="r">
              <a:spcAft>
                <a:spcPts val="1200"/>
              </a:spcAft>
            </a:pPr>
            <a:r>
              <a:rPr sz="2600" b="1" lang="he-IL">
                <a:solidFill>
                  <a:srgbClr val="1D5E3A"/>
                </a:solidFill>
                <a:latin typeface="Arial"/>
                <a:cs typeface="Arial"/>
              </a:rPr>
              <a:t>ל׳  </a:t>
            </a:r>
            <a:r>
              <a:rPr sz="2600" b="0" lang="he-IL">
                <a:solidFill>
                  <a:srgbClr val="1F2A44"/>
                </a:solidFill>
                <a:latin typeface="Arial"/>
                <a:cs typeface="Arial"/>
              </a:rPr>
              <a:t>וַתִּכָּנַע מוֹאָב בַּיּוֹם הַהוּא תַּחַת יַד יִשְׂרָאֵל וַתִּשְׁקֹט הָאָרֶץ שְׁמוֹנִים שָׁנָֽה׃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אהוד ועגלון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אהוד ועגלון</a:t>
            </a:r>
          </a:p>
        </p:txBody>
      </p:sp>
      <p:pic>
        <p:nvPicPr>
          <p:cNvPr id="5" name="Picture 4" descr="Judges-3-0.jpg"/>
          <p:cNvPicPr>
            <a:picLocks noChangeAspect="1"/>
          </p:cNvPicPr>
          <p:nvPr/>
        </p:nvPicPr>
        <p:blipFill>
          <a:blip r:embed="rId2"/>
          <a:srcRect t="1875" b="437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שוב ישראל חוטאים, ועגלון מלך מואב לוקח את עיר התמרים ומשעבד אותם שמונה עשרה שנה. המושיע הוא אהוד בן גרא הבנימיני, ״איש אטר יד ימינו״. הוא עושה חרב קצרה, מחגר אותה תחת בגדיו על ירכו הימנית, ומביא מנחה לעגלון, ״איש בריא מאד״.</a:t>
            </a:r>
          </a:p>
        </p:txBody>
      </p:sp>
      <p:sp>
        <p:nvSpPr>
          <p:cNvPr id="11" name="Oval 10"/>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אחרי המנחה הוא חוזר ואומר ״דבר סתר לי אליך המלך״. כשהוא לבדו עם עגלון בעליית המקרה, הוא אומר ״דבר אלהים לי אליך״, והמלך קם. אהוד שולח יד שמאל, ותוקע את החרב בבטנו, ״ויבא גם הנצב אחר הלהב״.</a:t>
            </a:r>
          </a:p>
        </p:txBody>
      </p:sp>
      <p:sp>
        <p:nvSpPr>
          <p:cNvPr id="14" name="Rounded Rectangle 13"/>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ג׳, פסוקים י״ב–ל׳. ההסבר לא נבדק על ידי מורה לתנ"ך.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אהוד ועגלון</a:t>
            </a:r>
          </a:p>
        </p:txBody>
      </p:sp>
      <p:pic>
        <p:nvPicPr>
          <p:cNvPr id="5" name="Picture 4" descr="Judges-3-0.jpg"/>
          <p:cNvPicPr>
            <a:picLocks noChangeAspect="1"/>
          </p:cNvPicPr>
          <p:nvPr/>
        </p:nvPicPr>
        <p:blipFill>
          <a:blip r:embed="rId2"/>
          <a:srcRect t="1875" b="437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נועל את הדלתות ויוצא. עבדי עגלון חושבים שהמלך מסיך את רגליו, ומחכים עד שהם מתביישים. אהוד נמלט ותוקע בשופר בהר אפרים ומוביל את העם: ״רדפו אחרי כי נתן ה׳ את אויביכם את מואב ביד״.</a:t>
            </a:r>
          </a:p>
        </p:txBody>
      </p:sp>
      <p:sp>
        <p:nvSpPr>
          <p:cNvPr id="11" name="Oval 10"/>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הם תופסים את מעברות הירדן ומכים כעשרת אלפים איש, ״ותשקט הארץ שמונים שנה״. הסיפור מדגים הצלחה בתחבולה מול כוח.</a:t>
            </a:r>
          </a:p>
        </p:txBody>
      </p:sp>
      <p:sp>
        <p:nvSpPr>
          <p:cNvPr id="14" name="Rounded Rectangle 13"/>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ג׳, פסוקים י״ב–ל׳. ההסבר לא נבדק על ידי מורה לתנ"ך.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3-0.jpg"/>
          <p:cNvPicPr>
            <a:picLocks noChangeAspect="1"/>
          </p:cNvPicPr>
          <p:nvPr/>
        </p:nvPicPr>
        <p:blipFill>
          <a:blip r:embed="rId2"/>
          <a:srcRect t="17343" b="4046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אהוד ועגלון</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וַיֹּסִפוּ בְּנֵי יִשְׂרָאֵל לַעֲשׂוֹת הָרַע בְּעֵינֵי יְהֹוָה וַיְחַזֵּק יְהֹוָה אֶת־עֶגְלוֹן מֶלֶךְ־מוֹאָב עַל־יִשְׂרָאֵל עַל כִּי־עָשׂוּ אֶת־הָרַע בְּעֵינֵי יְהֹוָֽה׃</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ג׳, פסוק י״ב</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James Tissot, Tissot Drawing 201 Eglon slain by Ehud (Judges 3 21) for Brunoff 188 É</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ג׳, פסוק ל״א</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ל״א  </a:t>
            </a:r>
            <a:r>
              <a:rPr sz="2600" b="0" lang="he-IL">
                <a:solidFill>
                  <a:srgbClr val="1F2A44"/>
                </a:solidFill>
                <a:latin typeface="Arial"/>
                <a:cs typeface="Arial"/>
              </a:rPr>
              <a:t>וְאַחֲרָיו הָיָה שַׁמְגַּר בֶּן־עֲנָת וַיַּךְ אֶת־פְּלִשְׁתִּים שֵֽׁשׁ־מֵאוֹת אִישׁ בְּמַלְמַד הַבָּקָר וַיּוֹשַׁע גַּם־הוּא אֶת־יִשְׂרָאֵֽל׃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שמגר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שמגר</a:t>
            </a:r>
          </a:p>
        </p:txBody>
      </p:sp>
      <p:pic>
        <p:nvPicPr>
          <p:cNvPr id="5" name="Picture 4" descr="Judges-3-0.jpg"/>
          <p:cNvPicPr>
            <a:picLocks noChangeAspect="1"/>
          </p:cNvPicPr>
          <p:nvPr/>
        </p:nvPicPr>
        <p:blipFill>
          <a:blip r:embed="rId2"/>
          <a:srcRect t="1875" b="437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ואחריו היה שמגר בן ענת ויך את פלשתים שש מאות איש במלמד הבקר וגם הוא הושיע את ישראל. שופט שמצוין בפסוק אחד, והוא נלחם בכלי חקלאי.</a:t>
            </a:r>
          </a:p>
        </p:txBody>
      </p:sp>
      <p:sp>
        <p:nvSpPr>
          <p:cNvPr id="11" name="Oval 10"/>
          <p:cNvSpPr/>
          <p:nvPr/>
        </p:nvSpPr>
        <p:spPr>
          <a:xfrm>
            <a:off x="11292840" y="365760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הפסוק מראה שהמושיעים אינם תמיד אנשי צבא: לפעמים הם אנשים פשוטים שמשתמשים בכלי העבודה שבידם.</a:t>
            </a:r>
          </a:p>
        </p:txBody>
      </p:sp>
      <p:sp>
        <p:nvSpPr>
          <p:cNvPr id="14" name="Rounded Rectangle 13"/>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ג׳, פסוקים ל״א–ל״א. ההסבר לא נבדק על ידי מורה לתנ"ך.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3-0.jpg"/>
          <p:cNvPicPr>
            <a:picLocks noChangeAspect="1"/>
          </p:cNvPicPr>
          <p:nvPr/>
        </p:nvPicPr>
        <p:blipFill>
          <a:blip r:embed="rId2"/>
          <a:srcRect t="17343" b="40468"/>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שמגר</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וְאַחֲרָיו הָיָה שַׁמְגַּר בֶּן־עֲנָת וַיַּךְ אֶת־פְּלִשְׁתִּים שֵֽׁשׁ־מֵאוֹת אִישׁ בְּמַלְמַד הַבָּקָר וַיּוֹשַׁע גַּם־הוּא אֶת־יִשְׂרָאֵֽל׃</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ג׳, פסוק ל״א</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James Tissot, Tissot Drawing 201 Eglon slain by Ehud (Judges 3 21) for Brunoff 188 É</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ג׳: עתניאל, אהוד ושמגר</a:t>
            </a:r>
          </a:p>
        </p:txBody>
      </p:sp>
      <p:pic>
        <p:nvPicPr>
          <p:cNvPr id="5" name="Picture 4" descr="Judges-3-0.jpg"/>
          <p:cNvPicPr>
            <a:picLocks noChangeAspect="1"/>
          </p:cNvPicPr>
          <p:nvPr/>
        </p:nvPicPr>
        <p:blipFill>
          <a:blip r:embed="rId2"/>
          <a:srcRect l="2000" r="2000"/>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מחזור השופטים: חטא, צרה, זעקה, מושיע, שקט.</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עתניאל בן קנז מציל מכושן רשעתיים.</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אהוד הבנימיני, איטר יד ימינו, הורג את עגלון מלך מואב.</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שמגר בן ענת מכה פלשתים במלמד הבקר.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עתניאל, אהוד ושמגר</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הגויים הנותרים</a:t>
            </a:r>
          </a:p>
          <a:p>
            <a:pPr rtl="1" algn="r">
              <a:spcAft>
                <a:spcPts val="200"/>
              </a:spcAft>
            </a:pPr>
            <a:r>
              <a:rPr sz="1200" b="0" lang="he-IL">
                <a:solidFill>
                  <a:srgbClr val="F0D9A8"/>
                </a:solidFill>
                <a:latin typeface="Arial"/>
                <a:cs typeface="Arial"/>
              </a:rPr>
              <a:t>פס׳ א׳–ו׳</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עתניאל</a:t>
            </a:r>
          </a:p>
          <a:p>
            <a:pPr rtl="1" algn="r">
              <a:spcAft>
                <a:spcPts val="200"/>
              </a:spcAft>
            </a:pPr>
            <a:r>
              <a:rPr sz="1200" b="0" lang="he-IL">
                <a:solidFill>
                  <a:srgbClr val="F0D9A8"/>
                </a:solidFill>
                <a:latin typeface="Arial"/>
                <a:cs typeface="Arial"/>
              </a:rPr>
              <a:t>פס׳ ז׳–י״א</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אהוד ועגלון</a:t>
            </a:r>
          </a:p>
          <a:p>
            <a:pPr rtl="1" algn="r">
              <a:spcAft>
                <a:spcPts val="200"/>
              </a:spcAft>
            </a:pPr>
            <a:r>
              <a:rPr sz="1200" b="0" lang="he-IL">
                <a:solidFill>
                  <a:srgbClr val="F0D9A8"/>
                </a:solidFill>
                <a:latin typeface="Arial"/>
                <a:cs typeface="Arial"/>
              </a:rPr>
              <a:t>פס׳ י״ב–ל׳</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שמגר</a:t>
            </a:r>
          </a:p>
          <a:p>
            <a:pPr rtl="1" algn="r">
              <a:spcAft>
                <a:spcPts val="200"/>
              </a:spcAft>
            </a:pPr>
            <a:r>
              <a:rPr sz="1200" b="0" lang="he-IL">
                <a:solidFill>
                  <a:srgbClr val="F0D9A8"/>
                </a:solidFill>
                <a:latin typeface="Arial"/>
                <a:cs typeface="Arial"/>
              </a:rPr>
              <a:t>פס׳ ל״א–ל״א</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ג׳</a:t>
            </a:r>
          </a:p>
          <a:p>
            <a:pPr rtl="1" algn="r">
              <a:spcAft>
                <a:spcPts val="200"/>
              </a:spcAft>
            </a:pPr>
            <a:r>
              <a:rPr sz="1400" b="0" lang="he-IL">
                <a:solidFill>
                  <a:srgbClr val="FFFFFF"/>
                </a:solidFill>
                <a:latin typeface="Arial"/>
                <a:cs typeface="Arial"/>
              </a:rPr>
              <a:t>עתניאל, אהוד ושמגר</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״יהוה״ חוזרת בפרק 9 פעמים (פסוקים א׳, ד׳, ז׳, ח׳, ט׳, י׳, י״ב, ט״ו).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וְאֵלֶּה הַגּוֹיִם אֲשֶׁר הִנִּיחַ יְהֹוָה לְנַסּוֹת בָּם אֶת־יִשְׂרָאֵל אֵת כׇּל־אֲשֶׁר לֹא־יָדְעוּ אֵת כׇּל־מִלְחֲמוֹת כְּנָֽעַן׃</a:t>
            </a:r>
          </a:p>
          <a:p>
            <a:pPr rtl="1" algn="r">
              <a:spcAft>
                <a:spcPts val="800"/>
              </a:spcAft>
            </a:pPr>
            <a:r>
              <a:rPr sz="1600" b="1" lang="he-IL">
                <a:solidFill>
                  <a:srgbClr val="1F2A44"/>
                </a:solidFill>
                <a:latin typeface="Arial"/>
                <a:cs typeface="Arial"/>
              </a:rPr>
              <a:t>פסוק ד׳: </a:t>
            </a:r>
            <a:r>
              <a:rPr sz="1600" b="0" lang="he-IL">
                <a:solidFill>
                  <a:srgbClr val="1F2A44"/>
                </a:solidFill>
                <a:latin typeface="Arial"/>
                <a:cs typeface="Arial"/>
              </a:rPr>
              <a:t>וַיִּהְיוּ לְנַסּוֹת בָּם אֶת־יִשְׂרָאֵל לָדַעַת הֲיִשְׁמְעוּ אֶת־מִצְוֺת יְהֹוָה אֲשֶׁר־צִוָּה אֶת־אֲבוֹתָם בְּיַד־מֹשֶֽׁה׃</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ט״ו (קטע: אהוד ועגלון): </a:t>
            </a:r>
            <a:r>
              <a:rPr sz="1600" b="0" lang="he-IL">
                <a:solidFill>
                  <a:srgbClr val="1F2A44"/>
                </a:solidFill>
                <a:latin typeface="Arial"/>
                <a:cs typeface="Arial"/>
              </a:rPr>
              <a:t>וַיִּזְעֲקוּ בְנֵי־יִשְׂרָאֵל אֶל־יְהֹוָה וַיָּקֶם יְהֹוָה לָהֶם מוֹשִׁיעַ אֶת־אֵהוּד בֶּן־גֵּרָא בֶּן־הַיְמִינִי אִישׁ אִטֵּר יַד־יְמִינוֹ וַיִּשְׁלְחוּ בְנֵי־יִשְׂרָאֵל...</a:t>
            </a:r>
          </a:p>
          <a:p>
            <a:pPr rtl="1" algn="r">
              <a:spcAft>
                <a:spcPts val="800"/>
              </a:spcAft>
            </a:pPr>
            <a:r>
              <a:rPr sz="1600" b="1" lang="he-IL">
                <a:solidFill>
                  <a:srgbClr val="1F2A44"/>
                </a:solidFill>
                <a:latin typeface="Arial"/>
                <a:cs typeface="Arial"/>
              </a:rPr>
              <a:t>פסוק י״ז (קטע: אהוד ועגלון): </a:t>
            </a:r>
            <a:r>
              <a:rPr sz="1600" b="0" lang="he-IL">
                <a:solidFill>
                  <a:srgbClr val="1F2A44"/>
                </a:solidFill>
                <a:latin typeface="Arial"/>
                <a:cs typeface="Arial"/>
              </a:rPr>
              <a:t>וַיַּקְרֵב אֶת־הַמִּנְחָה לְעֶגְלוֹן מֶלֶךְ מוֹאָב וְעֶגְלוֹן אִישׁ בָּרִיא מְאֹֽד׃</a:t>
            </a:r>
          </a:p>
          <a:p>
            <a:pPr rtl="1" algn="r">
              <a:spcAft>
                <a:spcPts val="800"/>
              </a:spcAft>
            </a:pPr>
            <a:r>
              <a:rPr sz="1600" b="1" lang="he-IL">
                <a:solidFill>
                  <a:srgbClr val="1F2A44"/>
                </a:solidFill>
                <a:latin typeface="Arial"/>
                <a:cs typeface="Arial"/>
              </a:rPr>
              <a:t>פסוק י״ח (קטע: אהוד ועגלון): </a:t>
            </a:r>
            <a:r>
              <a:rPr sz="1600" b="0" lang="he-IL">
                <a:solidFill>
                  <a:srgbClr val="1F2A44"/>
                </a:solidFill>
                <a:latin typeface="Arial"/>
                <a:cs typeface="Arial"/>
              </a:rPr>
              <a:t>וַֽיְהִי כַּאֲשֶׁר כִּלָּה לְהַקְרִיב אֶת־הַמִּנְחָה וַיְשַׁלַּח אֶת־הָעָם נֹשְׂאֵי הַמִּנְחָֽה׃</a:t>
            </a:r>
          </a:p>
          <a:p>
            <a:pPr rtl="1" algn="r">
              <a:spcAft>
                <a:spcPts val="800"/>
              </a:spcAft>
            </a:pPr>
            <a:r>
              <a:rPr sz="1500" b="0" lang="he-IL">
                <a:solidFill>
                  <a:srgbClr val="444444"/>
                </a:solidFill>
                <a:latin typeface="Arial"/>
                <a:cs typeface="Arial"/>
              </a:rPr>
              <a:t>ועוד בפסוקים: כ״ד.</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תורת הגמול</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הגמול, או שכר ועונש, היא נושא מרכזי במקרא, שמטרתו לחנך ליראת ה'. על פי התפיסה, הגמול במקרא לא מתנהל על פי שרירות ליבו של האל. הדעה המקובלת היא שהצדיק זוכה לשכר ולברכת האל, ואילו הרשע בא על עונשו. במקרא קיימים סוגי גמול שונים: גמול חיובי (למעשה טוב / מצווה ) = שכר גמול שלילי (למעשה רע / חטא ) = עונש גמול אישי = מבצע המעשה הוא שמקבל את הגמול.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תורת הגמול אומרת שיש קשר בין המעשים לשכר או לעונש. הפסוקים מראים מעשה ותוצאה, וכדאי לבדוק אם הקשר ברור או שנוי במחלוקת.</a:t>
            </a:r>
          </a:p>
          <a:p>
            <a:pPr rtl="1" algn="r">
              <a:spcAft>
                <a:spcPts val="800"/>
              </a:spcAft>
            </a:pPr>
            <a:r>
              <a:rPr sz="1600" b="1" lang="he-IL">
                <a:solidFill>
                  <a:srgbClr val="1F2A44"/>
                </a:solidFill>
                <a:latin typeface="Arial"/>
                <a:cs typeface="Arial"/>
              </a:rPr>
              <a:t>פסוק ח׳ (קטע: עתניאל): </a:t>
            </a:r>
            <a:r>
              <a:rPr sz="1600" b="0" lang="he-IL">
                <a:solidFill>
                  <a:srgbClr val="1F2A44"/>
                </a:solidFill>
                <a:latin typeface="Arial"/>
                <a:cs typeface="Arial"/>
              </a:rPr>
              <a:t>וַיִּחַר־אַף יְהֹוָה בְּיִשְׂרָאֵל וַֽיִּמְכְּרֵם בְּיַד כּוּשַׁן רִשְׁעָתַיִם מֶלֶךְ אֲרַם נַהֲרָיִם וַיַּעַבְדוּ בְנֵי־יִשְׂרָאֵל אֶת־כּוּשַׁן רִשְׁעָתַיִם שְׁמֹנֶה שָׁ...</a:t>
            </a:r>
          </a:p>
          <a:p>
            <a:pPr rtl="1" algn="r">
              <a:spcAft>
                <a:spcPts val="800"/>
              </a:spcAft>
            </a:pPr>
            <a:r>
              <a:rPr sz="1600" b="1" lang="he-IL">
                <a:solidFill>
                  <a:srgbClr val="1F2A44"/>
                </a:solidFill>
                <a:latin typeface="Arial"/>
                <a:cs typeface="Arial"/>
              </a:rPr>
              <a:t>פסוק י׳ (קטע: עתניאל): </a:t>
            </a:r>
            <a:r>
              <a:rPr sz="1600" b="0" lang="he-IL">
                <a:solidFill>
                  <a:srgbClr val="1F2A44"/>
                </a:solidFill>
                <a:latin typeface="Arial"/>
                <a:cs typeface="Arial"/>
              </a:rPr>
              <a:t>וַתְּהִי עָלָיו רֽוּחַ־יְהֹוָה וַיִּשְׁפֹּט אֶת־יִשְׂרָאֵל וַיֵּצֵא לַמִּלְחָמָה וַיִּתֵּן יְהֹוָה בְּיָדוֹ אֶת־כּוּשַׁן רִשְׁעָתַיִם מֶלֶךְ אֲרָם וַתָּעׇז יָדוֹ עַל כּוּ...</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י״א (קטע: עתניאל): </a:t>
            </a:r>
            <a:r>
              <a:rPr sz="1600" b="0" lang="he-IL">
                <a:solidFill>
                  <a:srgbClr val="1F2A44"/>
                </a:solidFill>
                <a:latin typeface="Arial"/>
                <a:cs typeface="Arial"/>
              </a:rPr>
              <a:t>וַתִּשְׁקֹט הָאָרֶץ אַרְבָּעִים שָׁנָה וַיָּמׇת עׇתְנִיאֵל בֶּן־קְנַֽז׃</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שופטים ג׳</a:t>
            </a:r>
          </a:p>
        </p:txBody>
      </p:sp>
      <p:sp>
        <p:nvSpPr>
          <p:cNvPr id="5" name="TextBox 4"/>
          <p:cNvSpPr txBox="1"/>
          <p:nvPr/>
        </p:nvSpPr>
        <p:spPr>
          <a:xfrm>
            <a:off x="731520" y="1645920"/>
            <a:ext cx="10698480" cy="3657600"/>
          </a:xfrm>
          <a:prstGeom prst="rect">
            <a:avLst/>
          </a:prstGeom>
          <a:noFill/>
        </p:spPr>
        <p:txBody>
          <a:bodyPr wrap="square" anchor="t">
            <a:spAutoFit/>
          </a:bodyPr>
          <a:lstStyle/>
          <a:p>
            <a:pPr rtl="1" algn="r">
              <a:spcAft>
                <a:spcPts val="800"/>
              </a:spcAft>
            </a:pPr>
            <a:r>
              <a:rPr sz="2600" b="0" lang="he-IL">
                <a:solidFill>
                  <a:srgbClr val="1F2A44"/>
                </a:solidFill>
                <a:latin typeface="Arial"/>
                <a:cs typeface="Arial"/>
              </a:rPr>
              <a:t>במסמך לא נמצאו שאלות בגרות לפרק זה.</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James Tissot, Tissot Drawing 201 Eglon slain by Ehud (Judges 3 21) for Brunoff 188 Églon tué p | https://commons.wikimedia.org/wiki/File:Tissot_Drawing_201_Eglon_slain_by_Ehud_(Judges_3_21)_for_Brunoff_188_%C3%89glon_tu%C3%A9_par_Aod.jpg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ג׳ - מצגת</dc:title>
  <dc:subject/>
  <dc:creator/>
  <cp:keywords/>
  <dc:description/>
  <cp:lastModifiedBy/>
  <cp:revision>1</cp:revision>
  <dcterms:created xsi:type="dcterms:W3CDTF">2013-01-27T09:14:16Z</dcterms:created>
  <dcterms:modified xsi:type="dcterms:W3CDTF">2013-01-27T09:15:58Z</dcterms:modified>
  <cp:category/>
</cp:coreProperties>
</file>