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8F5C00"/>
            </a:solidFill>
          </c:spPr>
          <c:cat>
            <c:strRef>
              <c:f>Sheet1!$A$2:$A$6</c:f>
              <c:strCache>
                <c:ptCount val="5"/>
                <c:pt idx="0">
                  <c:v>סיסרא</c:v>
                </c:pt>
                <c:pt idx="1">
                  <c:v>יהוה</c:v>
                </c:pt>
                <c:pt idx="2">
                  <c:v>אליה</c:v>
                </c:pt>
                <c:pt idx="3">
                  <c:v>ברק</c:v>
                </c:pt>
                <c:pt idx="4">
                  <c:v>יבין</c:v>
                </c:pt>
              </c:strCache>
            </c:strRef>
          </c:cat>
          <c:val>
            <c:numRef>
              <c:f>Sheet1!$B$2:$B$6</c:f>
              <c:numCache>
                <c:formatCode>General</c:formatCode>
                <c:ptCount val="5"/>
                <c:pt idx="0">
                  <c:v>8</c:v>
                </c:pt>
                <c:pt idx="1">
                  <c:v>6</c:v>
                </c:pt>
                <c:pt idx="2">
                  <c:v>6</c:v>
                </c:pt>
                <c:pt idx="3">
                  <c:v>6</c:v>
                </c:pt>
                <c:pt idx="4">
                  <c:v>5</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1D5E3A"/>
            </a:solidFill>
          </c:spPr>
          <c:cat>
            <c:strRef>
              <c:f>Sheet1!$A$2:$A$4</c:f>
              <c:strCache>
                <c:ptCount val="3"/>
                <c:pt idx="0">
                  <c:v>שאלון 1108</c:v>
                </c:pt>
                <c:pt idx="1">
                  <c:v>שאלון 1382</c:v>
                </c:pt>
                <c:pt idx="2">
                  <c:v>שאלון 1362</c:v>
                </c:pt>
              </c:strCache>
            </c:strRef>
          </c:cat>
          <c:val>
            <c:numRef>
              <c:f>Sheet1!$B$2:$B$4</c:f>
              <c:numCache>
                <c:formatCode>General</c:formatCode>
                <c:ptCount val="3"/>
                <c:pt idx="0">
                  <c:v>3</c:v>
                </c:pt>
                <c:pt idx="1">
                  <c:v>2</c:v>
                </c:pt>
                <c:pt idx="2">
                  <c:v>1</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4-0.jpg"/>
          <p:cNvPicPr>
            <a:picLocks noChangeAspect="1"/>
          </p:cNvPicPr>
          <p:nvPr/>
        </p:nvPicPr>
        <p:blipFill>
          <a:blip r:embed="rId2"/>
          <a:srcRect l="22510" r="22510"/>
          <a:stretch>
            <a:fillRect/>
          </a:stretch>
        </p:blipFill>
        <p:spPr>
          <a:xfrm>
            <a:off x="0" y="0"/>
            <a:ext cx="6400800" cy="6858000"/>
          </a:xfrm>
          <a:prstGeom prst="rect">
            <a:avLst/>
          </a:prstGeom>
        </p:spPr>
      </p:pic>
      <p:sp>
        <p:nvSpPr>
          <p:cNvPr id="3" name="Rectangle 2"/>
          <p:cNvSpPr/>
          <p:nvPr/>
        </p:nvSpPr>
        <p:spPr>
          <a:xfrm>
            <a:off x="6400800" y="0"/>
            <a:ext cx="91440" cy="6858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10241280" y="-1097280"/>
            <a:ext cx="3108960" cy="3108960"/>
          </a:xfrm>
          <a:prstGeom prst="ellipse">
            <a:avLst/>
          </a:prstGeom>
          <a:solidFill>
            <a:srgbClr val="8F5C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6949440" y="5394960"/>
            <a:ext cx="2011680" cy="2011680"/>
          </a:xfrm>
          <a:prstGeom prst="ellipse">
            <a:avLst/>
          </a:prstGeom>
          <a:solidFill>
            <a:srgbClr val="2A7F86">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766560" y="1371600"/>
            <a:ext cx="4937760" cy="914400"/>
          </a:xfrm>
          <a:prstGeom prst="rect">
            <a:avLst/>
          </a:prstGeom>
          <a:noFill/>
        </p:spPr>
        <p:txBody>
          <a:bodyPr wrap="square" anchor="t">
            <a:spAutoFit/>
          </a:bodyPr>
          <a:lstStyle/>
          <a:p>
            <a:pPr rtl="1" algn="r">
              <a:spcAft>
                <a:spcPts val="800"/>
              </a:spcAft>
            </a:pPr>
            <a:r>
              <a:rPr sz="2800" b="1" lang="he-IL">
                <a:solidFill>
                  <a:srgbClr val="F0D9A8"/>
                </a:solidFill>
                <a:latin typeface="Arial"/>
                <a:cs typeface="Arial"/>
              </a:rPr>
              <a:t>שופטים</a:t>
            </a:r>
          </a:p>
        </p:txBody>
      </p:sp>
      <p:sp>
        <p:nvSpPr>
          <p:cNvPr id="7" name="TextBox 6"/>
          <p:cNvSpPr txBox="1"/>
          <p:nvPr/>
        </p:nvSpPr>
        <p:spPr>
          <a:xfrm>
            <a:off x="6766560" y="2011680"/>
            <a:ext cx="4937760" cy="1828800"/>
          </a:xfrm>
          <a:prstGeom prst="rect">
            <a:avLst/>
          </a:prstGeom>
          <a:noFill/>
        </p:spPr>
        <p:txBody>
          <a:bodyPr wrap="square" anchor="t">
            <a:spAutoFit/>
          </a:bodyPr>
          <a:lstStyle/>
          <a:p>
            <a:pPr rtl="1" algn="r">
              <a:spcAft>
                <a:spcPts val="800"/>
              </a:spcAft>
            </a:pPr>
            <a:r>
              <a:rPr sz="5800" b="1" lang="he-IL">
                <a:solidFill>
                  <a:srgbClr val="FFFFFF"/>
                </a:solidFill>
                <a:latin typeface="Arial"/>
                <a:cs typeface="Arial"/>
              </a:rPr>
              <a:t>פרק ד׳</a:t>
            </a:r>
          </a:p>
        </p:txBody>
      </p:sp>
      <p:sp>
        <p:nvSpPr>
          <p:cNvPr id="8" name="Rectangle 7"/>
          <p:cNvSpPr/>
          <p:nvPr/>
        </p:nvSpPr>
        <p:spPr>
          <a:xfrm>
            <a:off x="9144000" y="3429000"/>
            <a:ext cx="2560320" cy="54864"/>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766560" y="3611880"/>
            <a:ext cx="4937760" cy="1463040"/>
          </a:xfrm>
          <a:prstGeom prst="rect">
            <a:avLst/>
          </a:prstGeom>
          <a:noFill/>
        </p:spPr>
        <p:txBody>
          <a:bodyPr wrap="square" anchor="t">
            <a:spAutoFit/>
          </a:bodyPr>
          <a:lstStyle/>
          <a:p>
            <a:pPr rtl="1" algn="r">
              <a:spcAft>
                <a:spcPts val="800"/>
              </a:spcAft>
            </a:pPr>
            <a:r>
              <a:rPr sz="2800" b="0" lang="he-IL">
                <a:solidFill>
                  <a:srgbClr val="F0D9A8"/>
                </a:solidFill>
                <a:latin typeface="Arial"/>
                <a:cs typeface="Arial"/>
              </a:rPr>
              <a:t>דבורה וברק</a:t>
            </a:r>
          </a:p>
        </p:txBody>
      </p:sp>
      <p:sp>
        <p:nvSpPr>
          <p:cNvPr id="10" name="TextBox 9"/>
          <p:cNvSpPr txBox="1"/>
          <p:nvPr/>
        </p:nvSpPr>
        <p:spPr>
          <a:xfrm>
            <a:off x="6766560" y="5120640"/>
            <a:ext cx="4937760" cy="731520"/>
          </a:xfrm>
          <a:prstGeom prst="rect">
            <a:avLst/>
          </a:prstGeom>
          <a:noFill/>
        </p:spPr>
        <p:txBody>
          <a:bodyPr wrap="square" anchor="t">
            <a:spAutoFit/>
          </a:bodyPr>
          <a:lstStyle/>
          <a:p>
            <a:pPr rtl="1" algn="r">
              <a:spcAft>
                <a:spcPts val="800"/>
              </a:spcAft>
            </a:pPr>
            <a:r>
              <a:rPr sz="1500" b="0" lang="he-IL">
                <a:solidFill>
                  <a:srgbClr val="DDDDDD"/>
                </a:solidFill>
                <a:latin typeface="Arial"/>
                <a:cs typeface="Arial"/>
              </a:rPr>
              <a:t>פסוקים, מפה חזותית, הסברים, מושגים בתוך הפרק ושאלות בגרות עם פתרונות</a:t>
            </a:r>
          </a:p>
        </p:txBody>
      </p:sp>
      <p:sp>
        <p:nvSpPr>
          <p:cNvPr id="11" name="TextBox 10"/>
          <p:cNvSpPr txBox="1"/>
          <p:nvPr/>
        </p:nvSpPr>
        <p:spPr>
          <a:xfrm>
            <a:off x="6766560" y="6126480"/>
            <a:ext cx="4937760" cy="548640"/>
          </a:xfrm>
          <a:prstGeom prst="rect">
            <a:avLst/>
          </a:prstGeom>
          <a:noFill/>
        </p:spPr>
        <p:txBody>
          <a:bodyPr wrap="square" anchor="t">
            <a:spAutoFit/>
          </a:bodyPr>
          <a:lstStyle/>
          <a:p>
            <a:pPr rtl="1" algn="r">
              <a:spcAft>
                <a:spcPts val="200"/>
              </a:spcAft>
            </a:pPr>
            <a:r>
              <a:rPr sz="1000" b="0" lang="he-IL">
                <a:solidFill>
                  <a:srgbClr val="CCCCCC"/>
                </a:solidFill>
                <a:latin typeface="Arial"/>
                <a:cs typeface="Arial"/>
              </a:rPr>
              <a:t>תמונה (נחלת הכלל): Circle of Juan de la Corte (1580 - 1663) – Painter (Belgian), Circle of Juan de la Corte - Deborah and Barak against Sisera - Google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ד׳: מפת הפרק</a:t>
            </a:r>
          </a:p>
        </p:txBody>
      </p:sp>
      <p:sp>
        <p:nvSpPr>
          <p:cNvPr id="5" name="Rounded Rectangle 4"/>
          <p:cNvSpPr/>
          <p:nvPr/>
        </p:nvSpPr>
        <p:spPr>
          <a:xfrm>
            <a:off x="8013192" y="1463040"/>
            <a:ext cx="3645408" cy="237744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9561576"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561576"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א</a:t>
            </a:r>
          </a:p>
        </p:txBody>
      </p:sp>
      <p:sp>
        <p:nvSpPr>
          <p:cNvPr id="8" name="TextBox 7"/>
          <p:cNvSpPr txBox="1"/>
          <p:nvPr/>
        </p:nvSpPr>
        <p:spPr>
          <a:xfrm>
            <a:off x="8058912" y="1920240"/>
            <a:ext cx="3553968"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דבורה וברק</a:t>
            </a:r>
          </a:p>
          <a:p>
            <a:pPr rtl="1" algn="r">
              <a:spcAft>
                <a:spcPts val="400"/>
              </a:spcAft>
            </a:pPr>
            <a:r>
              <a:rPr sz="1500" b="0" lang="he-IL">
                <a:solidFill>
                  <a:srgbClr val="F0D9A8"/>
                </a:solidFill>
                <a:latin typeface="Arial"/>
                <a:cs typeface="Arial"/>
              </a:rPr>
              <a:t>פסוקים א׳–י׳</a:t>
            </a:r>
          </a:p>
        </p:txBody>
      </p:sp>
      <p:sp>
        <p:nvSpPr>
          <p:cNvPr id="9" name="Rounded Rectangle 8"/>
          <p:cNvSpPr/>
          <p:nvPr/>
        </p:nvSpPr>
        <p:spPr>
          <a:xfrm>
            <a:off x="4258056" y="1463040"/>
            <a:ext cx="3645408" cy="2377440"/>
          </a:xfrm>
          <a:prstGeom prst="roundRect">
            <a:avLst>
              <a:gd name="adj" fmla="val 8000"/>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5806440"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806440"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ב</a:t>
            </a:r>
          </a:p>
        </p:txBody>
      </p:sp>
      <p:sp>
        <p:nvSpPr>
          <p:cNvPr id="12" name="TextBox 11"/>
          <p:cNvSpPr txBox="1"/>
          <p:nvPr/>
        </p:nvSpPr>
        <p:spPr>
          <a:xfrm>
            <a:off x="4303776" y="1920240"/>
            <a:ext cx="3553968"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המלחמה</a:t>
            </a:r>
          </a:p>
          <a:p>
            <a:pPr rtl="1" algn="r">
              <a:spcAft>
                <a:spcPts val="400"/>
              </a:spcAft>
            </a:pPr>
            <a:r>
              <a:rPr sz="1500" b="0" lang="he-IL">
                <a:solidFill>
                  <a:srgbClr val="F0D9A8"/>
                </a:solidFill>
                <a:latin typeface="Arial"/>
                <a:cs typeface="Arial"/>
              </a:rPr>
              <a:t>פסוקים י״א–ט״ז</a:t>
            </a:r>
          </a:p>
        </p:txBody>
      </p:sp>
      <p:sp>
        <p:nvSpPr>
          <p:cNvPr id="13" name="Rounded Rectangle 12"/>
          <p:cNvSpPr/>
          <p:nvPr/>
        </p:nvSpPr>
        <p:spPr>
          <a:xfrm>
            <a:off x="502920" y="1463040"/>
            <a:ext cx="3645408" cy="2377440"/>
          </a:xfrm>
          <a:prstGeom prst="roundRect">
            <a:avLst>
              <a:gd name="adj" fmla="val 8000"/>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2051304"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2051304"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ג</a:t>
            </a:r>
          </a:p>
        </p:txBody>
      </p:sp>
      <p:sp>
        <p:nvSpPr>
          <p:cNvPr id="16" name="TextBox 15"/>
          <p:cNvSpPr txBox="1"/>
          <p:nvPr/>
        </p:nvSpPr>
        <p:spPr>
          <a:xfrm>
            <a:off x="548640" y="1920240"/>
            <a:ext cx="3553968"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יעל וסיסרא</a:t>
            </a:r>
          </a:p>
          <a:p>
            <a:pPr rtl="1" algn="r">
              <a:spcAft>
                <a:spcPts val="400"/>
              </a:spcAft>
            </a:pPr>
            <a:r>
              <a:rPr sz="1500" b="0" lang="he-IL">
                <a:solidFill>
                  <a:srgbClr val="F0D9A8"/>
                </a:solidFill>
                <a:latin typeface="Arial"/>
                <a:cs typeface="Arial"/>
              </a:rPr>
              <a:t>פסוקים י״ז–כ״ד</a:t>
            </a:r>
          </a:p>
        </p:txBody>
      </p:sp>
      <p:sp>
        <p:nvSpPr>
          <p:cNvPr id="17" name="Rectangle 16"/>
          <p:cNvSpPr/>
          <p:nvPr/>
        </p:nvSpPr>
        <p:spPr>
          <a:xfrm>
            <a:off x="502920" y="4251960"/>
            <a:ext cx="11155680" cy="91440"/>
          </a:xfrm>
          <a:prstGeom prst="rect">
            <a:avLst/>
          </a:prstGeom>
          <a:solidFill>
            <a:srgbClr val="444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02920" y="3931920"/>
            <a:ext cx="11155680" cy="365760"/>
          </a:xfrm>
          <a:prstGeom prst="rect">
            <a:avLst/>
          </a:prstGeom>
          <a:noFill/>
        </p:spPr>
        <p:txBody>
          <a:bodyPr wrap="square" anchor="t">
            <a:spAutoFit/>
          </a:bodyPr>
          <a:lstStyle/>
          <a:p>
            <a:pPr rtl="1" algn="r">
              <a:spcAft>
                <a:spcPts val="800"/>
              </a:spcAft>
            </a:pPr>
            <a:r>
              <a:rPr sz="1400" b="0" lang="he-IL">
                <a:solidFill>
                  <a:srgbClr val="444444"/>
                </a:solidFill>
                <a:latin typeface="Arial"/>
                <a:cs typeface="Arial"/>
              </a:rPr>
              <a:t>אורך הקטעים ביחס לפרק:</a:t>
            </a:r>
          </a:p>
        </p:txBody>
      </p:sp>
      <p:sp>
        <p:nvSpPr>
          <p:cNvPr id="19" name="Rectangle 18"/>
          <p:cNvSpPr/>
          <p:nvPr/>
        </p:nvSpPr>
        <p:spPr>
          <a:xfrm>
            <a:off x="7028688" y="4389120"/>
            <a:ext cx="4611624" cy="4114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239768" y="4389120"/>
            <a:ext cx="2752344" cy="4114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21208" y="4389120"/>
            <a:ext cx="3681984" cy="4114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80" y="5029200"/>
            <a:ext cx="10881360" cy="1280160"/>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בפרק: </a:t>
            </a:r>
            <a:r>
              <a:rPr sz="2200" b="0" lang="he-IL">
                <a:solidFill>
                  <a:srgbClr val="1F2A44"/>
                </a:solidFill>
                <a:latin typeface="Arial"/>
                <a:cs typeface="Arial"/>
              </a:rPr>
              <a:t>24 פסוקים. </a:t>
            </a:r>
            <a:r>
              <a:rPr sz="2200" b="1" lang="he-IL">
                <a:solidFill>
                  <a:srgbClr val="8F5C00"/>
                </a:solidFill>
                <a:latin typeface="Arial"/>
                <a:cs typeface="Arial"/>
              </a:rPr>
              <a:t>בבגרות: </a:t>
            </a:r>
            <a:r>
              <a:rPr sz="2200" b="0" lang="he-IL">
                <a:solidFill>
                  <a:srgbClr val="1F2A44"/>
                </a:solidFill>
                <a:latin typeface="Arial"/>
                <a:cs typeface="Arial"/>
              </a:rPr>
              <a:t>הפרק נשאל ב-6 מועדים/שאלונים במסמך.</a:t>
            </a:r>
          </a:p>
        </p:txBody>
      </p:sp>
      <p:sp>
        <p:nvSpPr>
          <p:cNvPr id="23" name="TextBox 22"/>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החלוקה לקטעים היא של מכין המצגת. נתוני הבחינה מתוך מסמך שאלות ופתרונות הבגרות.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ד׳, פסוקים א׳–ה׳</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א׳  </a:t>
            </a:r>
            <a:r>
              <a:rPr sz="2600" b="0" lang="he-IL">
                <a:solidFill>
                  <a:srgbClr val="1F2A44"/>
                </a:solidFill>
                <a:latin typeface="Arial"/>
                <a:cs typeface="Arial"/>
              </a:rPr>
              <a:t>וַיֹּסִפוּ בְּנֵי יִשְׂרָאֵל לַעֲשׂוֹת הָרַע בְּעֵינֵי יְהֹוָה וְאֵהוּד מֵֽת׃</a:t>
            </a:r>
          </a:p>
          <a:p>
            <a:pPr rtl="1" algn="r">
              <a:spcAft>
                <a:spcPts val="1200"/>
              </a:spcAft>
            </a:pPr>
            <a:r>
              <a:rPr sz="2600" b="1" lang="he-IL">
                <a:solidFill>
                  <a:srgbClr val="1F4E79"/>
                </a:solidFill>
                <a:latin typeface="Arial"/>
                <a:cs typeface="Arial"/>
              </a:rPr>
              <a:t>ב׳  </a:t>
            </a:r>
            <a:r>
              <a:rPr sz="2600" b="0" lang="he-IL">
                <a:solidFill>
                  <a:srgbClr val="1F2A44"/>
                </a:solidFill>
                <a:latin typeface="Arial"/>
                <a:cs typeface="Arial"/>
              </a:rPr>
              <a:t>וַיִּמְכְּרֵם יְהֹוָה בְּיַד יָבִין מֶלֶךְ־כְּנַעַן אֲשֶׁר מָלַךְ בְּחָצוֹר וְשַׂר־צְבָאוֹ סִֽיסְרָא וְהוּא יוֹשֵׁב בַּחֲרֹשֶׁת הַגּוֹיִֽם׃</a:t>
            </a:r>
          </a:p>
          <a:p>
            <a:pPr rtl="1" algn="r">
              <a:spcAft>
                <a:spcPts val="1200"/>
              </a:spcAft>
            </a:pPr>
            <a:r>
              <a:rPr sz="2600" b="1" lang="he-IL">
                <a:solidFill>
                  <a:srgbClr val="1F4E79"/>
                </a:solidFill>
                <a:latin typeface="Arial"/>
                <a:cs typeface="Arial"/>
              </a:rPr>
              <a:t>ג׳  </a:t>
            </a:r>
            <a:r>
              <a:rPr sz="2600" b="0" lang="he-IL">
                <a:solidFill>
                  <a:srgbClr val="1F2A44"/>
                </a:solidFill>
                <a:latin typeface="Arial"/>
                <a:cs typeface="Arial"/>
              </a:rPr>
              <a:t>וַיִּצְעֲקוּ בְנֵֽי־יִשְׂרָאֵל אֶל־יְהֹוָה כִּי תְּשַׁע מֵאוֹת רֶֽכֶב־בַּרְזֶל לוֹ וְהוּא לָחַץ אֶת־בְּנֵי יִשְׂרָאֵל בְּחׇזְקָה עֶשְׂרִים שָׁנָֽה׃</a:t>
            </a:r>
          </a:p>
          <a:p>
            <a:pPr rtl="1" algn="r">
              <a:spcAft>
                <a:spcPts val="1200"/>
              </a:spcAft>
            </a:pPr>
            <a:r>
              <a:rPr sz="2600" b="1" lang="he-IL">
                <a:solidFill>
                  <a:srgbClr val="1F4E79"/>
                </a:solidFill>
                <a:latin typeface="Arial"/>
                <a:cs typeface="Arial"/>
              </a:rPr>
              <a:t>ד׳  </a:t>
            </a:r>
            <a:r>
              <a:rPr sz="2600" b="0" lang="he-IL">
                <a:solidFill>
                  <a:srgbClr val="1F2A44"/>
                </a:solidFill>
                <a:latin typeface="Arial"/>
                <a:cs typeface="Arial"/>
              </a:rPr>
              <a:t>וּדְבוֹרָה אִשָּׁה נְבִיאָה אֵשֶׁת לַפִּידוֹת הִיא שֹׁפְטָה אֶת־יִשְׂרָאֵל בָּעֵת הַהִֽיא׃</a:t>
            </a:r>
          </a:p>
          <a:p>
            <a:pPr rtl="1" algn="r">
              <a:spcAft>
                <a:spcPts val="1200"/>
              </a:spcAft>
            </a:pPr>
            <a:r>
              <a:rPr sz="2600" b="1" lang="he-IL">
                <a:solidFill>
                  <a:srgbClr val="1F4E79"/>
                </a:solidFill>
                <a:latin typeface="Arial"/>
                <a:cs typeface="Arial"/>
              </a:rPr>
              <a:t>ה׳  </a:t>
            </a:r>
            <a:r>
              <a:rPr sz="2600" b="0" lang="he-IL">
                <a:solidFill>
                  <a:srgbClr val="1F2A44"/>
                </a:solidFill>
                <a:latin typeface="Arial"/>
                <a:cs typeface="Arial"/>
              </a:rPr>
              <a:t>וְהִיא יוֹשֶׁבֶת תַּחַת־תֹּמֶר דְּבוֹרָה בֵּין הָרָמָה וּבֵין בֵּֽית־אֵל בְּהַר אֶפְרָיִם וַיַּעֲלוּ אֵלֶיהָ בְּנֵי יִשְׂרָאֵל לַמִּשְׁפָּֽט׃</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דבורה וברק</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ד׳, פסוקים ו׳–ח׳</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ו׳  </a:t>
            </a:r>
            <a:r>
              <a:rPr sz="2600" b="0" lang="he-IL">
                <a:solidFill>
                  <a:srgbClr val="1F2A44"/>
                </a:solidFill>
                <a:latin typeface="Arial"/>
                <a:cs typeface="Arial"/>
              </a:rPr>
              <a:t>וַתִּשְׁלַח וַתִּקְרָא לְבָרָק בֶּן־אֲבִינֹעַם מִקֶּדֶשׁ נַפְתָּלִי וַתֹּאמֶר אֵלָיו הֲלֹא צִוָּה ׀ יְהֹוָה אֱלֹהֵֽי־יִשְׂרָאֵל לֵךְ וּמָֽשַׁכְתָּ בְּהַר תָּבוֹר וְלָקַחְתָּ עִמְּךָ עֲשֶׂרֶת אֲלָפִים אִישׁ מִבְּנֵי נַפְתָּלִי וּמִבְּנֵי זְבֻלֽוּן׃</a:t>
            </a:r>
          </a:p>
          <a:p>
            <a:pPr rtl="1" algn="r">
              <a:spcAft>
                <a:spcPts val="1200"/>
              </a:spcAft>
            </a:pPr>
            <a:r>
              <a:rPr sz="2600" b="1" lang="he-IL">
                <a:solidFill>
                  <a:srgbClr val="1F4E79"/>
                </a:solidFill>
                <a:latin typeface="Arial"/>
                <a:cs typeface="Arial"/>
              </a:rPr>
              <a:t>ז׳  </a:t>
            </a:r>
            <a:r>
              <a:rPr sz="2600" b="0" lang="he-IL">
                <a:solidFill>
                  <a:srgbClr val="1F2A44"/>
                </a:solidFill>
                <a:latin typeface="Arial"/>
                <a:cs typeface="Arial"/>
              </a:rPr>
              <a:t>וּמָשַׁכְתִּי אֵלֶיךָ אֶל־נַחַל קִישׁוֹן אֶת־סִֽיסְרָא שַׂר־צְבָא יָבִין וְאֶת־רִכְבּוֹ וְאֶת־הֲמוֹנוֹ וּנְתַתִּיהוּ בְּיָדֶֽךָ׃</a:t>
            </a:r>
          </a:p>
          <a:p>
            <a:pPr rtl="1" algn="r">
              <a:spcAft>
                <a:spcPts val="1200"/>
              </a:spcAft>
            </a:pPr>
            <a:r>
              <a:rPr sz="2600" b="1" lang="he-IL">
                <a:solidFill>
                  <a:srgbClr val="1F4E79"/>
                </a:solidFill>
                <a:latin typeface="Arial"/>
                <a:cs typeface="Arial"/>
              </a:rPr>
              <a:t>ח׳  </a:t>
            </a:r>
            <a:r>
              <a:rPr sz="2600" b="0" lang="he-IL">
                <a:solidFill>
                  <a:srgbClr val="1F2A44"/>
                </a:solidFill>
                <a:latin typeface="Arial"/>
                <a:cs typeface="Arial"/>
              </a:rPr>
              <a:t>וַיֹּאמֶר אֵלֶיהָ בָּרָק אִם־תֵּלְכִי עִמִּי וְהָלָכְתִּי וְאִם־לֹא תֵֽלְכִי עִמִּי לֹא אֵלֵֽךְ׃</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דבורה וברק</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ד׳, פסוקים ט׳–י׳</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ט׳  </a:t>
            </a:r>
            <a:r>
              <a:rPr sz="2600" b="0" lang="he-IL">
                <a:solidFill>
                  <a:srgbClr val="1F2A44"/>
                </a:solidFill>
                <a:latin typeface="Arial"/>
                <a:cs typeface="Arial"/>
              </a:rPr>
              <a:t>וַתֹּאמֶר הָלֹךְ אֵלֵךְ עִמָּךְ אֶפֶס כִּי לֹא תִֽהְיֶה תִּֽפְאַרְתְּךָ עַל־הַדֶּרֶךְ אֲשֶׁר אַתָּה הוֹלֵךְ כִּי בְֽיַד־אִשָּׁה יִמְכֹּר יְהֹוָה אֶת־סִֽיסְרָא וַתָּקׇם דְּבוֹרָה וַתֵּלֶךְ עִם־בָּרָק קֶֽדְשָׁה׃</a:t>
            </a:r>
          </a:p>
          <a:p>
            <a:pPr rtl="1" algn="r">
              <a:spcAft>
                <a:spcPts val="1200"/>
              </a:spcAft>
            </a:pPr>
            <a:r>
              <a:rPr sz="2600" b="1" lang="he-IL">
                <a:solidFill>
                  <a:srgbClr val="1F4E79"/>
                </a:solidFill>
                <a:latin typeface="Arial"/>
                <a:cs typeface="Arial"/>
              </a:rPr>
              <a:t>י׳  </a:t>
            </a:r>
            <a:r>
              <a:rPr sz="2600" b="0" lang="he-IL">
                <a:solidFill>
                  <a:srgbClr val="1F2A44"/>
                </a:solidFill>
                <a:latin typeface="Arial"/>
                <a:cs typeface="Arial"/>
              </a:rPr>
              <a:t>וַיַּזְעֵק בָּרָק אֶת־זְבוּלֻן וְאֶת־נַפְתָּלִי קֶדְשָׁה וַיַּעַל בְּרַגְלָיו עֲשֶׂרֶת אַלְפֵי אִישׁ וַתַּעַל עִמּוֹ דְּבוֹרָֽה׃</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דבורה וברק</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דבורה וברק</a:t>
            </a:r>
          </a:p>
        </p:txBody>
      </p:sp>
      <p:pic>
        <p:nvPicPr>
          <p:cNvPr id="5" name="Picture 4" descr="Judges-4-0.jpg"/>
          <p:cNvPicPr>
            <a:picLocks noChangeAspect="1"/>
          </p:cNvPicPr>
          <p:nvPr/>
        </p:nvPicPr>
        <p:blipFill>
          <a:blip r:embed="rId2"/>
          <a:srcRect l="26438" r="26438"/>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אחרי מות אהוד, ישראל חוטאים, ו״וימכרם ה׳ ביד יבין מלך כנען אשר מלך בחצור״. שר צבאו הוא סיסרא, ובידו ״תשע מאות רכב ברזל״. ישראל מעונים עשרים שנה.</a:t>
            </a:r>
          </a:p>
        </p:txBody>
      </p:sp>
      <p:sp>
        <p:nvSpPr>
          <p:cNvPr id="11" name="Oval 10"/>
          <p:cNvSpPr/>
          <p:nvPr/>
        </p:nvSpPr>
        <p:spPr>
          <a:xfrm>
            <a:off x="11292840" y="292608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294436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288036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דבורה אשת לפידות היא נביאה ושופטת, ״והיא ישבת תחת תמר דבורה... ויעלו אליה בני ישראל למשפט״. היא קוראת לברק בן אבינעם ומצווה עליו לצאת עם עשרת אלפים איש אל נחל קישון.</a:t>
            </a:r>
          </a:p>
        </p:txBody>
      </p:sp>
      <p:sp>
        <p:nvSpPr>
          <p:cNvPr id="14" name="Oval 13"/>
          <p:cNvSpPr/>
          <p:nvPr/>
        </p:nvSpPr>
        <p:spPr>
          <a:xfrm>
            <a:off x="11292840" y="438912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440740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3</a:t>
            </a:r>
          </a:p>
        </p:txBody>
      </p:sp>
      <p:sp>
        <p:nvSpPr>
          <p:cNvPr id="16" name="TextBox 15"/>
          <p:cNvSpPr txBox="1"/>
          <p:nvPr/>
        </p:nvSpPr>
        <p:spPr>
          <a:xfrm>
            <a:off x="4572000" y="434340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ברק אומר ״אם תלכי עמי והלכתי ואם לא תלכי עמי לא אלך״. דבורה מסכימה, אך מזהירה שהכבוד לא יהיה שלו: ״ביד אשה ימכר ה׳ את סיסרא״.</a:t>
            </a:r>
          </a:p>
        </p:txBody>
      </p:sp>
      <p:sp>
        <p:nvSpPr>
          <p:cNvPr id="17" name="Rounded Rectangle 16"/>
          <p:cNvSpPr/>
          <p:nvPr/>
        </p:nvSpPr>
        <p:spPr>
          <a:xfrm>
            <a:off x="4434840" y="5852160"/>
            <a:ext cx="7360920" cy="566928"/>
          </a:xfrm>
          <a:prstGeom prst="roundRect">
            <a:avLst/>
          </a:prstGeom>
          <a:solidFill>
            <a:srgbClr val="FDF1D8"/>
          </a:solidFill>
          <a:ln w="25400">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F4E79"/>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ד׳, פסוקים א׳–י׳. ההסבר לא נבדק על ידי מורה לתנ"ך.</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4-0.jpg"/>
          <p:cNvPicPr>
            <a:picLocks noChangeAspect="1"/>
          </p:cNvPicPr>
          <p:nvPr/>
        </p:nvPicPr>
        <p:blipFill>
          <a:blip r:embed="rId2"/>
          <a:srcRect t="1352" b="3155"/>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דבורה וברק</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וַיִּמְכְּרֵם יְהֹוָה בְּיַד יָבִין מֶלֶךְ־כְּנַעַן אֲשֶׁר מָלַךְ בְּחָצוֹר וְשַׂר־צְבָאוֹ סִֽיסְרָא וְהוּא יוֹשֵׁב בַּחֲרֹשֶׁת הַגּוֹיִֽם׃</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ד׳, פסוק ב׳</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Circle of Juan de la Corte (1580 - 1663) – Painter (Belgian), Circle of Juan de la Corte - Deborah and Barak against Sisera - Google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ד׳, פסוקים י״א–י״ד</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י״א  </a:t>
            </a:r>
            <a:r>
              <a:rPr sz="2600" b="0" lang="he-IL">
                <a:solidFill>
                  <a:srgbClr val="1F2A44"/>
                </a:solidFill>
                <a:latin typeface="Arial"/>
                <a:cs typeface="Arial"/>
              </a:rPr>
              <a:t>וְחֶבֶר הַקֵּינִי נִפְרָד מִקַּיִן מִבְּנֵי חֹבָב חֹתֵן מֹשֶׁה וַיֵּט אׇֽהֳלוֹ עַד־אֵילוֹן בְּצַעֲנַנִּים אֲשֶׁר אֶת־קֶֽדֶשׁ׃</a:t>
            </a:r>
          </a:p>
          <a:p>
            <a:pPr rtl="1" algn="r">
              <a:spcAft>
                <a:spcPts val="1200"/>
              </a:spcAft>
            </a:pPr>
            <a:r>
              <a:rPr sz="2600" b="1" lang="he-IL">
                <a:solidFill>
                  <a:srgbClr val="8F5C00"/>
                </a:solidFill>
                <a:latin typeface="Arial"/>
                <a:cs typeface="Arial"/>
              </a:rPr>
              <a:t>י״ב  </a:t>
            </a:r>
            <a:r>
              <a:rPr sz="2600" b="0" lang="he-IL">
                <a:solidFill>
                  <a:srgbClr val="1F2A44"/>
                </a:solidFill>
                <a:latin typeface="Arial"/>
                <a:cs typeface="Arial"/>
              </a:rPr>
              <a:t>וַיַּגִּדוּ לְסִֽיסְרָא כִּי עָלָה בָּרָק בֶּן־אֲבִינֹעַם הַר־תָּבֽוֹר׃</a:t>
            </a:r>
          </a:p>
          <a:p>
            <a:pPr rtl="1" algn="r">
              <a:spcAft>
                <a:spcPts val="1200"/>
              </a:spcAft>
            </a:pPr>
            <a:r>
              <a:rPr sz="2600" b="1" lang="he-IL">
                <a:solidFill>
                  <a:srgbClr val="8F5C00"/>
                </a:solidFill>
                <a:latin typeface="Arial"/>
                <a:cs typeface="Arial"/>
              </a:rPr>
              <a:t>י״ג  </a:t>
            </a:r>
            <a:r>
              <a:rPr sz="2600" b="0" lang="he-IL">
                <a:solidFill>
                  <a:srgbClr val="1F2A44"/>
                </a:solidFill>
                <a:latin typeface="Arial"/>
                <a:cs typeface="Arial"/>
              </a:rPr>
              <a:t>וַיַּזְעֵק סִֽיסְרָא אֶת־כׇּל־רִכְבּוֹ תְּשַׁע מֵאוֹת רֶכֶב בַּרְזֶל וְאֶת־כׇּל־הָעָם אֲשֶׁר אִתּוֹ מֵחֲרֹשֶׁת הַגּוֹיִם אֶל־נַחַל קִישֽׁוֹן׃</a:t>
            </a:r>
          </a:p>
          <a:p>
            <a:pPr rtl="1" algn="r">
              <a:spcAft>
                <a:spcPts val="1200"/>
              </a:spcAft>
            </a:pPr>
            <a:r>
              <a:rPr sz="2600" b="1" lang="he-IL">
                <a:solidFill>
                  <a:srgbClr val="8F5C00"/>
                </a:solidFill>
                <a:latin typeface="Arial"/>
                <a:cs typeface="Arial"/>
              </a:rPr>
              <a:t>י״ד  </a:t>
            </a:r>
            <a:r>
              <a:rPr sz="2600" b="0" lang="he-IL">
                <a:solidFill>
                  <a:srgbClr val="1F2A44"/>
                </a:solidFill>
                <a:latin typeface="Arial"/>
                <a:cs typeface="Arial"/>
              </a:rPr>
              <a:t>וַתֹּאמֶר דְּבֹרָה אֶל־בָּרָק קוּם כִּי זֶה הַיּוֹם אֲשֶׁר נָתַן יְהֹוָה אֶת־סִֽיסְרָא בְּיָדֶךָ הֲלֹא יְהֹוָה יָצָא לְפָנֶיךָ וַיֵּרֶד בָּרָק מֵהַר תָּבוֹר וַעֲשֶׂרֶת אֲלָפִים אִישׁ אַחֲרָֽיו׃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המלחמה</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ד׳, פסוקים ט״ו–ט״ז</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ט״ו  </a:t>
            </a:r>
            <a:r>
              <a:rPr sz="2600" b="0" lang="he-IL">
                <a:solidFill>
                  <a:srgbClr val="1F2A44"/>
                </a:solidFill>
                <a:latin typeface="Arial"/>
                <a:cs typeface="Arial"/>
              </a:rPr>
              <a:t>וַיָּהׇם יְהֹוָה אֶת־סִֽיסְרָא וְאֶת־כׇּל־הָרֶכֶב וְאֶת־כׇּל־הַֽמַּחֲנֶה לְפִי־חֶרֶב לִפְנֵי בָרָק וַיֵּרֶד סִֽיסְרָא מֵעַל הַמֶּרְכָּבָה וַיָּנׇס בְּרַגְלָֽיו׃</a:t>
            </a:r>
          </a:p>
          <a:p>
            <a:pPr rtl="1" algn="r">
              <a:spcAft>
                <a:spcPts val="1200"/>
              </a:spcAft>
            </a:pPr>
            <a:r>
              <a:rPr sz="2600" b="1" lang="he-IL">
                <a:solidFill>
                  <a:srgbClr val="8F5C00"/>
                </a:solidFill>
                <a:latin typeface="Arial"/>
                <a:cs typeface="Arial"/>
              </a:rPr>
              <a:t>ט״ז  </a:t>
            </a:r>
            <a:r>
              <a:rPr sz="2600" b="0" lang="he-IL">
                <a:solidFill>
                  <a:srgbClr val="1F2A44"/>
                </a:solidFill>
                <a:latin typeface="Arial"/>
                <a:cs typeface="Arial"/>
              </a:rPr>
              <a:t>וּבָרָק רָדַף אַחֲרֵי הָרֶכֶב וְאַחֲרֵי הַֽמַּחֲנֶה עַד חֲרֹשֶׁת הַגּוֹיִם וַיִּפֹּל כׇּל־מַחֲנֵה סִֽיסְרָא לְפִי־חֶרֶב לֹא נִשְׁאַר עַד־אֶחָֽד׃</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המלחמה</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המלחמה</a:t>
            </a:r>
          </a:p>
        </p:txBody>
      </p:sp>
      <p:pic>
        <p:nvPicPr>
          <p:cNvPr id="5" name="Picture 4" descr="Judges-4-0.jpg"/>
          <p:cNvPicPr>
            <a:picLocks noChangeAspect="1"/>
          </p:cNvPicPr>
          <p:nvPr/>
        </p:nvPicPr>
        <p:blipFill>
          <a:blip r:embed="rId2"/>
          <a:srcRect l="26438" r="26438"/>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סיסרא שומע שברק עלה להר תבור, ומכנס את כל מרכבותיו אל נחל קישון. דבורה אומרת לברק ״קום כי זה היום אשר נתן ה׳ את סיסרא בידך הלא ה׳ יצא לפניך״.</a:t>
            </a:r>
          </a:p>
        </p:txBody>
      </p:sp>
      <p:sp>
        <p:nvSpPr>
          <p:cNvPr id="11" name="Oval 10"/>
          <p:cNvSpPr/>
          <p:nvPr/>
        </p:nvSpPr>
        <p:spPr>
          <a:xfrm>
            <a:off x="11292840" y="365760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ברק יורד מהר תבור, ו״ויהם ה׳ את סיסרא ואת כל הרכב ואת כל המחנה לפי חרב לפני ברק״. סיסרא יורד מהמרכבה ובורח ברגליו. כל מחנהו נופל, ״לא נשאר עד אחד״.</a:t>
            </a:r>
          </a:p>
        </p:txBody>
      </p:sp>
      <p:sp>
        <p:nvSpPr>
          <p:cNvPr id="14" name="Rounded Rectangle 13"/>
          <p:cNvSpPr/>
          <p:nvPr/>
        </p:nvSpPr>
        <p:spPr>
          <a:xfrm>
            <a:off x="4434840" y="5852160"/>
            <a:ext cx="7360920" cy="566928"/>
          </a:xfrm>
          <a:prstGeom prst="roundRect">
            <a:avLst/>
          </a:prstGeom>
          <a:solidFill>
            <a:srgbClr val="FDF1D8"/>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8F5C00"/>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ד׳, פסוקים י״א–ט״ז. ההסבר לא נבדק על ידי מורה לתנ"ך.</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4-0.jpg"/>
          <p:cNvPicPr>
            <a:picLocks noChangeAspect="1"/>
          </p:cNvPicPr>
          <p:nvPr/>
        </p:nvPicPr>
        <p:blipFill>
          <a:blip r:embed="rId2"/>
          <a:srcRect t="1352" b="3155"/>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המלחמה</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וַיַּגִּדוּ לְסִֽיסְרָא כִּי עָלָה בָּרָק בֶּן־אֲבִינֹעַם הַר־תָּבֽוֹר׃</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ד׳, פסוק י״ב</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Circle of Juan de la Corte (1580 - 1663) – Painter (Belgian), Circle of Juan de la Corte - Deborah and Barak against Sisera - Google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ד׳, פסוקים י״ז–כ׳</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י״ז  </a:t>
            </a:r>
            <a:r>
              <a:rPr sz="2600" b="0" lang="he-IL">
                <a:solidFill>
                  <a:srgbClr val="1F2A44"/>
                </a:solidFill>
                <a:latin typeface="Arial"/>
                <a:cs typeface="Arial"/>
              </a:rPr>
              <a:t>וְסִֽיסְרָא נָס בְּרַגְלָיו אֶל־אֹהֶל יָעֵל אֵשֶׁת חֶבֶר הַקֵּינִי כִּי שָׁלוֹם בֵּין יָבִין מֶלֶךְ־חָצוֹר וּבֵין בֵּית חֶבֶר הַקֵּינִֽי׃</a:t>
            </a:r>
          </a:p>
          <a:p>
            <a:pPr rtl="1" algn="r">
              <a:spcAft>
                <a:spcPts val="1200"/>
              </a:spcAft>
            </a:pPr>
            <a:r>
              <a:rPr sz="2600" b="1" lang="he-IL">
                <a:solidFill>
                  <a:srgbClr val="1D5E3A"/>
                </a:solidFill>
                <a:latin typeface="Arial"/>
                <a:cs typeface="Arial"/>
              </a:rPr>
              <a:t>י״ח  </a:t>
            </a:r>
            <a:r>
              <a:rPr sz="2600" b="0" lang="he-IL">
                <a:solidFill>
                  <a:srgbClr val="1F2A44"/>
                </a:solidFill>
                <a:latin typeface="Arial"/>
                <a:cs typeface="Arial"/>
              </a:rPr>
              <a:t>וַתֵּצֵא יָעֵל לִקְרַאת סִֽיסְרָא וַתֹּאמֶר אֵלָיו סוּרָה אֲדֹנִי סוּרָה אֵלַי אַל־תִּירָא וַיָּסַר אֵלֶיהָ הָאֹהֱלָה וַתְּכַסֵּהוּ בַּשְּׂמִיכָֽה׃</a:t>
            </a:r>
          </a:p>
          <a:p>
            <a:pPr rtl="1" algn="r">
              <a:spcAft>
                <a:spcPts val="1200"/>
              </a:spcAft>
            </a:pPr>
            <a:r>
              <a:rPr sz="2600" b="1" lang="he-IL">
                <a:solidFill>
                  <a:srgbClr val="1D5E3A"/>
                </a:solidFill>
                <a:latin typeface="Arial"/>
                <a:cs typeface="Arial"/>
              </a:rPr>
              <a:t>י״ט  </a:t>
            </a:r>
            <a:r>
              <a:rPr sz="2600" b="0" lang="he-IL">
                <a:solidFill>
                  <a:srgbClr val="1F2A44"/>
                </a:solidFill>
                <a:latin typeface="Arial"/>
                <a:cs typeface="Arial"/>
              </a:rPr>
              <a:t>וַיֹּאמֶר אֵלֶיהָ הַשְׁקִינִי־נָא מְעַט־מַיִם כִּי צָמֵאתִי וַתִּפְתַּח אֶת־נֹאוד הֶחָלָב וַתַּשְׁקֵהוּ וַתְּכַסֵּֽהוּ׃</a:t>
            </a:r>
          </a:p>
          <a:p>
            <a:pPr rtl="1" algn="r">
              <a:spcAft>
                <a:spcPts val="1200"/>
              </a:spcAft>
            </a:pPr>
            <a:r>
              <a:rPr sz="2600" b="1" lang="he-IL">
                <a:solidFill>
                  <a:srgbClr val="1D5E3A"/>
                </a:solidFill>
                <a:latin typeface="Arial"/>
                <a:cs typeface="Arial"/>
              </a:rPr>
              <a:t>כ׳  </a:t>
            </a:r>
            <a:r>
              <a:rPr sz="2600" b="0" lang="he-IL">
                <a:solidFill>
                  <a:srgbClr val="1F2A44"/>
                </a:solidFill>
                <a:latin typeface="Arial"/>
                <a:cs typeface="Arial"/>
              </a:rPr>
              <a:t>וַיֹּאמֶר אֵלֶיהָ עֲמֹד פֶּתַח הָאֹהֶל וְהָיָה אִם־אִישׁ יָבֹא וּשְׁאֵלֵךְ וְאָמַר הֲיֵֽשׁ־פֹּה אִישׁ וְאָמַרְתְּ אָֽיִן׃</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יעל וסיסרא</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ד׳, פסוקים כ״א–כ״ד</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כ״א  </a:t>
            </a:r>
            <a:r>
              <a:rPr sz="2600" b="0" lang="he-IL">
                <a:solidFill>
                  <a:srgbClr val="1F2A44"/>
                </a:solidFill>
                <a:latin typeface="Arial"/>
                <a:cs typeface="Arial"/>
              </a:rPr>
              <a:t>וַתִּקַּח יָעֵל אֵֽשֶׁת־חֶבֶר אֶת־יְתַד הָאֹהֶל וַתָּשֶׂם אֶת־הַמַּקֶּבֶת בְּיָדָהּ וַתָּבוֹא אֵלָיו בַּלָּאט וַתִּתְקַע אֶת־הַיָּתֵד בְּרַקָּתוֹ וַתִּצְנַח בָּאָרֶץ וְהֽוּא־נִרְדָּם וַיָּעַף וַיָּמֹֽת׃</a:t>
            </a:r>
          </a:p>
          <a:p>
            <a:pPr rtl="1" algn="r">
              <a:spcAft>
                <a:spcPts val="1200"/>
              </a:spcAft>
            </a:pPr>
            <a:r>
              <a:rPr sz="2600" b="1" lang="he-IL">
                <a:solidFill>
                  <a:srgbClr val="1D5E3A"/>
                </a:solidFill>
                <a:latin typeface="Arial"/>
                <a:cs typeface="Arial"/>
              </a:rPr>
              <a:t>כ״ב  </a:t>
            </a:r>
            <a:r>
              <a:rPr sz="2600" b="0" lang="he-IL">
                <a:solidFill>
                  <a:srgbClr val="1F2A44"/>
                </a:solidFill>
                <a:latin typeface="Arial"/>
                <a:cs typeface="Arial"/>
              </a:rPr>
              <a:t>וְהִנֵּה בָרָק רֹדֵף אֶת־סִֽיסְרָא וַתֵּצֵא יָעֵל לִקְרָאתוֹ וַתֹּאמֶר לוֹ לֵךְ וְאַרְאֶךָּ אֶת־הָאִישׁ אֲשֶׁר־אַתָּה מְבַקֵּשׁ וַיָּבֹא אֵלֶיהָ וְהִנֵּה סִֽיסְרָא נֹפֵל מֵת וְהַיָּתֵד בְּרַקָּתֽוֹ׃</a:t>
            </a:r>
          </a:p>
          <a:p>
            <a:pPr rtl="1" algn="r">
              <a:spcAft>
                <a:spcPts val="1200"/>
              </a:spcAft>
            </a:pPr>
            <a:r>
              <a:rPr sz="2600" b="1" lang="he-IL">
                <a:solidFill>
                  <a:srgbClr val="1D5E3A"/>
                </a:solidFill>
                <a:latin typeface="Arial"/>
                <a:cs typeface="Arial"/>
              </a:rPr>
              <a:t>כ״ג  </a:t>
            </a:r>
            <a:r>
              <a:rPr sz="2600" b="0" lang="he-IL">
                <a:solidFill>
                  <a:srgbClr val="1F2A44"/>
                </a:solidFill>
                <a:latin typeface="Arial"/>
                <a:cs typeface="Arial"/>
              </a:rPr>
              <a:t>וַיַּכְנַע אֱלֹהִים בַּיּוֹם הַהוּא אֵת יָבִין מֶֽלֶךְ־כְּנָעַן לִפְנֵי בְּנֵי יִשְׂרָאֵֽל׃</a:t>
            </a:r>
          </a:p>
          <a:p>
            <a:pPr rtl="1" algn="r">
              <a:spcAft>
                <a:spcPts val="1200"/>
              </a:spcAft>
            </a:pPr>
            <a:r>
              <a:rPr sz="2600" b="1" lang="he-IL">
                <a:solidFill>
                  <a:srgbClr val="1D5E3A"/>
                </a:solidFill>
                <a:latin typeface="Arial"/>
                <a:cs typeface="Arial"/>
              </a:rPr>
              <a:t>כ״ד  </a:t>
            </a:r>
            <a:r>
              <a:rPr sz="2600" b="0" lang="he-IL">
                <a:solidFill>
                  <a:srgbClr val="1F2A44"/>
                </a:solidFill>
                <a:latin typeface="Arial"/>
                <a:cs typeface="Arial"/>
              </a:rPr>
              <a:t>וַתֵּלֶךְ יַד בְּנֵֽי־יִשְׂרָאֵל הָלוֹךְ וְקָשָׁה עַל יָבִין מֶלֶךְ־כְּנָעַן עַד אֲשֶׁר הִכְרִיתוּ אֵת יָבִין מֶלֶךְ־כְּנָֽעַן׃</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יעל וסיסרא</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יעל וסיסרא</a:t>
            </a:r>
          </a:p>
        </p:txBody>
      </p:sp>
      <p:pic>
        <p:nvPicPr>
          <p:cNvPr id="5" name="Picture 4" descr="Judges-4-0.jpg"/>
          <p:cNvPicPr>
            <a:picLocks noChangeAspect="1"/>
          </p:cNvPicPr>
          <p:nvPr/>
        </p:nvPicPr>
        <p:blipFill>
          <a:blip r:embed="rId2"/>
          <a:srcRect l="26438" r="26438"/>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סיסרא נמלט לאהל יעל אשת חבר הקיני, כי בין יבין לבית חבר יש שלום. יעל מזמינה אותו ״סורה אדני סורה אלי אל תירא״, ומכסה אותו בשמיכה. הוא מבקש מים, והיא מעניקה לו חלב.</a:t>
            </a:r>
          </a:p>
        </p:txBody>
      </p:sp>
      <p:sp>
        <p:nvSpPr>
          <p:cNvPr id="11" name="Oval 10"/>
          <p:cNvSpPr/>
          <p:nvPr/>
        </p:nvSpPr>
        <p:spPr>
          <a:xfrm>
            <a:off x="11292840" y="292608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294436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288036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כשהוא ישן מותש, יעל לוקחת יתד של אוהל וקורנס, ״ותבוא אליו בלאט ותתקע את היתד ברקתו״. כשברק מגיע, היא אומרת לו ״לך ואראך את האיש אשר אתה מבקש״.</a:t>
            </a:r>
          </a:p>
        </p:txBody>
      </p:sp>
      <p:sp>
        <p:nvSpPr>
          <p:cNvPr id="14" name="Oval 13"/>
          <p:cNvSpPr/>
          <p:nvPr/>
        </p:nvSpPr>
        <p:spPr>
          <a:xfrm>
            <a:off x="11292840" y="438912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440740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3</a:t>
            </a:r>
          </a:p>
        </p:txBody>
      </p:sp>
      <p:sp>
        <p:nvSpPr>
          <p:cNvPr id="16" name="TextBox 15"/>
          <p:cNvSpPr txBox="1"/>
          <p:nvPr/>
        </p:nvSpPr>
        <p:spPr>
          <a:xfrm>
            <a:off x="4572000" y="434340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כמו שאמרה דבורה, הניצחון ניתן בידי אישה. מכאן ותכנע ידו של יבין עד שנכרת. בפרק ה׳ מופיע שיר דבורה, שמספר על הניצחון בשירה.</a:t>
            </a:r>
          </a:p>
        </p:txBody>
      </p:sp>
      <p:sp>
        <p:nvSpPr>
          <p:cNvPr id="17" name="Rounded Rectangle 16"/>
          <p:cNvSpPr/>
          <p:nvPr/>
        </p:nvSpPr>
        <p:spPr>
          <a:xfrm>
            <a:off x="4434840" y="5852160"/>
            <a:ext cx="7360920" cy="566928"/>
          </a:xfrm>
          <a:prstGeom prst="roundRect">
            <a:avLst/>
          </a:prstGeom>
          <a:solidFill>
            <a:srgbClr val="FDF1D8"/>
          </a:solidFill>
          <a:ln w="25400">
            <a:solidFill>
              <a:srgbClr val="1D5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D5E3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ד׳, פסוקים י״ז–כ״ד. ההסבר לא נבדק על ידי מורה לתנ"ך.</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4-0.jpg"/>
          <p:cNvPicPr>
            <a:picLocks noChangeAspect="1"/>
          </p:cNvPicPr>
          <p:nvPr/>
        </p:nvPicPr>
        <p:blipFill>
          <a:blip r:embed="rId2"/>
          <a:srcRect t="1352" b="3155"/>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יעל וסיסרא</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וְסִֽיסְרָא נָס בְּרַגְלָיו אֶל־אֹהֶל יָעֵל אֵשֶׁת חֶבֶר הַקֵּינִי כִּי שָׁלוֹם בֵּין יָבִין מֶלֶךְ־חָצוֹר וּבֵין בֵּית חֶבֶר הַקֵּינִֽי׃</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ד׳, פסוק י״ז</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Circle of Juan de la Corte (1580 - 1663) – Painter (Belgian), Circle of Juan de la Corte - Deborah and Barak against Sisera - Google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סיכום שופטים ד׳: דבורה וברק</a:t>
            </a:r>
          </a:p>
        </p:txBody>
      </p:sp>
      <p:pic>
        <p:nvPicPr>
          <p:cNvPr id="5" name="Picture 4" descr="Judges-4-0.jpg"/>
          <p:cNvPicPr>
            <a:picLocks noChangeAspect="1"/>
          </p:cNvPicPr>
          <p:nvPr/>
        </p:nvPicPr>
        <p:blipFill>
          <a:blip r:embed="rId2"/>
          <a:srcRect l="28794" r="28794"/>
          <a:stretch>
            <a:fillRect/>
          </a:stretch>
        </p:blipFill>
        <p:spPr>
          <a:xfrm>
            <a:off x="457200" y="1463040"/>
            <a:ext cx="3291840" cy="4572000"/>
          </a:xfrm>
          <a:prstGeom prst="rect">
            <a:avLst/>
          </a:prstGeom>
        </p:spPr>
      </p:pic>
      <p:sp>
        <p:nvSpPr>
          <p:cNvPr id="6" name="Rounded Rectangle 5"/>
          <p:cNvSpPr/>
          <p:nvPr/>
        </p:nvSpPr>
        <p:spPr>
          <a:xfrm>
            <a:off x="4023360" y="1371600"/>
            <a:ext cx="777240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206240" y="1481328"/>
            <a:ext cx="7406640" cy="4626864"/>
          </a:xfrm>
          <a:prstGeom prst="rect">
            <a:avLst/>
          </a:prstGeom>
          <a:noFill/>
        </p:spPr>
        <p:txBody>
          <a:bodyPr wrap="square" anchor="t">
            <a:spAutoFit/>
          </a:bodyPr>
          <a:lstStyle/>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דבורה נביאה ושופטת מצווה את ברק לצאת למלחמה בסיסרא.</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ברק מסרב לצאת בלעדיה, ודבורה אומרת שהכבוד יהיה לאישה.</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סיסרא בורח ויעל אשת חבר הקיני הורגת אותו ביתד.</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סיכום להעתקה למחברת. מקור: מכין המצגת, על סמך הכתוב בפרק וההסברים בשקפים הקודמים. לא נבדק על ידי מורה.</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תרשים רעיונות: דבורה וברק</a:t>
            </a:r>
          </a:p>
        </p:txBody>
      </p:sp>
      <p:cxnSp>
        <p:nvCxnSpPr>
          <p:cNvPr id="5" name="Connector 4"/>
          <p:cNvCxnSpPr/>
          <p:nvPr/>
        </p:nvCxnSpPr>
        <p:spPr>
          <a:xfrm flipV="1">
            <a:off x="6099048" y="1965960"/>
            <a:ext cx="0" cy="1920240"/>
          </a:xfrm>
          <a:prstGeom prst="line">
            <a:avLst/>
          </a:prstGeom>
          <a:ln w="38100">
            <a:solidFill>
              <a:srgbClr val="1F4E79"/>
            </a:solidFill>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4681728" y="1463040"/>
            <a:ext cx="2834640" cy="1005840"/>
          </a:xfrm>
          <a:prstGeom prst="round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727448" y="150876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דבורה וברק</a:t>
            </a:r>
          </a:p>
          <a:p>
            <a:pPr rtl="1" algn="r">
              <a:spcAft>
                <a:spcPts val="200"/>
              </a:spcAft>
            </a:pPr>
            <a:r>
              <a:rPr sz="1200" b="0" lang="he-IL">
                <a:solidFill>
                  <a:srgbClr val="F0D9A8"/>
                </a:solidFill>
                <a:latin typeface="Arial"/>
                <a:cs typeface="Arial"/>
              </a:rPr>
              <a:t>פס׳ א׳–י׳</a:t>
            </a:r>
          </a:p>
        </p:txBody>
      </p:sp>
      <p:cxnSp>
        <p:nvCxnSpPr>
          <p:cNvPr id="8" name="Connector 7"/>
          <p:cNvCxnSpPr/>
          <p:nvPr/>
        </p:nvCxnSpPr>
        <p:spPr>
          <a:xfrm>
            <a:off x="6099048" y="3886200"/>
            <a:ext cx="3563521" cy="960119"/>
          </a:xfrm>
          <a:prstGeom prst="line">
            <a:avLst/>
          </a:prstGeom>
          <a:ln w="38100">
            <a:solidFill>
              <a:srgbClr val="8F5C00"/>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8245249" y="4343399"/>
            <a:ext cx="2834640" cy="1005840"/>
          </a:xfrm>
          <a:prstGeom prst="round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90969" y="4389119"/>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המלחמה</a:t>
            </a:r>
          </a:p>
          <a:p>
            <a:pPr rtl="1" algn="r">
              <a:spcAft>
                <a:spcPts val="200"/>
              </a:spcAft>
            </a:pPr>
            <a:r>
              <a:rPr sz="1200" b="0" lang="he-IL">
                <a:solidFill>
                  <a:srgbClr val="F0D9A8"/>
                </a:solidFill>
                <a:latin typeface="Arial"/>
                <a:cs typeface="Arial"/>
              </a:rPr>
              <a:t>פס׳ י״א–ט״ז</a:t>
            </a:r>
          </a:p>
        </p:txBody>
      </p:sp>
      <p:cxnSp>
        <p:nvCxnSpPr>
          <p:cNvPr id="11" name="Connector 10"/>
          <p:cNvCxnSpPr/>
          <p:nvPr/>
        </p:nvCxnSpPr>
        <p:spPr>
          <a:xfrm flipH="1">
            <a:off x="2535527" y="3886200"/>
            <a:ext cx="3563521" cy="960120"/>
          </a:xfrm>
          <a:prstGeom prst="line">
            <a:avLst/>
          </a:prstGeom>
          <a:ln w="38100">
            <a:solidFill>
              <a:srgbClr val="1D5E3A"/>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1118207" y="4343400"/>
            <a:ext cx="2834640" cy="1005840"/>
          </a:xfrm>
          <a:prstGeom prst="round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63927" y="438912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יעל וסיסרא</a:t>
            </a:r>
          </a:p>
          <a:p>
            <a:pPr rtl="1" algn="r">
              <a:spcAft>
                <a:spcPts val="200"/>
              </a:spcAft>
            </a:pPr>
            <a:r>
              <a:rPr sz="1200" b="0" lang="he-IL">
                <a:solidFill>
                  <a:srgbClr val="F0D9A8"/>
                </a:solidFill>
                <a:latin typeface="Arial"/>
                <a:cs typeface="Arial"/>
              </a:rPr>
              <a:t>פס׳ י״ז–כ״ד</a:t>
            </a:r>
          </a:p>
        </p:txBody>
      </p:sp>
      <p:sp>
        <p:nvSpPr>
          <p:cNvPr id="14" name="Oval 13"/>
          <p:cNvSpPr/>
          <p:nvPr/>
        </p:nvSpPr>
        <p:spPr>
          <a:xfrm>
            <a:off x="4864608" y="3291840"/>
            <a:ext cx="2468880" cy="118872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910328" y="3337560"/>
            <a:ext cx="2377440" cy="1097280"/>
          </a:xfrm>
          <a:prstGeom prst="rect">
            <a:avLst/>
          </a:prstGeom>
          <a:noFill/>
        </p:spPr>
        <p:txBody>
          <a:bodyPr wrap="square" anchor="ctr">
            <a:spAutoFit/>
          </a:bodyPr>
          <a:lstStyle/>
          <a:p>
            <a:pPr rtl="1" algn="r">
              <a:spcAft>
                <a:spcPts val="200"/>
              </a:spcAft>
            </a:pPr>
            <a:r>
              <a:rPr sz="1800" b="1" lang="he-IL">
                <a:solidFill>
                  <a:srgbClr val="FFFFFF"/>
                </a:solidFill>
                <a:latin typeface="Arial"/>
                <a:cs typeface="Arial"/>
              </a:rPr>
              <a:t>שופטים ד׳</a:t>
            </a:r>
          </a:p>
          <a:p>
            <a:pPr rtl="1" algn="r">
              <a:spcAft>
                <a:spcPts val="200"/>
              </a:spcAft>
            </a:pPr>
            <a:r>
              <a:rPr sz="1400" b="0" lang="he-IL">
                <a:solidFill>
                  <a:srgbClr val="FFFFFF"/>
                </a:solidFill>
                <a:latin typeface="Arial"/>
                <a:cs typeface="Arial"/>
              </a:rPr>
              <a:t>דבורה וברק</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תרשים של מכין המצגת: הקטעים המרכזיים בפרק.</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מילה מנחה</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a:t>
            </a:r>
          </a:p>
        </p:txBody>
      </p:sp>
      <p:graphicFrame>
        <p:nvGraphicFramePr>
          <p:cNvPr id="7" name="Chart 6"/>
          <p:cNvGraphicFramePr>
            <a:graphicFrameLocks noGrp="1"/>
          </p:cNvGraphicFramePr>
          <p:nvPr/>
        </p:nvGraphicFramePr>
        <p:xfrm>
          <a:off x="411480" y="1371600"/>
          <a:ext cx="3291840" cy="2743200"/>
        </p:xfrm>
        <a:graphic>
          <a:graphicData uri="http://schemas.openxmlformats.org/drawingml/2006/chart">
            <c:chart xmlns:c="http://schemas.openxmlformats.org/drawingml/2006/chart" r:id="rId2"/>
          </a:graphicData>
        </a:graphic>
      </p:graphicFrame>
      <p:sp>
        <p:nvSpPr>
          <p:cNvPr id="8" name="Rounded Rectangle 7"/>
          <p:cNvSpPr/>
          <p:nvPr/>
        </p:nvSpPr>
        <p:spPr>
          <a:xfrm>
            <a:off x="3840480" y="1371600"/>
            <a:ext cx="3383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023360" y="1481328"/>
            <a:ext cx="3017520" cy="462686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המילה ״סיסרא״ חוזרת בפרק 8 פעמים (פסוקים ב׳, י״ב, י״ג, ט״ו, ט״ז, י״ז, י״ח, כ״ב). חזרה על מילה היא סימן לרעיון המרכזי של הפרק, ולכן כדאי לשאול מה המילה מלמדת על הנושא.</a:t>
            </a:r>
          </a:p>
          <a:p>
            <a:pPr rtl="1" algn="r">
              <a:spcAft>
                <a:spcPts val="800"/>
              </a:spcAft>
            </a:pPr>
            <a:r>
              <a:rPr sz="1600" b="1" lang="he-IL">
                <a:solidFill>
                  <a:srgbClr val="1F2A44"/>
                </a:solidFill>
                <a:latin typeface="Arial"/>
                <a:cs typeface="Arial"/>
              </a:rPr>
              <a:t>פסוק ב׳: </a:t>
            </a:r>
            <a:r>
              <a:rPr sz="1600" b="0" lang="he-IL">
                <a:solidFill>
                  <a:srgbClr val="1F2A44"/>
                </a:solidFill>
                <a:latin typeface="Arial"/>
                <a:cs typeface="Arial"/>
              </a:rPr>
              <a:t>וַיִּמְכְּרֵם יְהֹוָה בְּיַד יָבִין מֶלֶךְ־כְּנַעַן אֲשֶׁר מָלַךְ בְּחָצוֹר וְשַׂר־צְבָאוֹ סִֽיסְרָא וְהוּא יוֹשֵׁב בַּחֲרֹשֶׁת הַגּוֹיִֽם׃</a:t>
            </a:r>
          </a:p>
          <a:p>
            <a:pPr rtl="1" algn="r">
              <a:spcAft>
                <a:spcPts val="800"/>
              </a:spcAft>
            </a:pPr>
            <a:r>
              <a:rPr sz="1600" b="1" lang="he-IL">
                <a:solidFill>
                  <a:srgbClr val="1F2A44"/>
                </a:solidFill>
                <a:latin typeface="Arial"/>
                <a:cs typeface="Arial"/>
              </a:rPr>
              <a:t>פסוק י״ב: </a:t>
            </a:r>
            <a:r>
              <a:rPr sz="1600" b="0" lang="he-IL">
                <a:solidFill>
                  <a:srgbClr val="1F2A44"/>
                </a:solidFill>
                <a:latin typeface="Arial"/>
                <a:cs typeface="Arial"/>
              </a:rPr>
              <a:t>וַיַּגִּדוּ לְסִֽיסְרָא כִּי עָלָה בָּרָק בֶּן־אֲבִינֹעַם הַר־תָּבֽוֹר׃</a:t>
            </a:r>
          </a:p>
        </p:txBody>
      </p:sp>
      <p:sp>
        <p:nvSpPr>
          <p:cNvPr id="10" name="Rounded Rectangle 9"/>
          <p:cNvSpPr/>
          <p:nvPr/>
        </p:nvSpPr>
        <p:spPr>
          <a:xfrm>
            <a:off x="411480" y="4206240"/>
            <a:ext cx="3291840" cy="20116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94360" y="4315968"/>
            <a:ext cx="2926080" cy="1792224"/>
          </a:xfrm>
          <a:prstGeom prst="rect">
            <a:avLst/>
          </a:prstGeom>
          <a:noFill/>
        </p:spPr>
        <p:txBody>
          <a:bodyPr wrap="square" anchor="t">
            <a:spAutoFit/>
          </a:bodyPr>
          <a:lstStyle/>
          <a:p>
            <a:pPr rtl="1" algn="r">
              <a:spcAft>
                <a:spcPts val="800"/>
              </a:spcAft>
            </a:pPr>
            <a:r>
              <a:rPr sz="1600" b="1" lang="he-IL">
                <a:solidFill>
                  <a:srgbClr val="8F5C00"/>
                </a:solidFill>
                <a:latin typeface="Arial"/>
                <a:cs typeface="Arial"/>
              </a:rPr>
              <a:t>הגרף: </a:t>
            </a:r>
          </a:p>
          <a:p>
            <a:pPr rtl="1" algn="r">
              <a:spcAft>
                <a:spcPts val="800"/>
              </a:spcAft>
            </a:pPr>
            <a:r>
              <a:rPr sz="1500" b="0" lang="he-IL">
                <a:solidFill>
                  <a:srgbClr val="1F2A44"/>
                </a:solidFill>
                <a:latin typeface="Arial"/>
                <a:cs typeface="Arial"/>
              </a:rPr>
              <a:t>מילים שחוזרות הכי הרבה בפרק (בלי מילות קישור).</a:t>
            </a:r>
          </a:p>
        </p:txBody>
      </p:sp>
      <p:sp>
        <p:nvSpPr>
          <p:cNvPr id="12" name="TextBox 11"/>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קורבנות</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מתנה מן החי או מן הצומח שמביא אדם למקדש לכבוד האל. המתנה מן החי היא בהמות או עופות טהורים הנשחטים במקדש ודמם הנזרק על המזבח משמש כפרה לנפש החוטא. במקרא מצויים סוגים רבים של קורבנות, שהעיקרים ביניהם הם: זבח (נקרא גם שלמים): קורבן זה מובא למקדש ה'על ידי היחיד כתרומה או כנדר לשם בקשת עזרה מהאל.</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קורבן הוא דרך לפנות אל ה׳ בהודיה, בבקשה או בכפרה. בפסוקים האלה רואים מי מקריב, מה מקריבים, ומה קורה בעקבות ההקרבה.</a:t>
            </a:r>
          </a:p>
          <a:p>
            <a:pPr rtl="1" algn="r">
              <a:spcAft>
                <a:spcPts val="800"/>
              </a:spcAft>
            </a:pPr>
            <a:r>
              <a:rPr sz="1600" b="1" lang="he-IL">
                <a:solidFill>
                  <a:srgbClr val="1F2A44"/>
                </a:solidFill>
                <a:latin typeface="Arial"/>
                <a:cs typeface="Arial"/>
              </a:rPr>
              <a:t>פסוק ט׳ (קטע: דבורה וברק): </a:t>
            </a:r>
            <a:r>
              <a:rPr sz="1600" b="0" lang="he-IL">
                <a:solidFill>
                  <a:srgbClr val="1F2A44"/>
                </a:solidFill>
                <a:latin typeface="Arial"/>
                <a:cs typeface="Arial"/>
              </a:rPr>
              <a:t>וַתֹּאמֶר הָלֹךְ אֵלֵךְ עִמָּךְ אֶפֶס כִּי לֹא תִֽהְיֶה תִּֽפְאַרְתְּךָ עַל־הַדֶּרֶךְ אֲשֶׁר אַתָּה הוֹלֵךְ כִּי בְֽיַד־אִשָּׁה יִמְכֹּר יְהֹוָה אֶת־סִֽיסְרָא וַתָּקׇם דּ...</a:t>
            </a:r>
          </a:p>
          <a:p>
            <a:pPr rtl="1" algn="r">
              <a:spcAft>
                <a:spcPts val="800"/>
              </a:spcAft>
            </a:pPr>
            <a:r>
              <a:rPr sz="1600" b="1" lang="he-IL">
                <a:solidFill>
                  <a:srgbClr val="1F2A44"/>
                </a:solidFill>
                <a:latin typeface="Arial"/>
                <a:cs typeface="Arial"/>
              </a:rPr>
              <a:t>פסוק י״ב (קטע: המלחמה): </a:t>
            </a:r>
            <a:r>
              <a:rPr sz="1600" b="0" lang="he-IL">
                <a:solidFill>
                  <a:srgbClr val="1F2A44"/>
                </a:solidFill>
                <a:latin typeface="Arial"/>
                <a:cs typeface="Arial"/>
              </a:rPr>
              <a:t>וַיַּגִּדוּ לְסִֽיסְרָא כִּי עָלָה בָּרָק בֶּן־אֲבִינֹעַם הַר־תָּבֽוֹר׃</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נבואה</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דברי נביא. השמעת חזון לעתיד הקרוב או הרחוק, על ידי הנביא, מפי האלוהים. נבואה לאלוהים אחרים - נבואה של נביא מסית לעבודה זרה. נביא זה המדבר בשם האל, הוא נביא שסרח ונשלח על ידי אלוהים לנסות את העם, בטרם ייענש. נבואת שקר - נבואה של נביאי שקר הבודים דבר שקר מליבם וטוענים כי שליחי ה'הם, ואלה דבריו.</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נבואה היא דבר ה׳ שמועבר בידי שליח. כאן מופיע לשון הנבואה (״כה אמר ה׳״, ״דבר ה׳״ וכד׳), ועליה לבדוק מה המסר ולמי הוא מופנה.</a:t>
            </a:r>
          </a:p>
          <a:p>
            <a:pPr rtl="1" algn="r">
              <a:spcAft>
                <a:spcPts val="800"/>
              </a:spcAft>
            </a:pPr>
            <a:r>
              <a:rPr sz="1600" b="1" lang="he-IL">
                <a:solidFill>
                  <a:srgbClr val="1F2A44"/>
                </a:solidFill>
                <a:latin typeface="Arial"/>
                <a:cs typeface="Arial"/>
              </a:rPr>
              <a:t>פסוק ד׳ (קטע: דבורה וברק): </a:t>
            </a:r>
            <a:r>
              <a:rPr sz="1600" b="0" lang="he-IL">
                <a:solidFill>
                  <a:srgbClr val="1F2A44"/>
                </a:solidFill>
                <a:latin typeface="Arial"/>
                <a:cs typeface="Arial"/>
              </a:rPr>
              <a:t>וּדְבוֹרָה אִשָּׁה נְבִיאָה אֵשֶׁת לַפִּידוֹת הִיא שֹׁפְטָה אֶת־יִשְׂרָאֵל בָּעֵת הַהִֽיא׃</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כמה נשאל על שופטים ד׳</a:t>
            </a:r>
          </a:p>
        </p:txBody>
      </p:sp>
      <p:graphicFrame>
        <p:nvGraphicFramePr>
          <p:cNvPr id="5" name="Chart 4"/>
          <p:cNvGraphicFramePr>
            <a:graphicFrameLocks noGrp="1"/>
          </p:cNvGraphicFramePr>
          <p:nvPr/>
        </p:nvGraphicFramePr>
        <p:xfrm>
          <a:off x="548640" y="1371600"/>
          <a:ext cx="7498079" cy="4754880"/>
        </p:xfrm>
        <a:graphic>
          <a:graphicData uri="http://schemas.openxmlformats.org/drawingml/2006/chart">
            <c:chart xmlns:c="http://schemas.openxmlformats.org/drawingml/2006/chart" r:id="rId2"/>
          </a:graphicData>
        </a:graphic>
      </p:graphicFrame>
      <p:sp>
        <p:nvSpPr>
          <p:cNvPr id="6" name="Rounded Rectangle 5"/>
          <p:cNvSpPr/>
          <p:nvPr/>
        </p:nvSpPr>
        <p:spPr>
          <a:xfrm>
            <a:off x="8321040" y="1554480"/>
            <a:ext cx="3474720" cy="38404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503920" y="1664208"/>
            <a:ext cx="3108960" cy="362102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הגרף מראה</a:t>
            </a:r>
          </a:p>
          <a:p>
            <a:pPr rtl="1" algn="r">
              <a:spcAft>
                <a:spcPts val="800"/>
              </a:spcAft>
            </a:pPr>
            <a:r>
              <a:rPr sz="1700" b="0" lang="he-IL">
                <a:solidFill>
                  <a:srgbClr val="1F2A44"/>
                </a:solidFill>
                <a:latin typeface="Arial"/>
                <a:cs typeface="Arial"/>
              </a:rPr>
              <a:t>כמה שאלות על הפרק מופיעות בכל שאלון במסמך. בסך הכל 6 שאלות ב-6 מועדים/שאלונים.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מסמך השאלות והפתרונות לבגרות.</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על מה שואלים על שופטים ד׳</a:t>
            </a:r>
          </a:p>
        </p:txBody>
      </p:sp>
      <p:sp>
        <p:nvSpPr>
          <p:cNvPr id="5" name="Rounded Rectangle 4"/>
          <p:cNvSpPr/>
          <p:nvPr/>
        </p:nvSpPr>
        <p:spPr>
          <a:xfrm>
            <a:off x="457200" y="1280160"/>
            <a:ext cx="11247120" cy="502920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1389888"/>
            <a:ext cx="10881360" cy="4809744"/>
          </a:xfrm>
          <a:prstGeom prst="rect">
            <a:avLst/>
          </a:prstGeom>
          <a:noFill/>
        </p:spPr>
        <p:txBody>
          <a:bodyPr wrap="square" anchor="t">
            <a:spAutoFit/>
          </a:bodyPr>
          <a:lstStyle/>
          <a:p>
            <a:pPr rtl="1" algn="r">
              <a:spcAft>
                <a:spcPts val="400"/>
              </a:spcAft>
            </a:pPr>
            <a:r>
              <a:rPr sz="1700" b="1" lang="he-IL">
                <a:solidFill>
                  <a:srgbClr val="8F5C00"/>
                </a:solidFill>
                <a:latin typeface="Arial"/>
                <a:cs typeface="Arial"/>
              </a:rPr>
              <a:t>קיץ תשפ"ה (שאלון 1362)</a:t>
            </a:r>
          </a:p>
          <a:p>
            <a:pPr rtl="1" algn="r">
              <a:spcAft>
                <a:spcPts val="400"/>
              </a:spcAft>
            </a:pPr>
            <a:r>
              <a:rPr sz="1700" b="1" lang="he-IL">
                <a:solidFill>
                  <a:srgbClr val="8F5C00"/>
                </a:solidFill>
                <a:latin typeface="Arial"/>
                <a:cs typeface="Arial"/>
              </a:rPr>
              <a:t>קיץ תש"פ (שאלון 1382)</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הבא ראיה אחת מפרק ד' וראיה אחרת מפרק ה', התומכות בדברי זקוביץ ושנאן על רכיבים מיניים בסיפור על יעל וסיסרא...</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הבא דוגמה אחת מפרק ד' ל"תופעה של ביעור רכיבים מיניים" בסיפור.</a:t>
            </a:r>
          </a:p>
          <a:p>
            <a:pPr rtl="1" algn="r">
              <a:spcAft>
                <a:spcPts val="400"/>
              </a:spcAft>
            </a:pPr>
            <a:r>
              <a:rPr sz="1700" b="1" lang="he-IL">
                <a:solidFill>
                  <a:srgbClr val="8F5C00"/>
                </a:solidFill>
                <a:latin typeface="Arial"/>
                <a:cs typeface="Arial"/>
              </a:rPr>
              <a:t>קיץ תשע"ח (שאלון 1382)</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(1) על פי הקטע משופטים ה', הצליחה דבורה לאחד כמה שבטים למען מטרה משותפת. בסס קביעה זו על פסוקים אלה, והסב...</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יש הטוענים כי עד ימי שאול שבטי ישראל לא היו מאוחדים, ושאול קיבץ ואיחד אותם. לפי הפסוקים שקראת בשופטים ד' ...</a:t>
            </a:r>
          </a:p>
          <a:p>
            <a:pPr rtl="1" algn="r">
              <a:spcAft>
                <a:spcPts val="400"/>
              </a:spcAft>
            </a:pPr>
            <a:r>
              <a:rPr sz="1700" b="1" lang="he-IL">
                <a:solidFill>
                  <a:srgbClr val="8F5C00"/>
                </a:solidFill>
                <a:latin typeface="Arial"/>
                <a:cs typeface="Arial"/>
              </a:rPr>
              <a:t>קיץ תשע"ז (שאלון 1108)</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בשירת דבורה נזכרות נשים בעת מלחמה.</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בקטעים האלה יש תיאור של נשים שנלקחו שלל במלחמה.</a:t>
            </a:r>
          </a:p>
          <a:p>
            <a:pPr rtl="1" algn="r">
              <a:spcAft>
                <a:spcPts val="400"/>
              </a:spcAft>
            </a:pPr>
            <a:r>
              <a:rPr sz="1700" b="1" lang="he-IL">
                <a:solidFill>
                  <a:srgbClr val="8F5C00"/>
                </a:solidFill>
                <a:latin typeface="Arial"/>
                <a:cs typeface="Arial"/>
              </a:rPr>
              <a:t>קיץ תשע"ו (שאלון 1108)</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על פי פסוקים 10-1 ופסוק 14 שלפניך, מדוע דבורה זקוקה לברק כדי להילחם בכנענים, ומדוע ברק זקוק לדבורה כדי לה...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שאלות הבגרות במסמך. בשקפים הבאים: השאלות המלאות והפתרונות.</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על מה שואלים על שופטים ד׳ (המשך)</a:t>
            </a:r>
          </a:p>
        </p:txBody>
      </p:sp>
      <p:sp>
        <p:nvSpPr>
          <p:cNvPr id="5" name="Rounded Rectangle 4"/>
          <p:cNvSpPr/>
          <p:nvPr/>
        </p:nvSpPr>
        <p:spPr>
          <a:xfrm>
            <a:off x="457200" y="1280160"/>
            <a:ext cx="11247120" cy="502920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1389888"/>
            <a:ext cx="10881360" cy="4809744"/>
          </a:xfrm>
          <a:prstGeom prst="rect">
            <a:avLst/>
          </a:prstGeom>
          <a:noFill/>
        </p:spPr>
        <p:txBody>
          <a:bodyPr wrap="square" anchor="t">
            <a:spAutoFit/>
          </a:bodyPr>
          <a:lstStyle/>
          <a:p>
            <a:pPr rtl="1" algn="r">
              <a:spcAft>
                <a:spcPts val="400"/>
              </a:spcAft>
            </a:pPr>
            <a:r>
              <a:rPr sz="1700" b="1" lang="he-IL">
                <a:solidFill>
                  <a:srgbClr val="8F5C00"/>
                </a:solidFill>
                <a:latin typeface="Arial"/>
                <a:cs typeface="Arial"/>
              </a:rPr>
              <a:t>קיץ תשע"ד (שאלון 1108)</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(1) קרא את הקטע משופטים ד', 11-4 שלפניך, שבו דבורה מגיבה על בקשת ברק שהיא תצטרף אליו למלחמה בסיסרא.</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יש הטוענים כי יעל משכה את סיסרא לאוהלה בעזרת פיתוי מיני.</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שאלות הבגרות במסמך. בשקפים הבאים: השאלות המלאות והפתרונות.</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ד׳</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תשפ"ה (שאלון 1362)</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5. קראו שופטים, פרק ד'.</a:t>
            </a:r>
          </a:p>
          <a:p>
            <a:pPr rtl="1" algn="r">
              <a:spcAft>
                <a:spcPts val="600"/>
              </a:spcAft>
            </a:pPr>
            <a:r>
              <a:rPr sz="1800" b="0" lang="he-IL">
                <a:solidFill>
                  <a:srgbClr val="1F2A44"/>
                </a:solidFill>
                <a:latin typeface="Arial"/>
                <a:cs typeface="Arial"/>
              </a:rPr>
              <a:t>א. קראו פסוקים ד'–י'.</a:t>
            </a:r>
          </a:p>
          <a:p>
            <a:pPr rtl="1" algn="r">
              <a:spcAft>
                <a:spcPts val="600"/>
              </a:spcAft>
            </a:pPr>
            <a:r>
              <a:rPr sz="1800" b="0" lang="he-IL">
                <a:solidFill>
                  <a:srgbClr val="1F2A44"/>
                </a:solidFill>
                <a:latin typeface="Arial"/>
                <a:cs typeface="Arial"/>
              </a:rPr>
              <a:t>הסבירו כיצד באה לידי ביטוי ההתגייסות של ברק וההתגייסות של דבורה למען המאמץ המלחמתי, ומדוע היא מבטאת מנהיגות ראויה. בססו את דבריכם על הכתוב. (8 נקודות)</a:t>
            </a:r>
          </a:p>
          <a:p>
            <a:pPr rtl="1" algn="r">
              <a:spcAft>
                <a:spcPts val="600"/>
              </a:spcAft>
            </a:pPr>
            <a:r>
              <a:rPr sz="1800" b="0" lang="he-IL">
                <a:solidFill>
                  <a:srgbClr val="1F2A44"/>
                </a:solidFill>
                <a:latin typeface="Arial"/>
                <a:cs typeface="Arial"/>
              </a:rPr>
              <a:t>ב. קראו פסוק ג' ופסוקים ט"ו–כ"ב.</a:t>
            </a:r>
          </a:p>
          <a:p>
            <a:pPr rtl="1" algn="r">
              <a:spcAft>
                <a:spcPts val="600"/>
              </a:spcAft>
            </a:pPr>
            <a:r>
              <a:rPr sz="1800" b="0" lang="he-IL">
                <a:solidFill>
                  <a:srgbClr val="1F2A44"/>
                </a:solidFill>
                <a:latin typeface="Arial"/>
                <a:cs typeface="Arial"/>
              </a:rPr>
              <a:t>הסבירו הנחה אחת של סיסרא שבגללה חשב שיוכל לנצח במלחמה, והנחה אחת שבגללה חשב שיוכל להינצל לאחר שהובס, וכיצד כל אחת מן ההנחות שציינתם לא עמדה במבחן המציאות. בססו את דבריכם על הכתוב. (8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תשפ"ה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נקי ומאורגן של הטקסט המופיע בתמונה:</a:t>
            </a:r>
          </a:p>
          <a:p>
            <a:pPr rtl="1" algn="r">
              <a:spcAft>
                <a:spcPts val="600"/>
              </a:spcAft>
            </a:pPr>
            <a:r>
              <a:rPr sz="1800" b="0" lang="he-IL">
                <a:solidFill>
                  <a:srgbClr val="1F2A44"/>
                </a:solidFill>
                <a:latin typeface="Arial"/>
                <a:cs typeface="Arial"/>
              </a:rPr>
              <a:t>שאלה 5</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דבורה משמשת כשופטת, נביאה ומנהיגה. היא זו שיוזמת את הגיוס של ברק. היא מדברת בשם ה' ומדרבנת אותו לפעולה. כאשר ברק מסרב לצאת לבדו, היא לא מבטלת את הבקשה, אלא מסכימה להתלוות אליו, למרות שזה "יפחית מכבודה" כמנהיג – ובכך מראה מנהיגות אחראית, מעשית ולא גאוותנית. "ותשלח ותקרא לברק... ולקחת עמך עשרת אלפים איש".</a:t>
            </a:r>
          </a:p>
          <a:p>
            <a:pPr rtl="1" algn="r">
              <a:spcAft>
                <a:spcPts val="600"/>
              </a:spcAft>
            </a:pPr>
            <a:r>
              <a:rPr sz="1800" b="0" lang="he-IL">
                <a:solidFill>
                  <a:srgbClr val="1F2A44"/>
                </a:solidFill>
                <a:latin typeface="Arial"/>
                <a:cs typeface="Arial"/>
              </a:rPr>
              <a:t>ברק מסכים לצאת לקרב רק אם דבורה תלך עמו. יש כאן גם הכרה במעמדה הרוחני והמנהיגותי של דבורה. ברק מוביל את הצבא בפועל ולכן מבטא אחריות ונכונות לפעול גם כשיש לו ספקות. "אם תלכי עמי והלכתי...".</a:t>
            </a:r>
          </a:p>
          <a:p>
            <a:pPr rtl="1" algn="r">
              <a:spcAft>
                <a:spcPts val="600"/>
              </a:spcAft>
            </a:pPr>
            <a:r>
              <a:rPr sz="1800" b="0" lang="he-IL">
                <a:solidFill>
                  <a:srgbClr val="1F2A44"/>
                </a:solidFill>
                <a:latin typeface="Arial"/>
                <a:cs typeface="Arial"/>
              </a:rPr>
              <a:t>שניהם משתפים פעולה מתוך תחושת שליחות. שניהם מבינים שהעם זקוק להובלה, ומגיבים באומץ, בשיקול דעת ובשיתוף.</a:t>
            </a:r>
          </a:p>
          <a:p>
            <a:pPr rtl="1" algn="r">
              <a:spcAft>
                <a:spcPts val="600"/>
              </a:spcAft>
            </a:pPr>
            <a:r>
              <a:rPr sz="1800" b="0" lang="he-IL">
                <a:solidFill>
                  <a:srgbClr val="1F2A44"/>
                </a:solidFill>
                <a:latin typeface="Arial"/>
                <a:cs typeface="Arial"/>
              </a:rPr>
              <a:t>סעיף ב'</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תשפ"ה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הנחה אחת של סיסרא שבגללה חשב שיוכל לנצח במלחמה: ההסתמכות על כוחו הצבאי, ובעיקר רכב הברזל הרב שהיה ברשותו, שיבטיחו לו ניצחון. לביסוס: "כי תשע מאות רכב ברזל לו".</a:t>
            </a:r>
          </a:p>
          <a:p>
            <a:pPr rtl="1" algn="r">
              <a:spcAft>
                <a:spcPts val="600"/>
              </a:spcAft>
            </a:pPr>
            <a:r>
              <a:rPr sz="1800" b="0" lang="he-IL">
                <a:solidFill>
                  <a:srgbClr val="1F2A44"/>
                </a:solidFill>
                <a:latin typeface="Arial"/>
                <a:cs typeface="Arial"/>
              </a:rPr>
              <a:t>הנחה אחת של סיסרא שבגללה חשב שיוכל להינצל לאחר שהובס: לאחר תבוסתו, סיסרא ברח רגלית וחיפש מקלט. הוא הניח שכאדם חשוב ומפקד בכיר, ימצא הגנה באוהלה של יעל, אשת חבר הקיני, ששבטיה היה בקשרים טובים עם יבין מלך כנען. לביסוס: "וסיסרא נס ברגליו אל אהל יעל אשת חבר הקיני כי שלום בין יבין מלך חצור ובין בית חבר הקיני".</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תשפ"ה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בשני המקרים – הנחותיו התבררו כשגויות: מרכבות הברזל טבעו בנחל קישון והביאו לתבוסתו. לביסוס: "ויהם ה' את סיסרא ואת כל הרכב ואת כל המחנה לפי חרב לפני ברק". והברית המדינית לא סייעה לו, יעל בחרה לתמוך בבני ישראל והרגה את סיסרא. לביסוס: "ותקח יעל אשת חבר את יתד האהל ותשם את המקבת בידה... ותתקע את היתד ברקתו".</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ד׳</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תש"פ (שאלון 1382)</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6. קרא שופטים, ד', 17–21; שופטים, ה', 24–27.</a:t>
            </a:r>
          </a:p>
          <a:p>
            <a:pPr rtl="1" algn="r">
              <a:spcAft>
                <a:spcPts val="600"/>
              </a:spcAft>
            </a:pPr>
            <a:r>
              <a:rPr sz="1800" b="0" lang="he-IL">
                <a:solidFill>
                  <a:srgbClr val="1F2A44"/>
                </a:solidFill>
                <a:latin typeface="Arial"/>
                <a:cs typeface="Arial"/>
              </a:rPr>
              <a:t>שופטים, ד', 17–21</a:t>
            </a:r>
          </a:p>
          <a:p>
            <a:pPr rtl="1" algn="r">
              <a:spcAft>
                <a:spcPts val="600"/>
              </a:spcAft>
            </a:pPr>
            <a:r>
              <a:rPr sz="1800" b="0" lang="he-IL">
                <a:solidFill>
                  <a:srgbClr val="1F2A44"/>
                </a:solidFill>
                <a:latin typeface="Arial"/>
                <a:cs typeface="Arial"/>
              </a:rPr>
              <a:t>יז וְסִיסְרָא נָס בְּרַגְלָיו אֶל-אֹהֶל יָעֵל אֵשֶׁת חֶבֶר הַקֵּינִי כִּי שָׁלוֹם בֵּין יָבִין מֶלֶךְ-חָצוֹר וּבֵין בֵּית חֶבֶר הַקֵּינִי:</a:t>
            </a:r>
          </a:p>
          <a:p>
            <a:pPr rtl="1" algn="r">
              <a:spcAft>
                <a:spcPts val="600"/>
              </a:spcAft>
            </a:pPr>
            <a:r>
              <a:rPr sz="1800" b="0" lang="he-IL">
                <a:solidFill>
                  <a:srgbClr val="1F2A44"/>
                </a:solidFill>
                <a:latin typeface="Arial"/>
                <a:cs typeface="Arial"/>
              </a:rPr>
              <a:t>יח וַתֵּצֵא יָעֵל לִקְרַאת סִיסְרָא וַתֹּאמֶר אֵלָיו סוּרָה אֲדֹנִי סוּרָה אֵלַי אַל-תִּירָא וַיָּסַר אֵלֶיהָ הָאֹהֱלָה וַתְּכַסֵּהוּ בַּשְּׂמִיכָה:</a:t>
            </a:r>
          </a:p>
          <a:p>
            <a:pPr rtl="1" algn="r">
              <a:spcAft>
                <a:spcPts val="600"/>
              </a:spcAft>
            </a:pPr>
            <a:r>
              <a:rPr sz="1800" b="0" lang="he-IL">
                <a:solidFill>
                  <a:srgbClr val="1F2A44"/>
                </a:solidFill>
                <a:latin typeface="Arial"/>
                <a:cs typeface="Arial"/>
              </a:rPr>
              <a:t>יט וַיֹּאמֶר אֵלֶיהָ הַשְׁקִינִי-נָא מְעַט-מַיִם כִּי צָמֵאתִי וַתִּפְתַּח אֶת-נֹאוד הֶחָלָב וַתַּשְׁקֵהוּ וַתְּכַסֵּהוּ:</a:t>
            </a:r>
          </a:p>
          <a:p>
            <a:pPr rtl="1" algn="r">
              <a:spcAft>
                <a:spcPts val="600"/>
              </a:spcAft>
            </a:pPr>
            <a:r>
              <a:rPr sz="1800" b="0" lang="he-IL">
                <a:solidFill>
                  <a:srgbClr val="1F2A44"/>
                </a:solidFill>
                <a:latin typeface="Arial"/>
                <a:cs typeface="Arial"/>
              </a:rPr>
              <a:t>כ וַיֹּאמֶר אֵלֶיהָ עֲמֹד פֶּתַח הָאֹהֶל וְהָיָה אִם-אִישׁ יָבוֹא וּשְׁאֵלֵךְ וְאָמַר הֲיֵשׁ-פֹּה אִישׁ וְאָמַרְתְּ אָיִן:</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ד׳</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תש"פ (שאלון 1382) (המשך השאלה)</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כא וַתִּקַּח יָעֵל אֵשֶׁת-חֶבֶר אֶת-יְתַד הָאֹהֶל וַתָּשֶׂם אֶת-הַמַּקֶּבֶת בְּיָדָהּ וַתָּבוֹא אֵלָיו בַּלָּאט וַתִּתְקַע אֶת-הַיָּתֵד בְּרַקָּתוֹ וַתִּצְנַח בָּאָרֶץ וְהוּא-נִרְדָּם וַיָּעַף וַיָּמֹת:</a:t>
            </a:r>
          </a:p>
          <a:p>
            <a:pPr rtl="1" algn="r">
              <a:spcAft>
                <a:spcPts val="600"/>
              </a:spcAft>
            </a:pPr>
            <a:r>
              <a:rPr sz="1800" b="0" lang="he-IL">
                <a:solidFill>
                  <a:srgbClr val="1F2A44"/>
                </a:solidFill>
                <a:latin typeface="Arial"/>
                <a:cs typeface="Arial"/>
              </a:rPr>
              <a:t>שופטים, ה', 24–27</a:t>
            </a:r>
          </a:p>
          <a:p>
            <a:pPr rtl="1" algn="r">
              <a:spcAft>
                <a:spcPts val="600"/>
              </a:spcAft>
            </a:pPr>
            <a:r>
              <a:rPr sz="1800" b="0" lang="he-IL">
                <a:solidFill>
                  <a:srgbClr val="1F2A44"/>
                </a:solidFill>
                <a:latin typeface="Arial"/>
                <a:cs typeface="Arial"/>
              </a:rPr>
              <a:t>כד תְּבֹרַךְ מִנָּשִׁים יָעֵל אֵשֶׁת חֶבֶר הַקֵּינִי מִנָּשִׁים בָּאֹהֶל תְּבֹרָךְ:</a:t>
            </a:r>
          </a:p>
          <a:p>
            <a:pPr rtl="1" algn="r">
              <a:spcAft>
                <a:spcPts val="600"/>
              </a:spcAft>
            </a:pPr>
            <a:r>
              <a:rPr sz="1800" b="0" lang="he-IL">
                <a:solidFill>
                  <a:srgbClr val="1F2A44"/>
                </a:solidFill>
                <a:latin typeface="Arial"/>
                <a:cs typeface="Arial"/>
              </a:rPr>
              <a:t>כה מַיִם שָׁאַל חָלָב נָתָנָה בְּסֵפֶל אַדִּירִים הִקְרִיבָה חֶמְאָה:</a:t>
            </a:r>
          </a:p>
          <a:p>
            <a:pPr rtl="1" algn="r">
              <a:spcAft>
                <a:spcPts val="600"/>
              </a:spcAft>
            </a:pPr>
            <a:r>
              <a:rPr sz="1800" b="0" lang="he-IL">
                <a:solidFill>
                  <a:srgbClr val="1F2A44"/>
                </a:solidFill>
                <a:latin typeface="Arial"/>
                <a:cs typeface="Arial"/>
              </a:rPr>
              <a:t>כו יָדָהּ לַיָּתֵד תִּשְׁלַחְנָה וִימִינָהּ לְהַלְמוּת עֲמֵלִים וְהָלְמָה סִיסְרָא מָחֲקָה רֹאשׁוֹ וּמָחֲצָה וְחָלְפָה רַקָּתוֹ:</a:t>
            </a:r>
          </a:p>
          <a:p>
            <a:pPr rtl="1" algn="r">
              <a:spcAft>
                <a:spcPts val="600"/>
              </a:spcAft>
            </a:pPr>
            <a:r>
              <a:rPr sz="1800" b="0" lang="he-IL">
                <a:solidFill>
                  <a:srgbClr val="1F2A44"/>
                </a:solidFill>
                <a:latin typeface="Arial"/>
                <a:cs typeface="Arial"/>
              </a:rPr>
              <a:t>כז בֵּין רַגְלֶיהָ כָּרַע נָפַל שָׁכָב בֵּין רַגְלֶיהָ כָּרַע נָפַל בַּאֲשֶׁר כָּרַע שָׁם נָפַל שָׁדוּד:</a:t>
            </a:r>
          </a:p>
          <a:p>
            <a:pPr rtl="1" algn="r">
              <a:spcAft>
                <a:spcPts val="600"/>
              </a:spcAft>
            </a:pPr>
            <a:r>
              <a:rPr sz="1800" b="0" lang="he-IL">
                <a:solidFill>
                  <a:srgbClr val="1F2A44"/>
                </a:solidFill>
                <a:latin typeface="Arial"/>
                <a:cs typeface="Arial"/>
              </a:rPr>
              <a:t>להלן תמלול נקי ומדויק של הטקסט המופיע בתמונה: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ד׳</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תש"פ (שאלון 1382) (המשך השאלה)</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א. קרא את הקטע שלפניך מתוך המאמר "מה אירע באוהלה של יעל".</a:t>
            </a:r>
          </a:p>
          <a:p>
            <a:pPr rtl="1" algn="r">
              <a:spcAft>
                <a:spcPts val="600"/>
              </a:spcAft>
            </a:pPr>
            <a:r>
              <a:rPr sz="1800" b="0" lang="he-IL">
                <a:solidFill>
                  <a:srgbClr val="1F2A44"/>
                </a:solidFill>
                <a:latin typeface="Arial"/>
                <a:cs typeface="Arial"/>
              </a:rPr>
              <a:t>"בעולם הפולקלור הבין-לאומי מוכרת תופעה של ביעור רכיבים מיניים מסיפורים שמשתלבים בהקשר ספרותי-חברתי שאינו הולם את אזכורם. [...] וכבר ראינו [...] כיצד הולכת המסורת ומזדככת, ובין השאר מסולקים מתוכה גם יסודות שעניינם בתחום היחסים שבינו לבינה".</a:t>
            </a:r>
          </a:p>
          <a:p>
            <a:pPr rtl="1" algn="r">
              <a:spcAft>
                <a:spcPts val="600"/>
              </a:spcAft>
            </a:pPr>
            <a:r>
              <a:rPr sz="1800" b="0" lang="he-IL">
                <a:solidFill>
                  <a:srgbClr val="1F2A44"/>
                </a:solidFill>
                <a:latin typeface="Arial"/>
                <a:cs typeface="Arial"/>
              </a:rPr>
              <a:t>(י' זקוביץ' וא' שנאן, "מה אירע באוהלה של יעל", לא כך כתוב בתנ"ך, ידיעות אחרונות, 2004, עמ' 223)</a:t>
            </a:r>
          </a:p>
          <a:p>
            <a:pPr rtl="1" algn="r">
              <a:spcAft>
                <a:spcPts val="600"/>
              </a:spcAft>
            </a:pPr>
            <a:r>
              <a:rPr sz="1800" b="0" lang="he-IL">
                <a:solidFill>
                  <a:srgbClr val="1F2A44"/>
                </a:solidFill>
                <a:latin typeface="Arial"/>
                <a:cs typeface="Arial"/>
              </a:rPr>
              <a:t>(1) הבא ראיה אחת מפרק ד' וראיה אחרת מפרק ה', התומכות בדברי זקוביץ ושנאן על רכיבים מיניים בסיפור על יעל וסיסרא.</a:t>
            </a:r>
          </a:p>
          <a:p>
            <a:pPr rtl="1" algn="r">
              <a:spcAft>
                <a:spcPts val="600"/>
              </a:spcAft>
            </a:pPr>
            <a:r>
              <a:rPr sz="1800" b="0" lang="he-IL">
                <a:solidFill>
                  <a:srgbClr val="1F2A44"/>
                </a:solidFill>
                <a:latin typeface="Arial"/>
                <a:cs typeface="Arial"/>
              </a:rPr>
              <a:t>הסבר כל אחת מן הראיות (היעזר במשלי, ט', 13–18). (6 נקודות)</a:t>
            </a:r>
          </a:p>
          <a:p>
            <a:pPr rtl="1" algn="r">
              <a:spcAft>
                <a:spcPts val="600"/>
              </a:spcAft>
            </a:pPr>
            <a:r>
              <a:rPr sz="1800" b="0" lang="he-IL">
                <a:solidFill>
                  <a:srgbClr val="1F2A44"/>
                </a:solidFill>
                <a:latin typeface="Arial"/>
                <a:cs typeface="Arial"/>
              </a:rPr>
              <a:t>(2) הבא דוגמה אחת מפרק ד' ל"תופעה של ביעור רכיבים מיניים" בסיפור. (3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ד׳</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תש"פ (שאלון 1382) (המשך השאלה)</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ב. מהו היחס שדבורה מפגינה כלפי יעל בשירתה, ומהי הדילמה הערכית שיחס זה יכול לעורר? (7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 (שאלון 1382)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נקי ומאורגן של הטקסט המופיע בתמונה:</a:t>
            </a:r>
          </a:p>
          <a:p>
            <a:pPr rtl="1" algn="r">
              <a:spcAft>
                <a:spcPts val="600"/>
              </a:spcAft>
            </a:pPr>
            <a:r>
              <a:rPr sz="1800" b="0" lang="he-IL">
                <a:solidFill>
                  <a:srgbClr val="1F2A44"/>
                </a:solidFill>
                <a:latin typeface="Arial"/>
                <a:cs typeface="Arial"/>
              </a:rPr>
              <a:t>שאלה 6</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רכיבים מיניים בסיפור על יעל וסיסרא (על התלמיד להביא ראיה אחת מפרק ד' וראיה אחת מפרק ה'):</a:t>
            </a:r>
          </a:p>
          <a:p>
            <a:pPr rtl="1" algn="r">
              <a:spcAft>
                <a:spcPts val="600"/>
              </a:spcAft>
            </a:pPr>
            <a:r>
              <a:rPr sz="1800" b="0" lang="he-IL">
                <a:solidFill>
                  <a:srgbClr val="1F2A44"/>
                </a:solidFill>
                <a:latin typeface="Arial"/>
                <a:cs typeface="Arial"/>
              </a:rPr>
              <a:t>ראיה מפרק ד':</a:t>
            </a:r>
          </a:p>
          <a:p>
            <a:pPr rtl="1" algn="r">
              <a:spcAft>
                <a:spcPts val="600"/>
              </a:spcAft>
            </a:pPr>
            <a:r>
              <a:rPr sz="1800" b="0" lang="he-IL">
                <a:solidFill>
                  <a:srgbClr val="1F2A44"/>
                </a:solidFill>
                <a:latin typeface="Arial"/>
                <a:cs typeface="Arial"/>
              </a:rPr>
              <a:t>הזמנת הגבר : "ותאמר אליו סורה אדני סורה אלי אל תירא" – יעל מזמינה את סיסרא לבוא אל אוהלה.</a:t>
            </a:r>
          </a:p>
          <a:p>
            <a:pPr rtl="1" algn="r">
              <a:spcAft>
                <a:spcPts val="600"/>
              </a:spcAft>
            </a:pPr>
            <a:r>
              <a:rPr sz="1800" b="0" lang="he-IL">
                <a:solidFill>
                  <a:srgbClr val="1F2A44"/>
                </a:solidFill>
                <a:latin typeface="Arial"/>
                <a:cs typeface="Arial"/>
              </a:rPr>
              <a:t>"ותכסהו בשמיכה" – ניתן לפרש כהצעת מקום המשכב.</a:t>
            </a:r>
          </a:p>
          <a:p>
            <a:pPr rtl="1" algn="r">
              <a:spcAft>
                <a:spcPts val="600"/>
              </a:spcAft>
            </a:pPr>
            <a:r>
              <a:rPr sz="1800" b="0" lang="he-IL">
                <a:solidFill>
                  <a:srgbClr val="1F2A44"/>
                </a:solidFill>
                <a:latin typeface="Arial"/>
                <a:cs typeface="Arial"/>
              </a:rPr>
              <a:t>ראיה מפרק ה':</a:t>
            </a:r>
          </a:p>
          <a:p>
            <a:pPr rtl="1" algn="r">
              <a:spcAft>
                <a:spcPts val="600"/>
              </a:spcAft>
            </a:pPr>
            <a:r>
              <a:rPr sz="1800" b="0" lang="he-IL">
                <a:solidFill>
                  <a:srgbClr val="1F2A44"/>
                </a:solidFill>
                <a:latin typeface="Arial"/>
                <a:cs typeface="Arial"/>
              </a:rPr>
              <a:t>"בין רגליה נפל" – לשון נקייה לתיאור המשכב ביניהם.</a:t>
            </a:r>
          </a:p>
          <a:p>
            <a:pPr rtl="1" algn="r">
              <a:spcAft>
                <a:spcPts val="600"/>
              </a:spcAft>
            </a:pPr>
            <a:r>
              <a:rPr sz="1800" b="0" lang="he-IL">
                <a:solidFill>
                  <a:srgbClr val="1F2A44"/>
                </a:solidFill>
                <a:latin typeface="Arial"/>
                <a:cs typeface="Arial"/>
              </a:rPr>
              <a:t>"בין רגליה כרע נפל שכב..." – כל פועל כסמל בעילה (7 בעילות).</a:t>
            </a:r>
          </a:p>
          <a:p>
            <a:pPr rtl="1" algn="r">
              <a:spcAft>
                <a:spcPts val="600"/>
              </a:spcAft>
            </a:pPr>
            <a:r>
              <a:rPr sz="1800" b="0" lang="he-IL">
                <a:solidFill>
                  <a:srgbClr val="1F2A44"/>
                </a:solidFill>
                <a:latin typeface="Arial"/>
                <a:cs typeface="Arial"/>
              </a:rPr>
              <a:t>(2) דוגמה מפרק ד' ל"תופעה של ביעור רכיבים מיניים" בסיפור:</a:t>
            </a:r>
          </a:p>
          <a:p>
            <a:pPr rtl="1" algn="r">
              <a:spcAft>
                <a:spcPts val="600"/>
              </a:spcAft>
            </a:pPr>
            <a:r>
              <a:rPr sz="1800" b="0" lang="he-IL">
                <a:solidFill>
                  <a:srgbClr val="1F2A44"/>
                </a:solidFill>
                <a:latin typeface="Arial"/>
                <a:cs typeface="Arial"/>
              </a:rPr>
              <a:t>"ותצא יעל לקראת סיסרא ותאמר אליו סורה אדני סורה אלי אל תירא" – יעל מזמינה את סיסרא לאוהלה, כדי להעניק לו כביכול מקלט מרודפיו ולא לשם הזמנה למשכב.</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 (שאלון 1382)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"ויאמר אליה השקיני נא מעט מים כי צמאתי ותפתח את נאד החלב ותשקהו" – יעל משקה את סיסרא בחלב, שלא כמו בסיפור מיני בו האישה משקה את הגבר ביין.</a:t>
            </a:r>
          </a:p>
          <a:p>
            <a:pPr rtl="1" algn="r">
              <a:spcAft>
                <a:spcPts val="600"/>
              </a:spcAft>
            </a:pPr>
            <a:r>
              <a:rPr sz="1800" b="0" lang="he-IL">
                <a:solidFill>
                  <a:srgbClr val="1F2A44"/>
                </a:solidFill>
                <a:latin typeface="Arial"/>
                <a:cs typeface="Arial"/>
              </a:rPr>
              <a:t>"ותכסהו בשמיכה... ותכסהו" – הכיסוי הכפול של סיסרא בשמיכה, מעיד על חוצץ ביניהם ועל הימנעות מכל מגע מיני.</a:t>
            </a:r>
          </a:p>
          <a:p>
            <a:pPr rtl="1" algn="r">
              <a:spcAft>
                <a:spcPts val="600"/>
              </a:spcAft>
            </a:pPr>
            <a:r>
              <a:rPr sz="1800" b="0" lang="he-IL">
                <a:solidFill>
                  <a:srgbClr val="1F2A44"/>
                </a:solidFill>
                <a:latin typeface="Arial"/>
                <a:cs typeface="Arial"/>
              </a:rPr>
              <a:t>סעיף ב'</a:t>
            </a:r>
          </a:p>
          <a:p>
            <a:pPr rtl="1" algn="r">
              <a:spcAft>
                <a:spcPts val="600"/>
              </a:spcAft>
            </a:pPr>
            <a:r>
              <a:rPr sz="1800" b="0" lang="he-IL">
                <a:solidFill>
                  <a:srgbClr val="1F2A44"/>
                </a:solidFill>
                <a:latin typeface="Arial"/>
                <a:cs typeface="Arial"/>
              </a:rPr>
              <a:t>היחס שדבורה מפגינה כלפי יעל בשירתה, הוא יחס של הערכה. דבורה מברכת את יעל מכל הנשים, על כך שהרגה את סיסרא. היא מפרטת בשיר את מעלליה של יעל, שניצלה את עייפותו וחולשתו של סיסרא לאחר מגע מיני איתה, כדי להרגו.</a:t>
            </a:r>
          </a:p>
          <a:p>
            <a:pPr rtl="1" algn="r">
              <a:spcAft>
                <a:spcPts val="600"/>
              </a:spcAft>
            </a:pPr>
            <a:r>
              <a:rPr sz="1800" b="0" lang="he-IL">
                <a:solidFill>
                  <a:srgbClr val="1F2A44"/>
                </a:solidFill>
                <a:latin typeface="Arial"/>
                <a:cs typeface="Arial"/>
              </a:rPr>
              <a:t>הדילמה הערכית שיחס זה עלול לעורר: ניצול של יחסי מין, כדי לפגוע באחר. יעל מתוארת כמי שפיתתה את סיסרא כדי להביא למותו, ויש בזה לעודד נשים לנצל את מיניותן כדי לפגוע באחר.</a:t>
            </a:r>
          </a:p>
          <a:p>
            <a:pPr rtl="1" algn="r">
              <a:spcAft>
                <a:spcPts val="600"/>
              </a:spcAft>
            </a:pPr>
            <a:r>
              <a:rPr sz="1800" b="0" lang="he-IL">
                <a:solidFill>
                  <a:srgbClr val="1F2A44"/>
                </a:solidFill>
                <a:latin typeface="Arial"/>
                <a:cs typeface="Arial"/>
              </a:rPr>
              <a:t>להלן תמלול נקי ומדויק של הטקסט המופיע בתמונה: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ד׳</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תשע"ח (שאלון 1382)</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א. (1) על פי הקטע משופטים ה', הצליחה דבורה לאחד כמה שבטים למען מטרה משותפת. בסס קביעה זו על פסוקים אלה, והסבר את דבריך. (4 נקודות)</a:t>
            </a:r>
          </a:p>
          <a:p>
            <a:pPr rtl="1" algn="r">
              <a:spcAft>
                <a:spcPts val="600"/>
              </a:spcAft>
            </a:pPr>
            <a:r>
              <a:rPr sz="1800" b="0" lang="he-IL">
                <a:solidFill>
                  <a:srgbClr val="1F2A44"/>
                </a:solidFill>
                <a:latin typeface="Arial"/>
                <a:cs typeface="Arial"/>
              </a:rPr>
              <a:t>(2) יש הטוענים כי עד ימי שאול שבטי ישראל לא היו מאוחדים, ושאול קיבץ ואיחד אותם. לפי הפסוקים שקראת בשופטים ד' ובשופטים ה', הסבר מדוע דבורה אינה יכולה להיחשב כמי שאיחדה את שבטי ישראל. (4 נקודות)</a:t>
            </a:r>
          </a:p>
          <a:p>
            <a:pPr rtl="1" algn="r">
              <a:spcAft>
                <a:spcPts val="600"/>
              </a:spcAft>
            </a:pPr>
            <a:r>
              <a:rPr sz="1800" b="0" lang="he-IL">
                <a:solidFill>
                  <a:srgbClr val="1F2A44"/>
                </a:solidFill>
                <a:latin typeface="Arial"/>
                <a:cs typeface="Arial"/>
              </a:rPr>
              <a:t>ב. קרא את דברי י' בן-נון שלפניך.</a:t>
            </a:r>
          </a:p>
          <a:p>
            <a:pPr rtl="1" algn="r">
              <a:spcAft>
                <a:spcPts val="600"/>
              </a:spcAft>
            </a:pPr>
            <a:r>
              <a:rPr sz="1800" b="0" lang="he-IL">
                <a:solidFill>
                  <a:srgbClr val="1F2A44"/>
                </a:solidFill>
                <a:latin typeface="Arial"/>
                <a:cs typeface="Arial"/>
              </a:rPr>
              <a:t>"כל הניסיונות להעמיד סימני שאלה על מנהיגות של נשים בישראל, נדחו בספרות ההלכה בזכותה של דבורה הנביאה-השופטת."</a:t>
            </a:r>
          </a:p>
          <a:p>
            <a:pPr rtl="1" algn="r">
              <a:spcAft>
                <a:spcPts val="600"/>
              </a:spcAft>
            </a:pPr>
            <a:r>
              <a:rPr sz="1800" b="0" lang="he-IL">
                <a:solidFill>
                  <a:srgbClr val="1F2A44"/>
                </a:solidFill>
                <a:latin typeface="Arial"/>
                <a:cs typeface="Arial"/>
              </a:rPr>
              <a:t>(י' בן נון, "מנהיגות נשית בלי סימני שאלה", 929 שופטים, 2017. אוחזר באוקטובר 2017 מ-https://www.929.org.il)</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ד׳</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תשע"ח (שאלון 1382) (המשך השאלה)</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הסבר על פי שופטים, ד', 14-4 שלפניך, מדוע זכתה דבורה ליחס זה בספרות ההלכה. בסס את דבריך על שתי דוגמאות מן הפסוקים, והסבר כל דוגמה. (8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תשע"ח (שאלון 1382)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נקי ומאורגן של הטקסט המופיע בתמונה:</a:t>
            </a:r>
          </a:p>
          <a:p>
            <a:pPr rtl="1" algn="r">
              <a:spcAft>
                <a:spcPts val="600"/>
              </a:spcAft>
            </a:pPr>
            <a:r>
              <a:rPr sz="1800" b="0" lang="he-IL">
                <a:solidFill>
                  <a:srgbClr val="1F2A44"/>
                </a:solidFill>
                <a:latin typeface="Arial"/>
                <a:cs typeface="Arial"/>
              </a:rPr>
              <a:t>שאלה 6</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(1) דבורה הצליחה לאחד כמה שבטים למטרה המשותפת: לצורך מלחמה ביבין מלך כנען ובצבאו, והבסתם. דבורה הצליחה לרתום למלחמה מספר שבטים, כגון: נפתלי, יששכר וזבולון: "ושרי ביששכר עם דבורה...זבלון עם חרף נפשו למות .. נפתלי על מרומי שדה".</a:t>
            </a:r>
          </a:p>
          <a:p>
            <a:pPr rtl="1" algn="r">
              <a:spcAft>
                <a:spcPts val="600"/>
              </a:spcAft>
            </a:pPr>
            <a:r>
              <a:rPr sz="1800" b="0" lang="he-IL">
                <a:solidFill>
                  <a:srgbClr val="1F2A44"/>
                </a:solidFill>
                <a:latin typeface="Arial"/>
                <a:cs typeface="Arial"/>
              </a:rPr>
              <a:t>(2) דבורה אינה יכולה להיחשב כמי שאיחדה את שבטי ישראל, כיוון שלא כל השבטים קיבלו את מרותה – היא לא הצליחה לרתום את כל 12 שבטי ישראל. על פי שופטים ד, דבורה מצווה על ברק לאסוף לוחמים רק מבני נפתלי ומזבולון, ולא מכל שבטי ישראל – היא מראש לא מתיימרת לאסוף את כל צבא ישראל. עובדה זו מתחזקת גם מהפסוקים משופטים ה, שם נזכרים שבטים שלא הצטרפו למלחמה באופן מפורש.</a:t>
            </a:r>
          </a:p>
          <a:p>
            <a:pPr rtl="1" algn="r">
              <a:spcAft>
                <a:spcPts val="600"/>
              </a:spcAft>
            </a:pPr>
            <a:r>
              <a:rPr sz="1800" b="0" lang="he-IL">
                <a:solidFill>
                  <a:srgbClr val="1F2A44"/>
                </a:solidFill>
                <a:latin typeface="Arial"/>
                <a:cs typeface="Arial"/>
              </a:rPr>
              <a:t>סעיף ב'</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תשע"ח (שאלון 1382)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ספרות ההלכה שיבחה את דבורה על מנהיגותה, ובזכותה של דבורה, הוסרו כל סימני השאלה על מנהיגות נשים בישראל. דבורה זכתה ליחס זה, כיוון שהיא מצטיירת כמנהיגה, נביאה, אמיצה, חכמה, המקובלת על העם. ראיות לכך משופטים ד (על הנבחן להציג שתיים ולהסביר):</a:t>
            </a:r>
          </a:p>
          <a:p>
            <a:pPr rtl="1" algn="r">
              <a:spcAft>
                <a:spcPts val="600"/>
              </a:spcAft>
            </a:pPr>
            <a:r>
              <a:rPr sz="1800" b="0" lang="he-IL">
                <a:solidFill>
                  <a:srgbClr val="1F2A44"/>
                </a:solidFill>
                <a:latin typeface="Arial"/>
                <a:cs typeface="Arial"/>
              </a:rPr>
              <a:t>"ודבורה אישה נביאה.. הלא צוה ה'.. לך ומשכת .. ולקחת עמך.." – דבורה מתפקדת כנביאה – מדברת בשם ה' אל ברק.</a:t>
            </a:r>
          </a:p>
          <a:p>
            <a:pPr rtl="1" algn="r">
              <a:spcAft>
                <a:spcPts val="600"/>
              </a:spcAft>
            </a:pPr>
            <a:r>
              <a:rPr sz="1800" b="0" lang="he-IL">
                <a:solidFill>
                  <a:srgbClr val="1F2A44"/>
                </a:solidFill>
                <a:latin typeface="Arial"/>
                <a:cs typeface="Arial"/>
              </a:rPr>
              <a:t>"והיא שפטה את ישראל.. ויעלו אליה בני ישראל למשפט" – דבורה כיהנה כשופטת לכל העם.</a:t>
            </a:r>
          </a:p>
          <a:p>
            <a:pPr rtl="1" algn="r">
              <a:spcAft>
                <a:spcPts val="600"/>
              </a:spcAft>
            </a:pPr>
            <a:r>
              <a:rPr sz="1800" b="0" lang="he-IL">
                <a:solidFill>
                  <a:srgbClr val="1F2A44"/>
                </a:solidFill>
                <a:latin typeface="Arial"/>
                <a:cs typeface="Arial"/>
              </a:rPr>
              <a:t>"והיא יושבת תחת תמר דבורה" - לדבורה היה מקום קבוע בו ישבה ושפטה את העם - דבר המדגיש את חשיבותה כמנהיגה.</a:t>
            </a:r>
          </a:p>
          <a:p>
            <a:pPr rtl="1" algn="r">
              <a:spcAft>
                <a:spcPts val="600"/>
              </a:spcAft>
            </a:pPr>
            <a:r>
              <a:rPr sz="1800" b="0" lang="he-IL">
                <a:solidFill>
                  <a:srgbClr val="1F2A44"/>
                </a:solidFill>
                <a:latin typeface="Arial"/>
                <a:cs typeface="Arial"/>
              </a:rPr>
              <a:t>"ויאמר אליה ברק אם תלכי עמי והלכתי ואם לא תלכי עמי לא אלך" – ברק לא מוכן לצאת למלחמה ללא הצטרפותה של דבורה אליו, דבר המדגיש את חשיבותה ואת כוחה כמנהיגה.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תשע"ח (שאלון 1382)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"ותאמר דבורה אל ברק קום כי זה היום אשר נתן ה'.." – דבורה היא זו שמכריזה על תחילת הקרב, היא מנחה את ברק לפתוח במלחמה, דבר המעצים את תפקידה כמנהיגה (ברק לא מעז לפתוח במלחמה, לפני שהיא פוקדת עליו).</a:t>
            </a:r>
          </a:p>
          <a:p>
            <a:pPr rtl="1" algn="r">
              <a:spcAft>
                <a:spcPts val="600"/>
              </a:spcAft>
            </a:pPr>
            <a:r>
              <a:rPr sz="1800" b="0" lang="he-IL">
                <a:solidFill>
                  <a:srgbClr val="1F2A44"/>
                </a:solidFill>
                <a:latin typeface="Arial"/>
                <a:cs typeface="Arial"/>
              </a:rPr>
              <a:t>להלן תמלול נקי ומדויק של הטקסט המופיע בתמונה: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ד׳</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תשע"ז (שאלון 1108)</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א. בשירת דבורה נזכרות נשים בעת מלחמה.</a:t>
            </a:r>
          </a:p>
          <a:p>
            <a:pPr rtl="1" algn="r">
              <a:spcAft>
                <a:spcPts val="600"/>
              </a:spcAft>
            </a:pPr>
            <a:r>
              <a:rPr sz="1800" b="0" lang="he-IL">
                <a:solidFill>
                  <a:srgbClr val="1F2A44"/>
                </a:solidFill>
                <a:latin typeface="Arial"/>
                <a:cs typeface="Arial"/>
              </a:rPr>
              <a:t>(1) קרא פסוק 30 בקטע שלפניך וגם דברים, כ"א, 14-10. בקטעים האלה יש תיאור של נשים שנלקחו שלל במלחמה.</a:t>
            </a:r>
          </a:p>
          <a:p>
            <a:pPr rtl="1" algn="r">
              <a:spcAft>
                <a:spcPts val="600"/>
              </a:spcAft>
            </a:pPr>
            <a:r>
              <a:rPr sz="1800" b="0" lang="he-IL">
                <a:solidFill>
                  <a:srgbClr val="1F2A44"/>
                </a:solidFill>
                <a:latin typeface="Arial"/>
                <a:cs typeface="Arial"/>
              </a:rPr>
              <a:t>מהו ההבדל בין שני הקטעים ביחס כלפי האישה השבויה? בסס את דבריך על שני הקטעים. (6 נקודות)</a:t>
            </a:r>
          </a:p>
          <a:p>
            <a:pPr rtl="1" algn="r">
              <a:spcAft>
                <a:spcPts val="600"/>
              </a:spcAft>
            </a:pPr>
            <a:r>
              <a:rPr sz="1800" b="0" lang="he-IL">
                <a:solidFill>
                  <a:srgbClr val="1F2A44"/>
                </a:solidFill>
                <a:latin typeface="Arial"/>
                <a:cs typeface="Arial"/>
              </a:rPr>
              <a:t>(2) קרא פסוקים 27-24 בקטע שלפניך וגם את דברי יאיר ליפשיץ:</a:t>
            </a:r>
          </a:p>
          <a:p>
            <a:pPr rtl="1" algn="r">
              <a:spcAft>
                <a:spcPts val="600"/>
              </a:spcAft>
            </a:pPr>
            <a:r>
              <a:rPr sz="1800" b="0" lang="he-IL">
                <a:solidFill>
                  <a:srgbClr val="1F2A44"/>
                </a:solidFill>
                <a:latin typeface="Arial"/>
                <a:cs typeface="Arial"/>
              </a:rPr>
              <a:t>[...] יעל עושה שימוש חתרני במיוחד במרחב הנשי של האוהל: "סורה אדני סורה אלי, אל תירא".</a:t>
            </a:r>
          </a:p>
          <a:p>
            <a:pPr rtl="1" algn="r">
              <a:spcAft>
                <a:spcPts val="600"/>
              </a:spcAft>
            </a:pPr>
            <a:r>
              <a:rPr sz="1800" b="0" lang="he-IL">
                <a:solidFill>
                  <a:srgbClr val="1F2A44"/>
                </a:solidFill>
                <a:latin typeface="Arial"/>
                <a:cs typeface="Arial"/>
              </a:rPr>
              <a:t>(ליפשיץ, י'. [2016]. כל מרחבה של בת מלך, פנימה. 929 שופטים. אוחזר מ-http://www.929.org.il)</a:t>
            </a:r>
          </a:p>
          <a:p>
            <a:pPr rtl="1" algn="r">
              <a:spcAft>
                <a:spcPts val="600"/>
              </a:spcAft>
            </a:pPr>
            <a:r>
              <a:rPr sz="1800" b="0" lang="he-IL">
                <a:solidFill>
                  <a:srgbClr val="1F2A44"/>
                </a:solidFill>
                <a:latin typeface="Arial"/>
                <a:cs typeface="Arial"/>
              </a:rPr>
              <a:t>לפי פסוקים אלה, כיצד יעל משתמשת ב"מרחב הנשי של האוהל", ומהו יחס הכתוב למעשיה? (8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ד׳</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תשע"ז (שאלון 1108) (המשך השאלה)</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ב. קרא פסוקים 24-23 בקטע שלפניך. בפסוקים אלה יש שימוש ספרותי בניגוד, שהוא אחד ממאפייני השירה המקראית. הדגם והסבר את הניגוד בפסוקים אלה, וכתוב מהו המסר שהוא מחזק. (6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תשע"ז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נקי ומאורגן של הטקסט המופיע בתמונה:</a:t>
            </a:r>
          </a:p>
          <a:p>
            <a:pPr rtl="1" algn="r">
              <a:spcAft>
                <a:spcPts val="600"/>
              </a:spcAft>
            </a:pPr>
            <a:r>
              <a:rPr sz="1800" b="0" lang="he-IL">
                <a:solidFill>
                  <a:srgbClr val="1F2A44"/>
                </a:solidFill>
                <a:latin typeface="Arial"/>
                <a:cs typeface="Arial"/>
              </a:rPr>
              <a:t>שאלה 4</a:t>
            </a:r>
          </a:p>
          <a:p>
            <a:pPr rtl="1" algn="r">
              <a:spcAft>
                <a:spcPts val="600"/>
              </a:spcAft>
            </a:pPr>
            <a:r>
              <a:rPr sz="1800" b="0" lang="he-IL">
                <a:solidFill>
                  <a:srgbClr val="1F2A44"/>
                </a:solidFill>
                <a:latin typeface="Arial"/>
                <a:cs typeface="Arial"/>
              </a:rPr>
              <a:t>סעיף א'</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תשע"ז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(1) ההבדל בין שני הקטעים ביחס כלפי האישה השבויה הוא: על פי הנאמר בשופטים ה', אמו של סיסרא מנוחמת על ידי שרתיה: סיסרא מתמהמה, וטרם שב הביתה, כיוון שהוא מחלק את שלל ישראל בין חייליו. שלל זה, כולל גם את נשות ישראל. היחס כלפי נשות ישראל השבויות הינו יחס משפיל- הן מתוארות כרכוש, מכונות "רחם" ואין כלפיהן כל התייחסות אנושית: "הלא ימצאו יחלקו שלל רחם רחמתים לראש גבר". לעומת זאת, הכתוב בדברים כ"א, 14-10, מתאר יחס שונה ומכובד לשבויית מלחמה: על החייל הישראלי לנהוג בה בהגינות: לאפשר לה להתאבל על הוריה, לגלח את ראשה, ולבכות במשך חודש. לאחר מכן, אם החייל הישראלי עדיין מעוניין בה, עליו להינשא לה. אם אינו מעוניין בה, עליו לשחררה לחופשי, ונאסר עליו למכור אותה – היא אינה נתפסת כרכוש, ונדרש מהחייל לנהוג בה בכבוד ובאנושיות: "וגלחה את ראשה... וישבה בביתך ובכתה את אביה ואת אמה ירח ימים... והיתה לך לאשה והיה אם לא חפצת בה ושלחתה לנפשה ומכר לא תמכרנה בכסף...".</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תשע"ז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(2) יעל משתמשת ב"מרחב הנשי של האוהל" באופן הבא: היא יוצאת מהאוהל ומזמינה את סיסרא לאוהלה, תוך שהיא מרגיעה אותו, ומפצירה בו לא לחשוש. לאחר מכן, היא מכבדת אותו בחלב, המוגש בספל מפואר. ולבסוף, היא מנצלת את שהותם המשותפת באוהל, על מנת לרצוח אותו, וניתן לטעון שלפני כן, היא מקיימת אתו יחסים.</a:t>
            </a:r>
          </a:p>
          <a:p>
            <a:pPr rtl="1" algn="r">
              <a:spcAft>
                <a:spcPts val="600"/>
              </a:spcAft>
            </a:pPr>
            <a:r>
              <a:rPr sz="1800" b="0" lang="he-IL">
                <a:solidFill>
                  <a:srgbClr val="1F2A44"/>
                </a:solidFill>
                <a:latin typeface="Arial"/>
                <a:cs typeface="Arial"/>
              </a:rPr>
              <a:t>יחס הכתוב למעשיה: דבורה משבחת את יעל על מעשיה, ומברכת אותה על כך שיצאה מן האוהל (בניגוד לנשים אחרות), ועל מעשיה.</a:t>
            </a:r>
          </a:p>
          <a:p>
            <a:pPr rtl="1" algn="r">
              <a:spcAft>
                <a:spcPts val="600"/>
              </a:spcAft>
            </a:pPr>
            <a:r>
              <a:rPr sz="1800" b="0" lang="he-IL">
                <a:solidFill>
                  <a:srgbClr val="1F2A44"/>
                </a:solidFill>
                <a:latin typeface="Arial"/>
                <a:cs typeface="Arial"/>
              </a:rPr>
              <a:t>סעיף ב'</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תשע"ז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הניגוד שבא לידי ביטוי בפסוקים אלה הוא: בפסוק 23 דבורה מצטטת את מלאך ה', שמקלל את תושבי העיר מרוז הישראלית, שלא יצאו למלחמה נגד סיסרא (השתמטו מהמלחמה): "אורו מרוז אמר מלאך ה' אורו ארור ישביה כי לא באו לעזרת ה' לעזרת ה' בגבורים". לעומת תושבי מרוז, דבורה מברכת את יעל, על כך שרצחה את סיסרא: "תברך מנשים יעל... מנשים באהל תברך".</a:t>
            </a:r>
          </a:p>
          <a:p>
            <a:pPr rtl="1" algn="r">
              <a:spcAft>
                <a:spcPts val="600"/>
              </a:spcAft>
            </a:pPr>
            <a:r>
              <a:rPr sz="1800" b="0" lang="he-IL">
                <a:solidFill>
                  <a:srgbClr val="1F2A44"/>
                </a:solidFill>
                <a:latin typeface="Arial"/>
                <a:cs typeface="Arial"/>
              </a:rPr>
              <a:t>המסר שניגוד זה מחזק הוא: מי שפועל לטובת עם ישראל (שנמצא בחסות ה')- מבורך, ומי שאינו פועל לטובת ישראל, או לא יוצא לסייע לו – מקולל.</a:t>
            </a:r>
          </a:p>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נקי ומדויק של הטקסט המופיע בתמונה: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ד׳</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תשע"ו (שאלון 1108)</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א. על פי פסוקים 10-1 ופסוק 14 שלפניך, מדוע דבורה זקוקה לברק כדי להילחם בכנענים, ומדוע ברק זקוק לדבורה כדי להילחם בכנענים? הסבר, ובסס את דבריך על הכתוב. (10 נקודות)</a:t>
            </a:r>
          </a:p>
          <a:p>
            <a:pPr rtl="1" algn="r">
              <a:spcAft>
                <a:spcPts val="600"/>
              </a:spcAft>
            </a:pPr>
            <a:r>
              <a:rPr sz="1800" b="0" lang="he-IL">
                <a:solidFill>
                  <a:srgbClr val="1F2A44"/>
                </a:solidFill>
                <a:latin typeface="Arial"/>
                <a:cs typeface="Arial"/>
              </a:rPr>
              <a:t>ב. קרא פסוקים 23-22 שלפניך ואת המדרש שלפניך.</a:t>
            </a:r>
          </a:p>
          <a:p>
            <a:pPr rtl="1" algn="r">
              <a:spcAft>
                <a:spcPts val="600"/>
              </a:spcAft>
            </a:pPr>
            <a:r>
              <a:rPr sz="1800" b="0" lang="he-IL">
                <a:solidFill>
                  <a:srgbClr val="1F2A44"/>
                </a:solidFill>
                <a:latin typeface="Arial"/>
                <a:cs typeface="Arial"/>
              </a:rPr>
              <a:t>"לא היה גיבור כמוהו; ובן שלושים שנה היה וכבש כל העולם בכוחו. ולא היה כרך שלא הפיל חומותיו בקולו. ואפילו חיה בשדה כיוון שנתן קולו עליה לא זזה ממקומה... וכשהיה יורד למלחמה, היו נושאין אותו תשע מאות סוסים במרכבה, ובחזירתו (ובחזרתו) לא היה אחד מהם יוצא מתחתיו בשלום, שהיה חותכן [את אויביו] כברזל לצמר. ולבסוף מסרו אלוהים ביד אישה!"</a:t>
            </a:r>
          </a:p>
          <a:p>
            <a:pPr rtl="1" algn="r">
              <a:spcAft>
                <a:spcPts val="600"/>
              </a:spcAft>
            </a:pPr>
            <a:r>
              <a:rPr sz="1800" b="0" lang="he-IL">
                <a:solidFill>
                  <a:srgbClr val="1F2A44"/>
                </a:solidFill>
                <a:latin typeface="Arial"/>
                <a:cs typeface="Arial"/>
              </a:rPr>
              <a:t>(מדרש אבא גוריון, פרשה ג)</a:t>
            </a:r>
          </a:p>
          <a:p>
            <a:pPr rtl="1" algn="r">
              <a:spcAft>
                <a:spcPts val="600"/>
              </a:spcAft>
            </a:pPr>
            <a:r>
              <a:rPr sz="1800" b="0" lang="he-IL">
                <a:solidFill>
                  <a:srgbClr val="1F2A44"/>
                </a:solidFill>
                <a:latin typeface="Arial"/>
                <a:cs typeface="Arial"/>
              </a:rPr>
              <a:t>קטע המדרש שלפניך מתאר את גבורת סיסרא בלשון גוזמה. מהי המטרה של ההגזמה בתיאור זה? (10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תשע"ו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נקי ומאורגן של הטקסט המופיע בתמונה:</a:t>
            </a:r>
          </a:p>
          <a:p>
            <a:pPr rtl="1" algn="r">
              <a:spcAft>
                <a:spcPts val="600"/>
              </a:spcAft>
            </a:pPr>
            <a:r>
              <a:rPr sz="1800" b="0" lang="he-IL">
                <a:solidFill>
                  <a:srgbClr val="1F2A44"/>
                </a:solidFill>
                <a:latin typeface="Arial"/>
                <a:cs typeface="Arial"/>
              </a:rPr>
              <a:t>שאלה 5</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דבורה זקוקה לברק כדי להילחם בכנענים, כי ה' בחר בו להוביל את המלחמה: "וַיִּשְׁלַח וַתִּקְרָא לְבָרָק בֶּן-אֲבִינֹעַם מִקֶּדֶשׁ נַפְתָּלִי וַתֹּאמֶר אֵלָיו הֲלֹא צִוָּה יְהוָה אֱלֹהֵי-יִשְׂרָאֵל לֵךְ וּמָשַׁכְתָּ בְּהַר תָּבוֹר וְלָקַחְתָּ עִמָּךְ עֲשֶׂרֶת אֲלָפִים אִישׁ מִבְּנֵי נַפְתָּלִי וּמִבְּנֵי זְבוּלוּן". או: "וַתֹּאמֶר דְּבֹרָה אֶל-בָּרָק קוּם כִּי זֶה הַיּוֹם אֲשֶׁר נָתַן יְהוָה אֶת-סִיסְרָא בְּיָדֶךָ הֲלֹא יְהוָה יָצָא לְפָנֶיךָ".</a:t>
            </a:r>
          </a:p>
          <a:p>
            <a:pPr rtl="1" algn="r">
              <a:spcAft>
                <a:spcPts val="600"/>
              </a:spcAft>
            </a:pPr>
            <a:r>
              <a:rPr sz="1800" b="0" lang="he-IL">
                <a:solidFill>
                  <a:srgbClr val="1F2A44"/>
                </a:solidFill>
                <a:latin typeface="Arial"/>
                <a:cs typeface="Arial"/>
              </a:rPr>
              <a:t>או: ברק כמצביא מצליח ללכד את העם ולאסוף לוחמים משבטים שונים: "וַיַּזְעֵק בָּרָק אֶת-זְבוּלוּן וְאֶת-נַפְתָּלִי קֶדְשָׁה וַיַּעַל בְּרַגְלָיו עֲשֶׂרֶת אַלְפֵי אִישׁ".</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תשע"ו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ברק זקוק לדבורה כדי להילחם בכנענים, כי היא נביאה. באמצעותה, הוא יוכל לקבל את דבר ה' גם בשדה הקרב: "וּדְבוֹרָה אִשָּׁה נְבִיאָה".</a:t>
            </a:r>
          </a:p>
          <a:p>
            <a:pPr rtl="1" algn="r">
              <a:spcAft>
                <a:spcPts val="600"/>
              </a:spcAft>
            </a:pPr>
            <a:r>
              <a:rPr sz="1800" b="0" lang="he-IL">
                <a:solidFill>
                  <a:srgbClr val="1F2A44"/>
                </a:solidFill>
                <a:latin typeface="Arial"/>
                <a:cs typeface="Arial"/>
              </a:rPr>
              <a:t>סעיף ב'</a:t>
            </a:r>
          </a:p>
          <a:p>
            <a:pPr rtl="1" algn="r">
              <a:spcAft>
                <a:spcPts val="600"/>
              </a:spcAft>
            </a:pPr>
            <a:r>
              <a:rPr sz="1800" b="0" lang="he-IL">
                <a:solidFill>
                  <a:srgbClr val="1F2A44"/>
                </a:solidFill>
                <a:latin typeface="Arial"/>
                <a:cs typeface="Arial"/>
              </a:rPr>
              <a:t>מטרת ההגזמה בתיאור גבורת סיסרא היא להדגיש את גודל מפלתו: סיסרא, על אף כוחו העצום וגבורתו, הומת בסופו של דבר על ידי אישה. או: להעצים את כוחו של ה': למרות גבורתו המוגזמת של סיסרא, ה' הביא למפלתו (ועוד בידי אישה).</a:t>
            </a:r>
          </a:p>
          <a:p>
            <a:pPr rtl="1" algn="r">
              <a:spcAft>
                <a:spcPts val="600"/>
              </a:spcAft>
            </a:pPr>
            <a:r>
              <a:rPr sz="1800" b="0" lang="he-IL">
                <a:solidFill>
                  <a:srgbClr val="1F2A44"/>
                </a:solidFill>
                <a:latin typeface="Arial"/>
                <a:cs typeface="Arial"/>
              </a:rPr>
              <a:t>להלן תמלול נקי ומדויק של הטקסט המופיע בתמונה:</a:t>
            </a:r>
          </a:p>
          <a:p>
            <a:pPr rtl="1" algn="r">
              <a:spcAft>
                <a:spcPts val="600"/>
              </a:spcAft>
            </a:pPr>
            <a:r>
              <a:rPr sz="1800" b="0" lang="he-IL">
                <a:solidFill>
                  <a:srgbClr val="1F2A44"/>
                </a:solidFill>
                <a:latin typeface="Arial"/>
                <a:cs typeface="Arial"/>
              </a:rPr>
              <a:t>תנ"ך, קיץ תשע"ח, מס' 135-001108</a:t>
            </a:r>
          </a:p>
          <a:p>
            <a:pPr rtl="1" algn="r">
              <a:spcAft>
                <a:spcPts val="600"/>
              </a:spcAft>
            </a:pPr>
            <a:r>
              <a:rPr sz="1800" b="0" lang="he-IL">
                <a:solidFill>
                  <a:srgbClr val="1F2A44"/>
                </a:solidFill>
                <a:latin typeface="Arial"/>
                <a:cs typeface="Arial"/>
              </a:rPr>
              <a:t>- 8 -</a:t>
            </a:r>
          </a:p>
          <a:p>
            <a:pPr rtl="1" algn="r">
              <a:spcAft>
                <a:spcPts val="600"/>
              </a:spcAft>
            </a:pPr>
            <a:r>
              <a:rPr sz="1800" b="0" lang="he-IL">
                <a:solidFill>
                  <a:srgbClr val="1F2A44"/>
                </a:solidFill>
                <a:latin typeface="Arial"/>
                <a:cs typeface="Arial"/>
              </a:rPr>
              <a:t>4. קרא שופטים, ה', 30-28.</a:t>
            </a:r>
          </a:p>
          <a:p>
            <a:pPr rtl="1" algn="r">
              <a:spcAft>
                <a:spcPts val="600"/>
              </a:spcAft>
            </a:pPr>
            <a:r>
              <a:rPr sz="1800" b="0" lang="he-IL">
                <a:solidFill>
                  <a:srgbClr val="1F2A44"/>
                </a:solidFill>
                <a:latin typeface="Arial"/>
                <a:cs typeface="Arial"/>
              </a:rPr>
              <a:t>כח בְּעַד הַחַלּוֹן נִשְׁקְפָה וַתְּיַבֵּב אֵם סִיסְרָא בְּעַד הָאֶשְׁנָב מַדּוּעַ בֹּשֵׁשׁ רִכְבּוֹ לָבוֹא מַדּוּעַ אֶחֱרוּ פַּעֲמֵי מַרְכְּבוֹתָיו:</a:t>
            </a:r>
          </a:p>
          <a:p>
            <a:pPr rtl="1" algn="r">
              <a:spcAft>
                <a:spcPts val="600"/>
              </a:spcAft>
            </a:pPr>
            <a:r>
              <a:rPr sz="1800" b="0" lang="he-IL">
                <a:solidFill>
                  <a:srgbClr val="1F2A44"/>
                </a:solidFill>
                <a:latin typeface="Arial"/>
                <a:cs typeface="Arial"/>
              </a:rPr>
              <a:t>כט חַכְמוֹת שָׂרוֹתֶיהָ תַּעֲנֶינָּה אַף הִיא תָּשִׁיב אֲמָרֶיהָ לָּהּ: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תשע"ו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ל הֲלֹא יִמְצְאוּ יחַלְּקוּ שָׁלָל רַחַם רַחֲמָתַיִם לְרֹאשׁ גֶּבֶר שְׁלַל צְבָעִים לְסִיסְרָא שְׁלַל צְבָעִים רִקְמָה צֶבַע רִקְמָתַיִם לְצַוְּארֵי שָׁלָל:</a:t>
            </a:r>
          </a:p>
          <a:p>
            <a:pPr rtl="1" algn="r">
              <a:spcAft>
                <a:spcPts val="600"/>
              </a:spcAft>
            </a:pPr>
            <a:r>
              <a:rPr sz="1800" b="0" lang="he-IL">
                <a:solidFill>
                  <a:srgbClr val="1F2A44"/>
                </a:solidFill>
                <a:latin typeface="Arial"/>
                <a:cs typeface="Arial"/>
              </a:rPr>
              <a:t>א. (1) הבא מן הקטע בשופטים שלפניך דוגמה אחת לתיאור היכול לעורר אצל הקורא רחמים כלפי אם סיסרא, והסבר את הדוגמה. (6 נקודות)</a:t>
            </a:r>
          </a:p>
          <a:p>
            <a:pPr rtl="1" algn="r">
              <a:spcAft>
                <a:spcPts val="600"/>
              </a:spcAft>
            </a:pPr>
            <a:r>
              <a:rPr sz="1800" b="0" lang="he-IL">
                <a:solidFill>
                  <a:srgbClr val="1F2A44"/>
                </a:solidFill>
                <a:latin typeface="Arial"/>
                <a:cs typeface="Arial"/>
              </a:rPr>
              <a:t>(2) קרא את השיר "אמו" שלפניך, מאת חיים גורי.</a:t>
            </a:r>
          </a:p>
          <a:p>
            <a:pPr rtl="1" algn="r">
              <a:spcAft>
                <a:spcPts val="600"/>
              </a:spcAft>
            </a:pPr>
            <a:r>
              <a:rPr sz="1800" b="0" lang="he-IL">
                <a:solidFill>
                  <a:srgbClr val="1F2A44"/>
                </a:solidFill>
                <a:latin typeface="Arial"/>
                <a:cs typeface="Arial"/>
              </a:rPr>
              <a:t>אִמּוֹ / חיים גורי</a:t>
            </a:r>
          </a:p>
          <a:p>
            <a:pPr rtl="1" algn="r">
              <a:spcAft>
                <a:spcPts val="600"/>
              </a:spcAft>
            </a:pPr>
            <a:r>
              <a:rPr sz="1800" b="0" lang="he-IL">
                <a:solidFill>
                  <a:srgbClr val="1F2A44"/>
                </a:solidFill>
                <a:latin typeface="Arial"/>
                <a:cs typeface="Arial"/>
              </a:rPr>
              <a:t>לִפְנֵי שָׁנִים, בְּסוֹף שִׁירַת דְּבוֹרָה,</a:t>
            </a:r>
          </a:p>
          <a:p>
            <a:pPr rtl="1" algn="r">
              <a:spcAft>
                <a:spcPts val="600"/>
              </a:spcAft>
            </a:pPr>
            <a:r>
              <a:rPr sz="1800" b="0" lang="he-IL">
                <a:solidFill>
                  <a:srgbClr val="1F2A44"/>
                </a:solidFill>
                <a:latin typeface="Arial"/>
                <a:cs typeface="Arial"/>
              </a:rPr>
              <a:t>שָׁמַעְתִּי אֶת חֲשֵׁכַת רֶכֶב סִיסְרָא אֲשֶׁר בֹּשֵׁשׁ לָבוֹא,</a:t>
            </a:r>
          </a:p>
          <a:p>
            <a:pPr rtl="1" algn="r">
              <a:spcAft>
                <a:spcPts val="600"/>
              </a:spcAft>
            </a:pPr>
            <a:r>
              <a:rPr sz="1800" b="0" lang="he-IL">
                <a:solidFill>
                  <a:srgbClr val="1F2A44"/>
                </a:solidFill>
                <a:latin typeface="Arial"/>
                <a:cs typeface="Arial"/>
              </a:rPr>
              <a:t>מַבִּיט בְּאִמּוֹ שֶׁל סִיסְרָא הַנִּשְׁקֶפֶת בַּחַלּוֹן,</a:t>
            </a:r>
          </a:p>
          <a:p>
            <a:pPr rtl="1" algn="r">
              <a:spcAft>
                <a:spcPts val="600"/>
              </a:spcAft>
            </a:pPr>
            <a:r>
              <a:rPr sz="1800" b="0" lang="he-IL">
                <a:solidFill>
                  <a:srgbClr val="1F2A44"/>
                </a:solidFill>
                <a:latin typeface="Arial"/>
                <a:cs typeface="Arial"/>
              </a:rPr>
              <a:t>אִשָּׁה שֶׁפַּס כֶּסֶף בִּשְׂעָרָהּ.</a:t>
            </a:r>
          </a:p>
          <a:p>
            <a:pPr rtl="1" algn="r">
              <a:spcAft>
                <a:spcPts val="600"/>
              </a:spcAft>
            </a:pPr>
            <a:r>
              <a:rPr sz="1800" b="0" lang="he-IL">
                <a:solidFill>
                  <a:srgbClr val="1F2A44"/>
                </a:solidFill>
                <a:latin typeface="Arial"/>
                <a:cs typeface="Arial"/>
              </a:rPr>
              <a:t>שְׁלַל צְבָעִים רִקְמָה,</a:t>
            </a:r>
          </a:p>
          <a:p>
            <a:pPr rtl="1" algn="r">
              <a:spcAft>
                <a:spcPts val="600"/>
              </a:spcAft>
            </a:pPr>
            <a:r>
              <a:rPr sz="1800" b="0" lang="he-IL">
                <a:solidFill>
                  <a:srgbClr val="1F2A44"/>
                </a:solidFill>
                <a:latin typeface="Arial"/>
                <a:cs typeface="Arial"/>
              </a:rPr>
              <a:t>צֶבַע רִקְמָתַיִם לְצַוְּארֵי שָׁלָל, רָאוּ הַנְּעָרוֹת.</a:t>
            </a:r>
          </a:p>
          <a:p>
            <a:pPr rtl="1" algn="r">
              <a:spcAft>
                <a:spcPts val="600"/>
              </a:spcAft>
            </a:pPr>
            <a:r>
              <a:rPr sz="1800" b="0" lang="he-IL">
                <a:solidFill>
                  <a:srgbClr val="1F2A44"/>
                </a:solidFill>
                <a:latin typeface="Arial"/>
                <a:cs typeface="Arial"/>
              </a:rPr>
              <a:t>אוֹתָהּ שָׁעָה שָׁכַב בַּאֹהֶל כַּנִּרְדָּם,</a:t>
            </a:r>
          </a:p>
          <a:p>
            <a:pPr rtl="1" algn="r">
              <a:spcAft>
                <a:spcPts val="600"/>
              </a:spcAft>
            </a:pPr>
            <a:r>
              <a:rPr sz="1800" b="0" lang="he-IL">
                <a:solidFill>
                  <a:srgbClr val="1F2A44"/>
                </a:solidFill>
                <a:latin typeface="Arial"/>
                <a:cs typeface="Arial"/>
              </a:rPr>
              <a:t>יָדָיו רֵיקוֹת מְאֹד.</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תשע"ו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עַל סַנְטֵרוֹ עִקְבוֹת חָלָב, חֶמְאָה וָדָם.</a:t>
            </a:r>
          </a:p>
          <a:p>
            <a:pPr rtl="1" algn="r">
              <a:spcAft>
                <a:spcPts val="600"/>
              </a:spcAft>
            </a:pPr>
            <a:r>
              <a:rPr sz="1800" b="0" lang="he-IL">
                <a:solidFill>
                  <a:srgbClr val="1F2A44"/>
                </a:solidFill>
                <a:latin typeface="Arial"/>
                <a:cs typeface="Arial"/>
              </a:rPr>
              <a:t>הַדְּמָמָה לֹא נִשְׁבְּרָה אֶל הַסּוּסִים וְאֶל הַמֶּרְכָּבוֹת.</a:t>
            </a:r>
          </a:p>
          <a:p>
            <a:pPr rtl="1" algn="r">
              <a:spcAft>
                <a:spcPts val="600"/>
              </a:spcAft>
            </a:pPr>
            <a:r>
              <a:rPr sz="1800" b="0" lang="he-IL">
                <a:solidFill>
                  <a:srgbClr val="1F2A44"/>
                </a:solidFill>
                <a:latin typeface="Arial"/>
                <a:cs typeface="Arial"/>
              </a:rPr>
              <a:t>גַּם הַנְּעָרוֹת שָׁתְקוּ אַחַת אַחַת.</a:t>
            </a:r>
          </a:p>
          <a:p>
            <a:pPr rtl="1" algn="r">
              <a:spcAft>
                <a:spcPts val="600"/>
              </a:spcAft>
            </a:pPr>
            <a:r>
              <a:rPr sz="1800" b="0" lang="he-IL">
                <a:solidFill>
                  <a:srgbClr val="1F2A44"/>
                </a:solidFill>
                <a:latin typeface="Arial"/>
                <a:cs typeface="Arial"/>
              </a:rPr>
              <a:t>שְׁתִיקָתָן נָגְעָה בַּשְּׁקִיעָה.</a:t>
            </a:r>
          </a:p>
          <a:p>
            <a:pPr rtl="1" algn="r">
              <a:spcAft>
                <a:spcPts val="600"/>
              </a:spcAft>
            </a:pPr>
            <a:r>
              <a:rPr sz="1800" b="0" lang="he-IL">
                <a:solidFill>
                  <a:srgbClr val="1F2A44"/>
                </a:solidFill>
                <a:latin typeface="Arial"/>
                <a:cs typeface="Arial"/>
              </a:rPr>
              <a:t>אַחַר זְמַן-מָה שָׁקְעָה הַשֶּׁמֶשׁ.</a:t>
            </a:r>
          </a:p>
          <a:p>
            <a:pPr rtl="1" algn="r">
              <a:spcAft>
                <a:spcPts val="600"/>
              </a:spcAft>
            </a:pPr>
            <a:r>
              <a:rPr sz="1800" b="0" lang="he-IL">
                <a:solidFill>
                  <a:srgbClr val="1F2A44"/>
                </a:solidFill>
                <a:latin typeface="Arial"/>
                <a:cs typeface="Arial"/>
              </a:rPr>
              <a:t>אַחַר זְמַן-מָה כָּבוּ הַדִּמְדּוּמִים.</a:t>
            </a:r>
          </a:p>
          <a:p>
            <a:pPr rtl="1" algn="r">
              <a:spcAft>
                <a:spcPts val="600"/>
              </a:spcAft>
            </a:pPr>
            <a:r>
              <a:rPr sz="1800" b="0" lang="he-IL">
                <a:solidFill>
                  <a:srgbClr val="1F2A44"/>
                </a:solidFill>
                <a:latin typeface="Arial"/>
                <a:cs typeface="Arial"/>
              </a:rPr>
              <a:t>אַרְבָּעִים שָׁנָה שָׁקְטָה הָאָרֶץ. אַרְבָּעִים שָׁנָה</a:t>
            </a:r>
          </a:p>
          <a:p>
            <a:pPr rtl="1" algn="r">
              <a:spcAft>
                <a:spcPts val="600"/>
              </a:spcAft>
            </a:pPr>
            <a:r>
              <a:rPr sz="1800" b="0" lang="he-IL">
                <a:solidFill>
                  <a:srgbClr val="1F2A44"/>
                </a:solidFill>
                <a:latin typeface="Arial"/>
                <a:cs typeface="Arial"/>
              </a:rPr>
              <a:t>לֹא רָהֲטוּ סוּסִים וּפָרָשִׁים מֵתִים לֹא נָעֲצוּ עֵינֵי זְכוּכִית.</a:t>
            </a:r>
          </a:p>
          <a:p>
            <a:pPr rtl="1" algn="r">
              <a:spcAft>
                <a:spcPts val="600"/>
              </a:spcAft>
            </a:pPr>
            <a:r>
              <a:rPr sz="1800" b="0" lang="he-IL">
                <a:solidFill>
                  <a:srgbClr val="1F2A44"/>
                </a:solidFill>
                <a:latin typeface="Arial"/>
                <a:cs typeface="Arial"/>
              </a:rPr>
              <a:t>אֲבָל הִיא מֵתָה, זְמַן קָצָר אַחַר מוֹת בְּנָהּ.</a:t>
            </a:r>
          </a:p>
          <a:p>
            <a:pPr rtl="1" algn="r">
              <a:spcAft>
                <a:spcPts val="600"/>
              </a:spcAft>
            </a:pPr>
            <a:r>
              <a:rPr sz="1800" b="0" lang="he-IL">
                <a:solidFill>
                  <a:srgbClr val="1F2A44"/>
                </a:solidFill>
                <a:latin typeface="Arial"/>
                <a:cs typeface="Arial"/>
              </a:rPr>
              <a:t>(מ' שקד [עורכת], לנצח אנגנך, המקרא בשירה העברית החדשה — אנתולוגיה)</a:t>
            </a:r>
          </a:p>
          <a:p>
            <a:pPr rtl="1" algn="r">
              <a:spcAft>
                <a:spcPts val="600"/>
              </a:spcAft>
            </a:pPr>
            <a:r>
              <a:rPr sz="1800" b="0" lang="he-IL">
                <a:solidFill>
                  <a:srgbClr val="1F2A44"/>
                </a:solidFill>
                <a:latin typeface="Arial"/>
                <a:cs typeface="Arial"/>
              </a:rPr>
              <a:t>בשיר "אמו" חיים גורי מגלה חמלה כלפי אם סיסרא. בסס קביעה זו על דוגמה אחת מן השיר, והסבר את הדוגמה. (4 נקודות)</a:t>
            </a:r>
          </a:p>
          <a:p>
            <a:pPr rtl="1" algn="r">
              <a:spcAft>
                <a:spcPts val="600"/>
              </a:spcAft>
            </a:pPr>
            <a:r>
              <a:rPr sz="1800" b="0" lang="he-IL">
                <a:solidFill>
                  <a:srgbClr val="1F2A44"/>
                </a:solidFill>
                <a:latin typeface="Arial"/>
                <a:cs typeface="Arial"/>
              </a:rPr>
              <a:t>(שימו לב: סעיף ב' של השאלה בעמוד הבא.) /המשך בעמוד 9/</a:t>
            </a:r>
          </a:p>
          <a:p>
            <a:pPr rtl="1" algn="r">
              <a:spcAft>
                <a:spcPts val="600"/>
              </a:spcAft>
            </a:pPr>
            <a:r>
              <a:rPr sz="1800" b="0" lang="he-IL">
                <a:solidFill>
                  <a:srgbClr val="1F2A44"/>
                </a:solidFill>
                <a:latin typeface="Arial"/>
                <a:cs typeface="Arial"/>
              </a:rPr>
              <a:t>- 9 -</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תשע"ו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ב. הבא מן הקטע בשופטים שלפניך שתי דוגמאות לביקורת או לאירוניה המופנית כלפי אם סיסרא, והסבר כל דוגמה. (10 נקודות)</a:t>
            </a:r>
          </a:p>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נקי ומאורגן של הטקסט המופיע בתמונה:</a:t>
            </a:r>
          </a:p>
          <a:p>
            <a:pPr rtl="1" algn="r">
              <a:spcAft>
                <a:spcPts val="600"/>
              </a:spcAft>
            </a:pPr>
            <a:r>
              <a:rPr sz="1800" b="0" lang="he-IL">
                <a:solidFill>
                  <a:srgbClr val="1F2A44"/>
                </a:solidFill>
                <a:latin typeface="Arial"/>
                <a:cs typeface="Arial"/>
              </a:rPr>
              <a:t>שאלה 4</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(1) רחמים כלפי אם סיסרא: "בעד החלון נשקפה ותיבב... מדוע בשש רכבו לבוא..." – בפסוק זה הקורא מזדהה עם אם סיסרא כאמא, היושבת בחלון, בוכה, דואגת לבנה, ולא מבינה מדוע הוא מאחר לשוב הביתה. דאגת האם לבנה, גם אם הוא האויב, מעורר בקורא רחמים כלפיה.</a:t>
            </a:r>
          </a:p>
          <a:p>
            <a:pPr rtl="1" algn="r">
              <a:spcAft>
                <a:spcPts val="600"/>
              </a:spcAft>
            </a:pPr>
            <a:r>
              <a:rPr sz="1800" b="0" lang="he-IL">
                <a:solidFill>
                  <a:srgbClr val="1F2A44"/>
                </a:solidFill>
                <a:latin typeface="Arial"/>
                <a:cs typeface="Arial"/>
              </a:rPr>
              <a:t>(2) חמלה כלפי אם סיסרא בשיר (על התלמיד לציין דוגמה אחת):</a:t>
            </a:r>
          </a:p>
          <a:p>
            <a:pPr rtl="1" algn="r">
              <a:spcAft>
                <a:spcPts val="600"/>
              </a:spcAft>
            </a:pPr>
            <a:r>
              <a:rPr sz="1800" b="0" lang="he-IL">
                <a:solidFill>
                  <a:srgbClr val="1F2A44"/>
                </a:solidFill>
                <a:latin typeface="Arial"/>
                <a:cs typeface="Arial"/>
              </a:rPr>
              <a:t>"מביט באמו של סיסרא הנשקפת בחלון, אשה שפס כסף בשערה" – לאור העובדה שסיסרא מאחר לחזור, אם סיסרא, שהיא כבר מבוגרת, יושבת בחלון ומחכה לבנה. תיאור אם סיסרא כאישה מבוגרת, ששערה הכסיף, המצפה לבנה המאחר, מעורר בקורא חמלה.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תשע"ו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"אבל היא מתה, זמן קצר אחר מות בנה" – מותה של אם סיסרא זמן קצר לאחר מות בנה מעורר חמלה כלפיה, משום שניתן להבין כי היא מתה מרוב צער.</a:t>
            </a:r>
          </a:p>
          <a:p>
            <a:pPr rtl="1" algn="r">
              <a:spcAft>
                <a:spcPts val="600"/>
              </a:spcAft>
            </a:pPr>
            <a:r>
              <a:rPr sz="1800" b="0" lang="he-IL">
                <a:solidFill>
                  <a:srgbClr val="1F2A44"/>
                </a:solidFill>
                <a:latin typeface="Arial"/>
                <a:cs typeface="Arial"/>
              </a:rPr>
              <a:t>סעיף ב'</a:t>
            </a:r>
          </a:p>
          <a:p>
            <a:pPr rtl="1" algn="r">
              <a:spcAft>
                <a:spcPts val="600"/>
              </a:spcAft>
            </a:pPr>
            <a:r>
              <a:rPr sz="1800" b="0" lang="he-IL">
                <a:solidFill>
                  <a:srgbClr val="1F2A44"/>
                </a:solidFill>
                <a:latin typeface="Arial"/>
                <a:cs typeface="Arial"/>
              </a:rPr>
              <a:t>דוגמאות לביקורת או לאירוניה כלפי אם סיסרא (על התלמיד לציין שתיים):</a:t>
            </a:r>
          </a:p>
          <a:p>
            <a:pPr rtl="1" algn="r">
              <a:spcAft>
                <a:spcPts val="600"/>
              </a:spcAft>
            </a:pPr>
            <a:r>
              <a:rPr sz="1800" b="0" lang="he-IL">
                <a:solidFill>
                  <a:srgbClr val="1F2A44"/>
                </a:solidFill>
                <a:latin typeface="Arial"/>
                <a:cs typeface="Arial"/>
              </a:rPr>
              <a:t>"אף היא תשיב אמריה לה... שלל צבעים לסיסרא שלל צבעים רקמה..." – בפסוק זה ישנה ביקורת כלפיה אם סיסרא, החוזרת על דברי חברותיה ומוצאת בהם נחמה על כך שסיסרא מאחר. מה שמנחם את אם סיסרא היא העובדה שהשלל של אנשי ישראל מחולק לחיילי בנה.</a:t>
            </a:r>
          </a:p>
          <a:p>
            <a:pPr rtl="1" algn="r">
              <a:spcAft>
                <a:spcPts val="600"/>
              </a:spcAft>
            </a:pPr>
            <a:r>
              <a:rPr sz="1800" b="0" lang="he-IL">
                <a:solidFill>
                  <a:srgbClr val="1F2A44"/>
                </a:solidFill>
                <a:latin typeface="Arial"/>
                <a:cs typeface="Arial"/>
              </a:rPr>
              <a:t>"רחם רחמתים לראש גבר...." – בפסוק קיימת אירוניה: אם סיסרא התנחמה בכך שסיסרא מתעכב, משום שהוא עסוק בחלוקת השלל: שבויות מלחמה ישראליות. דבורה, בדבריה, לועגת לאם סיסרא, שכן אין היא יודעת שבנה מת (על ידי אישה), והלוחמים הישראליים הם אלה שעסוקים כעת בחלוקת השבויות הכנעניות, דבר היוצר שמחה לאיד.</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תשע"ו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להלן תמלול נקי ומדויק של הטקסט המופיע בתמונה: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ד׳</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תשע"ד (שאלון 1108)</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א. (1) קרא את הקטע משופטים ד', 11-4 שלפניך, שבו דבורה מגיבה על בקשת ברק שהיא תצטרף אליו למלחמה בסיסרא.</a:t>
            </a:r>
          </a:p>
          <a:p>
            <a:pPr rtl="1" algn="r">
              <a:spcAft>
                <a:spcPts val="600"/>
              </a:spcAft>
            </a:pPr>
            <a:r>
              <a:rPr sz="1800" b="0" lang="he-IL">
                <a:solidFill>
                  <a:srgbClr val="1F2A44"/>
                </a:solidFill>
                <a:latin typeface="Arial"/>
                <a:cs typeface="Arial"/>
              </a:rPr>
              <a:t>אפשר לפרש את דברי דבורה בפסוק 9 כדברי נבואה, ואפשר לפרשם כתגובה ישירה על הבקשה להצטרף לגיבור מלחמה.</a:t>
            </a:r>
          </a:p>
          <a:p>
            <a:pPr rtl="1" algn="r">
              <a:spcAft>
                <a:spcPts val="600"/>
              </a:spcAft>
            </a:pPr>
            <a:r>
              <a:rPr sz="1800" b="0" lang="he-IL">
                <a:solidFill>
                  <a:srgbClr val="1F2A44"/>
                </a:solidFill>
                <a:latin typeface="Arial"/>
                <a:cs typeface="Arial"/>
              </a:rPr>
              <a:t>הסבר את הפסוק על פי כל אחת מן האפשרויות. (8 נקודות)</a:t>
            </a:r>
          </a:p>
          <a:p>
            <a:pPr rtl="1" algn="r">
              <a:spcAft>
                <a:spcPts val="600"/>
              </a:spcAft>
            </a:pPr>
            <a:r>
              <a:rPr sz="1800" b="0" lang="he-IL">
                <a:solidFill>
                  <a:srgbClr val="1F2A44"/>
                </a:solidFill>
                <a:latin typeface="Arial"/>
                <a:cs typeface="Arial"/>
              </a:rPr>
              <a:t>(2) קרא שופטים, ה', 24, שלפניך.</a:t>
            </a:r>
          </a:p>
          <a:p>
            <a:pPr rtl="1" algn="r">
              <a:spcAft>
                <a:spcPts val="600"/>
              </a:spcAft>
            </a:pPr>
            <a:r>
              <a:rPr sz="1800" b="0" lang="he-IL">
                <a:solidFill>
                  <a:srgbClr val="1F2A44"/>
                </a:solidFill>
                <a:latin typeface="Arial"/>
                <a:cs typeface="Arial"/>
              </a:rPr>
              <a:t>הסבר כיצד החזרה המשולשת על המילה אישה שבפסוק זה עשויה לתמוך באחד מן הפירושים הנזכרים בסעיף (1). (5 נקודות)</a:t>
            </a:r>
          </a:p>
          <a:p>
            <a:pPr rtl="1" algn="r">
              <a:spcAft>
                <a:spcPts val="600"/>
              </a:spcAft>
            </a:pPr>
            <a:r>
              <a:rPr sz="1800" b="0" lang="he-IL">
                <a:solidFill>
                  <a:srgbClr val="1F2A44"/>
                </a:solidFill>
                <a:latin typeface="Arial"/>
                <a:cs typeface="Arial"/>
              </a:rPr>
              <a:t>ב. יש הטוענים כי יעל משכה את סיסרא לאוהלה בעזרת פיתוי מיני.</a:t>
            </a:r>
          </a:p>
          <a:p>
            <a:pPr rtl="1" algn="r">
              <a:spcAft>
                <a:spcPts val="600"/>
              </a:spcAft>
            </a:pPr>
            <a:r>
              <a:rPr sz="1800" b="0" lang="he-IL">
                <a:solidFill>
                  <a:srgbClr val="1F2A44"/>
                </a:solidFill>
                <a:latin typeface="Arial"/>
                <a:cs typeface="Arial"/>
              </a:rPr>
              <a:t>קרא שופטים, ד', 18, 21-18; ה', 24, 27-24.</a:t>
            </a:r>
          </a:p>
          <a:p>
            <a:pPr rtl="1" algn="r">
              <a:spcAft>
                <a:spcPts val="600"/>
              </a:spcAft>
            </a:pPr>
            <a:r>
              <a:rPr sz="1800" b="0" lang="he-IL">
                <a:solidFill>
                  <a:srgbClr val="1F2A44"/>
                </a:solidFill>
                <a:latin typeface="Arial"/>
                <a:cs typeface="Arial"/>
              </a:rPr>
              <a:t>האם, לדעתך, אפשר לבסס טענה זו על פי כל אחד מן הקטעים?</a:t>
            </a:r>
          </a:p>
          <a:p>
            <a:pPr rtl="1" algn="r">
              <a:spcAft>
                <a:spcPts val="600"/>
              </a:spcAft>
            </a:pPr>
            <a:r>
              <a:rPr sz="1800" b="0" lang="he-IL">
                <a:solidFill>
                  <a:srgbClr val="1F2A44"/>
                </a:solidFill>
                <a:latin typeface="Arial"/>
                <a:cs typeface="Arial"/>
              </a:rPr>
              <a:t>הסבר את דבריך, ובסס אותם על כל אחד מן הקטעים. (7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תשע"ד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נקי ומאורגן של הטקסט המופיע בתמונה:</a:t>
            </a:r>
          </a:p>
          <a:p>
            <a:pPr rtl="1" algn="r">
              <a:spcAft>
                <a:spcPts val="600"/>
              </a:spcAft>
            </a:pPr>
            <a:r>
              <a:rPr sz="1800" b="0" lang="he-IL">
                <a:solidFill>
                  <a:srgbClr val="1F2A44"/>
                </a:solidFill>
                <a:latin typeface="Arial"/>
                <a:cs typeface="Arial"/>
              </a:rPr>
              <a:t>שאלה 5 - נשים בעת מלחמה</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(1) פירוש דברי דבורה כדברי נבואה: דבורה מנבאת לברק שה' ייתן את סיסרא ביד אישה / אישה היא זו שתמית את סיסרא.</a:t>
            </a:r>
          </a:p>
          <a:p>
            <a:pPr rtl="1" algn="r">
              <a:spcAft>
                <a:spcPts val="600"/>
              </a:spcAft>
            </a:pPr>
            <a:r>
              <a:rPr sz="1800" b="0" lang="he-IL">
                <a:solidFill>
                  <a:srgbClr val="1F2A44"/>
                </a:solidFill>
                <a:latin typeface="Arial"/>
                <a:cs typeface="Arial"/>
              </a:rPr>
              <a:t>פירוש דברי דבורה כתגובה ישירה על הבקשה להצטרף לגיבור המלחמה: דבורה נענית לבקשת ברק, ומבטיחה לו שתצא עמו למלחמה.</a:t>
            </a:r>
          </a:p>
          <a:p>
            <a:pPr rtl="1" algn="r">
              <a:spcAft>
                <a:spcPts val="600"/>
              </a:spcAft>
            </a:pPr>
            <a:r>
              <a:rPr sz="1800" b="0" lang="he-IL">
                <a:solidFill>
                  <a:srgbClr val="1F2A44"/>
                </a:solidFill>
                <a:latin typeface="Arial"/>
                <a:cs typeface="Arial"/>
              </a:rPr>
              <a:t>(2) החזרה המשולשת על המילה "אישה" בפסוק 24 עשויה לתמוך בפירוש דברי דבורה כנבואה: היא מברכת את יעל, על כך שהרגה את סיסרא.</a:t>
            </a:r>
          </a:p>
          <a:p>
            <a:pPr rtl="1" algn="r">
              <a:spcAft>
                <a:spcPts val="600"/>
              </a:spcAft>
            </a:pPr>
            <a:r>
              <a:rPr sz="1800" b="0" lang="he-IL">
                <a:solidFill>
                  <a:srgbClr val="1F2A44"/>
                </a:solidFill>
                <a:latin typeface="Arial"/>
                <a:cs typeface="Arial"/>
              </a:rPr>
              <a:t>סעיף ב'</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תשע"ד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הטענה כי יעל משכה את סיסרא לאוהלה בעזרת פיתוי מיני אינה נתמכת על ידי כל אחד מהקטעים, אלא רק על הקטע מפרק ה'. בפרק ד' יעל מזמינה את סיסרא לאוהל, מכסה אותו על מנת שיישן, ולא נרמז על כל מגע מיני ביניהם: "ותכסהו בשמיכה" (פסוק 18) או: "ותכסהו" (פסוק 19). לעומת זאת, בשופטים ה' נרמז שיעל שכבה עם סיסרא (יותר מפעם אחת) לפני שרצחה אותו, והרצח התבצע בקלות יתרה, בשל העובדה ששכבה עמו: "בין רגליה כרע נפל שכב בין רגליה כרע נפל באשר כרע שם נפל שדוד" (פסוק 27).</a:t>
            </a:r>
          </a:p>
          <a:p>
            <a:pPr rtl="1" algn="r">
              <a:spcAft>
                <a:spcPts val="600"/>
              </a:spcAft>
            </a:pPr>
            <a:r>
              <a:rPr sz="1800" b="0" lang="he-IL">
                <a:solidFill>
                  <a:srgbClr val="1F2A44"/>
                </a:solidFill>
                <a:latin typeface="Arial"/>
                <a:cs typeface="Arial"/>
              </a:rPr>
              <a:t>אפשרות נוספת: הטענה כי יעל משכה את סיסרא לאוהלה בעזרת פיתוי מיני נתמכת על ידי כל אחד מהקטעים:</a:t>
            </a:r>
          </a:p>
          <a:p>
            <a:pPr rtl="1" algn="r">
              <a:spcAft>
                <a:spcPts val="600"/>
              </a:spcAft>
            </a:pPr>
            <a:r>
              <a:rPr sz="1800" b="0" lang="he-IL">
                <a:solidFill>
                  <a:srgbClr val="1F2A44"/>
                </a:solidFill>
                <a:latin typeface="Arial"/>
                <a:cs typeface="Arial"/>
              </a:rPr>
              <a:t>בפרק ד', באמצעות המילה "ותכסהו" (פסוקים 18 או 19), נרמז על מגע מיני ביניהם.</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ד׳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תשע"ד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או: בפרק ד', באמצעות השקיית סיסרא בחלב, ניתן להבין כי יעל השקתה את סיסרא בחלב אם (כלומר השקתה אותה מגופה – רמז למגע מיני): "ותפתח את נאד החלב ותשקהו" (פסוק 19) או: חלב עם יין – כפי שמציינים זקוביץ ושנאן במאמרם.</a:t>
            </a:r>
          </a:p>
          <a:p>
            <a:pPr rtl="1" algn="r">
              <a:spcAft>
                <a:spcPts val="600"/>
              </a:spcAft>
            </a:pPr>
            <a:r>
              <a:rPr sz="1800" b="0" lang="he-IL">
                <a:solidFill>
                  <a:srgbClr val="1F2A44"/>
                </a:solidFill>
                <a:latin typeface="Arial"/>
                <a:cs typeface="Arial"/>
              </a:rPr>
              <a:t>או: בפרק ד' נאמר שיעל יוצאת מן האוהל ומזמינה אליה את סיסרא. עצם הזמנת גבר אל האוהל על ידי אישה, רומז על מגע מיני אפשרי בין השניים: "סורה אדני סורה אלי.." (פסוק 18).</a:t>
            </a:r>
          </a:p>
          <a:p>
            <a:pPr rtl="1" algn="r">
              <a:spcAft>
                <a:spcPts val="600"/>
              </a:spcAft>
            </a:pPr>
            <a:r>
              <a:rPr sz="1800" b="0" lang="he-IL">
                <a:solidFill>
                  <a:srgbClr val="1F2A44"/>
                </a:solidFill>
                <a:latin typeface="Arial"/>
                <a:cs typeface="Arial"/>
              </a:rPr>
              <a:t>בדומה לכך, גם בשופטים ה', נרמז שיעל שכבה עם סיסרא (יותר מפעם אחת) לפני שרצחה אותו. זאת ועוד: הרצח התבצע בקלות יתרה, בשל העובדה ששכבה עמו: "בין רגליה כרע נפל שכב בין רגליה כרע נפל באשר כרע שם נפל שדוד" (פסוק 27).</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מקורות ותמונות</a:t>
            </a:r>
          </a:p>
        </p:txBody>
      </p:sp>
      <p:sp>
        <p:nvSpPr>
          <p:cNvPr id="5" name="TextBox 4"/>
          <p:cNvSpPr txBox="1"/>
          <p:nvPr/>
        </p:nvSpPr>
        <p:spPr>
          <a:xfrm>
            <a:off x="731520" y="1371600"/>
            <a:ext cx="10698480" cy="4846320"/>
          </a:xfrm>
          <a:prstGeom prst="rect">
            <a:avLst/>
          </a:prstGeom>
          <a:noFill/>
        </p:spPr>
        <p:txBody>
          <a:bodyPr wrap="square" anchor="t">
            <a:spAutoFit/>
          </a:bodyPr>
          <a:lstStyle/>
          <a:p>
            <a:pPr rtl="1" algn="r">
              <a:spcAft>
                <a:spcPts val="800"/>
              </a:spcAft>
            </a:pPr>
            <a:r>
              <a:rPr sz="1500" b="0" lang="he-IL">
                <a:solidFill>
                  <a:srgbClr val="1F2A44"/>
                </a:solidFill>
                <a:latin typeface="Arial"/>
                <a:cs typeface="Arial"/>
              </a:rPr>
              <a:t>נוסח הפסוקים: "מקרא על פי המסורה", דרך ספריא (sefaria.org), רישיון CC BY-SA.</a:t>
            </a:r>
          </a:p>
          <a:p>
            <a:pPr rtl="1" algn="r">
              <a:spcAft>
                <a:spcPts val="800"/>
              </a:spcAft>
            </a:pPr>
            <a:r>
              <a:rPr sz="1500" b="0" lang="he-IL">
                <a:solidFill>
                  <a:srgbClr val="1F2A44"/>
                </a:solidFill>
                <a:latin typeface="Arial"/>
                <a:cs typeface="Arial"/>
              </a:rPr>
              <a:t>שאלות ופתרונות הבגרות: מסמך השאלות והפתרונות לבגרות בתנ"ך.</a:t>
            </a:r>
          </a:p>
          <a:p>
            <a:pPr rtl="1" algn="r">
              <a:spcAft>
                <a:spcPts val="800"/>
              </a:spcAft>
            </a:pPr>
            <a:r>
              <a:rPr sz="1500" b="0" lang="he-IL">
                <a:solidFill>
                  <a:srgbClr val="1F2A44"/>
                </a:solidFill>
                <a:latin typeface="Arial"/>
                <a:cs typeface="Arial"/>
              </a:rPr>
              <a:t>ההסברים נכתבו על ידי מכין המצגת בהסתמך על האתרים textologia.net ו-sofpasuk.com (בפרפראזה, עם קרדיט), ואם לא נמצא באתרים סיכום לפרק, על סמך הכתוב. לא נבדקו על ידי מורה.</a:t>
            </a:r>
          </a:p>
          <a:p>
            <a:pPr rtl="1" algn="r">
              <a:spcAft>
                <a:spcPts val="800"/>
              </a:spcAft>
            </a:pPr>
            <a:r>
              <a:rPr sz="1500" b="0" lang="he-IL">
                <a:solidFill>
                  <a:srgbClr val="1F2A44"/>
                </a:solidFill>
                <a:latin typeface="Arial"/>
                <a:cs typeface="Arial"/>
              </a:rPr>
              <a:t>המושגים: "מילון מושגים - תנ״ך", קמפוס אורט. הקישור בין המושג לפרק, המפות והתרשימים הם של מכין המצגת.</a:t>
            </a:r>
          </a:p>
          <a:p>
            <a:pPr rtl="1" algn="r">
              <a:spcAft>
                <a:spcPts val="800"/>
              </a:spcAft>
            </a:pPr>
            <a:r>
              <a:rPr sz="1500" b="0" lang="he-IL">
                <a:solidFill>
                  <a:srgbClr val="1F2A44"/>
                </a:solidFill>
                <a:latin typeface="Arial"/>
                <a:cs typeface="Arial"/>
              </a:rPr>
              <a:t>תמונה (נחלת הכלל): Circle of Juan de la Corte (1580 - 1663) – Painter (Belgian), Circle of Juan de la Corte - Deborah and Barak against Sisera - Google Art Proje | https://commons.wikimedia.org/wiki/File:Circle_of_Juan_de_la_Corte_-_Deborah_and_Barak_against_Sisera_-_Google_Art_Project.jpg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שופטים ד׳ - מצגת</dc:title>
  <dc:subject/>
  <dc:creator/>
  <cp:keywords/>
  <dc:description/>
  <cp:lastModifiedBy/>
  <cp:revision>1</cp:revision>
  <dcterms:created xsi:type="dcterms:W3CDTF">2013-01-27T09:14:16Z</dcterms:created>
  <dcterms:modified xsi:type="dcterms:W3CDTF">2013-01-27T09:15:58Z</dcterms:modified>
  <cp:category/>
</cp:coreProperties>
</file>