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יהוה</c:v>
                </c:pt>
                <c:pt idx="1">
                  <c:v>גדעון</c:v>
                </c:pt>
                <c:pt idx="2">
                  <c:v>מדין</c:v>
                </c:pt>
                <c:pt idx="3">
                  <c:v>מלאך</c:v>
                </c:pt>
                <c:pt idx="4">
                  <c:v>ישראל</c:v>
                </c:pt>
              </c:strCache>
            </c:strRef>
          </c:cat>
          <c:val>
            <c:numRef>
              <c:f>Sheet1!$B$2:$B$6</c:f>
              <c:numCache>
                <c:formatCode>General</c:formatCode>
                <c:ptCount val="5"/>
                <c:pt idx="0">
                  <c:v>17</c:v>
                </c:pt>
                <c:pt idx="1">
                  <c:v>9</c:v>
                </c:pt>
                <c:pt idx="2">
                  <c:v>6</c:v>
                </c:pt>
                <c:pt idx="3">
                  <c:v>6</c:v>
                </c:pt>
                <c:pt idx="4">
                  <c:v>5</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Sheet1!$A$2:$A$2</c:f>
              <c:strCache>
                <c:ptCount val="1"/>
                <c:pt idx="0">
                  <c:v>שאלון 1362</c:v>
                </c:pt>
              </c:strCache>
            </c:strRef>
          </c:cat>
          <c:val>
            <c:numRef>
              <c:f>Sheet1!$B$2:$B$2</c:f>
              <c:numCache>
                <c:formatCode>General</c:formatCode>
                <c:ptCount val="1"/>
                <c:pt idx="0">
                  <c:v>1</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0" y="0"/>
            <a:ext cx="6400800" cy="6858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 y="109728"/>
            <a:ext cx="6181344" cy="6638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64592" y="164592"/>
            <a:ext cx="6071616" cy="6528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514600"/>
            <a:ext cx="64008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ו</a:t>
            </a:r>
          </a:p>
        </p:txBody>
      </p:sp>
      <p:sp>
        <p:nvSpPr>
          <p:cNvPr id="6" name="Rectangle 5"/>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10" name="TextBox 9"/>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ו׳</a:t>
            </a:r>
          </a:p>
        </p:txBody>
      </p:sp>
      <p:sp>
        <p:nvSpPr>
          <p:cNvPr id="11" name="Rectangle 10"/>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גדעון: הקריאה</a:t>
            </a:r>
          </a:p>
        </p:txBody>
      </p:sp>
      <p:sp>
        <p:nvSpPr>
          <p:cNvPr id="13" name="TextBox 12"/>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מפת הפרק</a:t>
            </a:r>
          </a:p>
        </p:txBody>
      </p:sp>
      <p:sp>
        <p:nvSpPr>
          <p:cNvPr id="5" name="Rounded Rectangle 4"/>
          <p:cNvSpPr/>
          <p:nvPr/>
        </p:nvSpPr>
        <p:spPr>
          <a:xfrm>
            <a:off x="8951976" y="1463040"/>
            <a:ext cx="2706624"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030968"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30968"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997696"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מדין והנביא</a:t>
            </a:r>
          </a:p>
          <a:p>
            <a:pPr rtl="1" algn="r">
              <a:spcAft>
                <a:spcPts val="400"/>
              </a:spcAft>
            </a:pPr>
            <a:r>
              <a:rPr sz="1500" b="0" lang="he-IL">
                <a:solidFill>
                  <a:srgbClr val="F0D9A8"/>
                </a:solidFill>
                <a:latin typeface="Arial"/>
                <a:cs typeface="Arial"/>
              </a:rPr>
              <a:t>פסוקים א׳–י׳</a:t>
            </a:r>
          </a:p>
        </p:txBody>
      </p:sp>
      <p:sp>
        <p:nvSpPr>
          <p:cNvPr id="9" name="Rounded Rectangle 8"/>
          <p:cNvSpPr/>
          <p:nvPr/>
        </p:nvSpPr>
        <p:spPr>
          <a:xfrm>
            <a:off x="6135624" y="1463040"/>
            <a:ext cx="2706624"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21461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21461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6181344"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המלאך וגדעון</a:t>
            </a:r>
          </a:p>
          <a:p>
            <a:pPr rtl="1" algn="r">
              <a:spcAft>
                <a:spcPts val="400"/>
              </a:spcAft>
            </a:pPr>
            <a:r>
              <a:rPr sz="1500" b="0" lang="he-IL">
                <a:solidFill>
                  <a:srgbClr val="F0D9A8"/>
                </a:solidFill>
                <a:latin typeface="Arial"/>
                <a:cs typeface="Arial"/>
              </a:rPr>
              <a:t>פסוקים י״א–כ״ד</a:t>
            </a:r>
          </a:p>
        </p:txBody>
      </p:sp>
      <p:sp>
        <p:nvSpPr>
          <p:cNvPr id="13" name="Rounded Rectangle 12"/>
          <p:cNvSpPr/>
          <p:nvPr/>
        </p:nvSpPr>
        <p:spPr>
          <a:xfrm>
            <a:off x="3319272" y="1463040"/>
            <a:ext cx="2706624"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39826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9826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3364992"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מזבח הבעל</a:t>
            </a:r>
          </a:p>
          <a:p>
            <a:pPr rtl="1" algn="r">
              <a:spcAft>
                <a:spcPts val="400"/>
              </a:spcAft>
            </a:pPr>
            <a:r>
              <a:rPr sz="1500" b="0" lang="he-IL">
                <a:solidFill>
                  <a:srgbClr val="F0D9A8"/>
                </a:solidFill>
                <a:latin typeface="Arial"/>
                <a:cs typeface="Arial"/>
              </a:rPr>
              <a:t>פסוקים כ״ה–ל״ב</a:t>
            </a:r>
          </a:p>
        </p:txBody>
      </p:sp>
      <p:sp>
        <p:nvSpPr>
          <p:cNvPr id="17" name="Rounded Rectangle 16"/>
          <p:cNvSpPr/>
          <p:nvPr/>
        </p:nvSpPr>
        <p:spPr>
          <a:xfrm>
            <a:off x="502920" y="1463040"/>
            <a:ext cx="2706624" cy="2377440"/>
          </a:xfrm>
          <a:prstGeom prst="roundRect">
            <a:avLst>
              <a:gd name="adj" fmla="val 8000"/>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581912"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581912"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ד</a:t>
            </a:r>
          </a:p>
        </p:txBody>
      </p:sp>
      <p:sp>
        <p:nvSpPr>
          <p:cNvPr id="20" name="TextBox 19"/>
          <p:cNvSpPr txBox="1"/>
          <p:nvPr/>
        </p:nvSpPr>
        <p:spPr>
          <a:xfrm>
            <a:off x="548640"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גיזת הצמר</a:t>
            </a:r>
          </a:p>
          <a:p>
            <a:pPr rtl="1" algn="r">
              <a:spcAft>
                <a:spcPts val="400"/>
              </a:spcAft>
            </a:pPr>
            <a:r>
              <a:rPr sz="1500" b="0" lang="he-IL">
                <a:solidFill>
                  <a:srgbClr val="F0D9A8"/>
                </a:solidFill>
                <a:latin typeface="Arial"/>
                <a:cs typeface="Arial"/>
              </a:rPr>
              <a:t>פסוקים ל״ג–מ׳</a:t>
            </a:r>
          </a:p>
        </p:txBody>
      </p:sp>
      <p:sp>
        <p:nvSpPr>
          <p:cNvPr id="21" name="Rectangle 20"/>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23" name="Rectangle 22"/>
          <p:cNvSpPr/>
          <p:nvPr/>
        </p:nvSpPr>
        <p:spPr>
          <a:xfrm>
            <a:off x="8887968" y="4389120"/>
            <a:ext cx="2752344"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4983480" y="4389120"/>
            <a:ext cx="3867912"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2752344" y="4389120"/>
            <a:ext cx="2194560"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21208" y="4389120"/>
            <a:ext cx="2194560" cy="4114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40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ב-1 מועדים/שאלונים במסמך.</a:t>
            </a:r>
          </a:p>
        </p:txBody>
      </p:sp>
      <p:sp>
        <p:nvSpPr>
          <p:cNvPr id="28" name="TextBox 2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א׳–ד׳</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וַיַּעֲשׂוּ בְנֵֽי־יִשְׂרָאֵל הָרַע בְּעֵינֵי יְהֹוָה וַיִּתְּנֵם יְהֹוָה בְּיַד־מִדְיָן שֶׁבַע שָׁנִֽים׃</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וַתָּעׇז יַד־מִדְיָן עַל־יִשְׂרָאֵל מִפְּנֵי מִדְיָן עָשׂוּ לָהֶם ׀ בְּנֵי יִשְׂרָאֵל אֶת־הַמִּנְהָרוֹת אֲשֶׁר בֶּהָרִים וְאֶת־הַמְּעָרוֹת וְאֶת־הַמְּצָדֽוֹת׃</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וְהָיָה אִם־זָרַע יִשְׂרָאֵל וְעָלָה מִדְיָן וַעֲמָלֵק וּבְנֵי־קֶדֶם וְעָלוּ עָלָֽיו׃</a:t>
            </a:r>
          </a:p>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וַיַּֽחֲנוּ עֲלֵיהֶם וַיַּשְׁחִיתוּ אֶת־יְבוּל הָאָרֶץ עַד־בּוֹאֲךָ עַזָּה וְלֹֽא־יַשְׁאִירוּ מִֽחְיָה בְּיִשְׂרָאֵל וְשֶׂה וָשׁוֹר וַחֲמֽוֹר׃</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מדין והנביא</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ה׳–ט׳</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כִּי הֵם וּמִקְנֵיהֶם יַֽעֲלוּ וְאׇהֳלֵיהֶם וּבָאוּ כְדֵֽי־אַרְבֶּה לָרֹב וְלָהֶם וְלִגְמַלֵּיהֶם אֵין מִסְפָּר וַיָּבֹאוּ בָאָרֶץ לְשַׁחֲתָֽהּ׃</a:t>
            </a:r>
          </a:p>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וַיִּדַּל יִשְׂרָאֵל מְאֹד מִפְּנֵי מִדְיָן וַיִּזְעֲקוּ בְנֵי־יִשְׂרָאֵל אֶל־יְהֹוָֽה׃</a:t>
            </a:r>
          </a:p>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וַיְהִי כִּֽי־זָעֲקוּ בְנֵֽי־יִשְׂרָאֵל אֶל־יְהֹוָה עַל אֹדוֹת מִדְיָֽן׃</a:t>
            </a:r>
          </a:p>
          <a:p>
            <a:pPr rtl="1" algn="r">
              <a:spcAft>
                <a:spcPts val="1200"/>
              </a:spcAft>
            </a:pPr>
            <a:r>
              <a:rPr sz="2600" b="1" lang="he-IL">
                <a:solidFill>
                  <a:srgbClr val="1F4E79"/>
                </a:solidFill>
                <a:latin typeface="Arial"/>
                <a:cs typeface="Arial"/>
              </a:rPr>
              <a:t>ח׳  </a:t>
            </a:r>
            <a:r>
              <a:rPr sz="2600" b="0" lang="he-IL">
                <a:solidFill>
                  <a:srgbClr val="1F2A44"/>
                </a:solidFill>
                <a:latin typeface="Arial"/>
                <a:cs typeface="Arial"/>
              </a:rPr>
              <a:t>וַיִּשְׁלַח יְהֹוָה אִישׁ נָבִיא אֶל־בְּנֵי יִשְׂרָאֵל וַיֹּאמֶר לָהֶם כֹּה־אָמַר יְהֹוָה ׀ אֱלֹהֵי יִשְׂרָאֵל אָנֹכִי הֶעֱלֵיתִי אֶתְכֶם מִמִּצְרַיִם וָאֹצִיא אֶתְכֶם מִבֵּית עֲבָדִֽים׃</a:t>
            </a:r>
          </a:p>
          <a:p>
            <a:pPr rtl="1" algn="r">
              <a:spcAft>
                <a:spcPts val="1200"/>
              </a:spcAft>
            </a:pPr>
            <a:r>
              <a:rPr sz="2600" b="1" lang="he-IL">
                <a:solidFill>
                  <a:srgbClr val="1F4E79"/>
                </a:solidFill>
                <a:latin typeface="Arial"/>
                <a:cs typeface="Arial"/>
              </a:rPr>
              <a:t>ט׳  </a:t>
            </a:r>
            <a:r>
              <a:rPr sz="2600" b="0" lang="he-IL">
                <a:solidFill>
                  <a:srgbClr val="1F2A44"/>
                </a:solidFill>
                <a:latin typeface="Arial"/>
                <a:cs typeface="Arial"/>
              </a:rPr>
              <a:t>וָאַצִּל אֶתְכֶם מִיַּד מִצְרַיִם וּמִיַּד כׇּל־לֹחֲצֵיכֶם וָאֲגָרֵשׁ אוֹתָם מִפְּנֵיכֶם וָאֶתְּנָה לָכֶם אֶת־אַרְצָֽם׃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מדין והנביא</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 י׳</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י׳  </a:t>
            </a:r>
            <a:r>
              <a:rPr sz="2600" b="0" lang="he-IL">
                <a:solidFill>
                  <a:srgbClr val="1F2A44"/>
                </a:solidFill>
                <a:latin typeface="Arial"/>
                <a:cs typeface="Arial"/>
              </a:rPr>
              <a:t>וָאֹמְרָה לָכֶם אֲנִי יְהֹוָה אֱלֹהֵיכֶם לֹא תִֽירְאוּ אֶת־אֱלֹהֵי הָאֱמֹרִי אֲשֶׁר אַתֶּם יוֹשְׁבִים בְּאַרְצָם וְלֹא שְׁמַעְתֶּם בְּקוֹלִֽי׃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מדין והנביא</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מדין והנביא</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ו</a:t>
            </a:r>
          </a:p>
        </p:txBody>
      </p:sp>
      <p:sp>
        <p:nvSpPr>
          <p:cNvPr id="9" name="Rectangle 8"/>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ישראל עושים הרע, ו״ויתנם ה׳ ביד מדין שבע שנים״. מדין, עמלק ובני קדם עולים עם גמליהם, משחיתים את היבול, וויעניו ישראל מאד. ישראל מתחבאים במערות ובמצודות ההרים.</a:t>
            </a:r>
          </a:p>
        </p:txBody>
      </p:sp>
      <p:sp>
        <p:nvSpPr>
          <p:cNvPr id="14" name="Oval 13"/>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הם זועקים, וה׳ שולח נביא שמזכיר שה׳ הוציא אותם ממצרים והזהיר אותם לא לירא את אלהי האמורי, ״ולא שמעתם בקולי״. התשובה הראשונה היא תוכחה, ולא מושיע.</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ו׳, פסוקים א׳–י׳. ההסבר לא נבדק על ידי מורה לתנ"ך.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מדין והנביא</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וַיַּעֲשׂוּ בְנֵֽי־יִשְׂרָאֵל הָרַע בְּעֵינֵי יְהֹוָה וַיִּתְּנֵם יְהֹוָה בְּיַד־מִדְיָן שֶׁבַע שָׁנִֽים׃</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ו׳, פסוק 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י״א–י״ג</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וַיָּבֹא מַלְאַךְ יְהֹוָה וַיֵּשֶׁב תַּחַת הָֽאֵלָה אֲשֶׁר בְּעׇפְרָה אֲשֶׁר לְיוֹאָשׁ אֲבִי הָעֶזְרִי וְגִדְעוֹן בְּנוֹ חֹבֵט חִטִּים בַּגַּת לְהָנִיס מִפְּנֵי מִדְיָֽן׃</a:t>
            </a:r>
          </a:p>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וַיֵּרָא אֵלָיו מַלְאַךְ יְהֹוָה וַיֹּאמֶר אֵלָיו יְהֹוָה עִמְּךָ גִּבּוֹר הֶחָֽיִל׃</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וַיֹּאמֶר אֵלָיו גִּדְעוֹן בִּי אֲדֹנִי וְיֵשׁ יְהֹוָה עִמָּנוּ וְלָמָּה מְצָאַתְנוּ כׇּל־זֹאת וְאַיֵּה כׇֽל־נִפְלְאֹתָיו אֲשֶׁר סִפְּרוּ־לָנוּ אֲבוֹתֵינוּ לֵאמֹר הֲלֹא מִמִּצְרַיִם הֶעֱלָנוּ יְהֹוָה וְעַתָּה נְטָשָׁנוּ יְהֹוָה וַֽיִּתְּנֵנוּ בְּכַף־מִדְיָֽן׃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המלאך וגדעון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י״ד–י״ח</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וַיִּפֶן אֵלָיו יְהֹוָה וַיֹּאמֶר לֵךְ בְּכֹחֲךָ זֶה וְהוֹשַׁעְתָּ אֶת־יִשְׂרָאֵל מִכַּף מִדְיָן הֲלֹא שְׁלַחְתִּֽיךָ׃</a:t>
            </a:r>
          </a:p>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וַיֹּאמֶר אֵלָיו בִּי אֲדֹנָי בַּמָּה אוֹשִׁיעַ אֶת־יִשְׂרָאֵל הִנֵּה אַלְפִּי הַדַּל בִּמְנַשֶּׁה וְאָנֹכִי הַצָּעִיר בְּבֵית אָבִֽי׃</a:t>
            </a:r>
          </a:p>
          <a:p>
            <a:pPr rtl="1" algn="r">
              <a:spcAft>
                <a:spcPts val="1200"/>
              </a:spcAft>
            </a:pPr>
            <a:r>
              <a:rPr sz="2600" b="1" lang="he-IL">
                <a:solidFill>
                  <a:srgbClr val="8F5C00"/>
                </a:solidFill>
                <a:latin typeface="Arial"/>
                <a:cs typeface="Arial"/>
              </a:rPr>
              <a:t>ט״ז  </a:t>
            </a:r>
            <a:r>
              <a:rPr sz="2600" b="0" lang="he-IL">
                <a:solidFill>
                  <a:srgbClr val="1F2A44"/>
                </a:solidFill>
                <a:latin typeface="Arial"/>
                <a:cs typeface="Arial"/>
              </a:rPr>
              <a:t>וַיֹּאמֶר אֵלָיו יְהֹוָה כִּי אֶהְיֶה עִמָּךְ וְהִכִּיתָ אֶת־מִדְיָן כְּאִישׁ אֶחָֽד׃</a:t>
            </a:r>
          </a:p>
          <a:p>
            <a:pPr rtl="1" algn="r">
              <a:spcAft>
                <a:spcPts val="1200"/>
              </a:spcAft>
            </a:pPr>
            <a:r>
              <a:rPr sz="2600" b="1" lang="he-IL">
                <a:solidFill>
                  <a:srgbClr val="8F5C00"/>
                </a:solidFill>
                <a:latin typeface="Arial"/>
                <a:cs typeface="Arial"/>
              </a:rPr>
              <a:t>י״ז  </a:t>
            </a:r>
            <a:r>
              <a:rPr sz="2600" b="0" lang="he-IL">
                <a:solidFill>
                  <a:srgbClr val="1F2A44"/>
                </a:solidFill>
                <a:latin typeface="Arial"/>
                <a:cs typeface="Arial"/>
              </a:rPr>
              <a:t>וַיֹּאמֶר אֵלָיו אִם־נָא מָצָאתִי חֵן בְּעֵינֶיךָ וְעָשִׂיתָ לִּי אוֹת שָׁאַתָּה מְדַבֵּר עִמִּֽי׃</a:t>
            </a:r>
          </a:p>
          <a:p>
            <a:pPr rtl="1" algn="r">
              <a:spcAft>
                <a:spcPts val="1200"/>
              </a:spcAft>
            </a:pPr>
            <a:r>
              <a:rPr sz="2600" b="1" lang="he-IL">
                <a:solidFill>
                  <a:srgbClr val="8F5C00"/>
                </a:solidFill>
                <a:latin typeface="Arial"/>
                <a:cs typeface="Arial"/>
              </a:rPr>
              <a:t>י״ח  </a:t>
            </a:r>
            <a:r>
              <a:rPr sz="2600" b="0" lang="he-IL">
                <a:solidFill>
                  <a:srgbClr val="1F2A44"/>
                </a:solidFill>
                <a:latin typeface="Arial"/>
                <a:cs typeface="Arial"/>
              </a:rPr>
              <a:t>אַל־נָא תָמֻשׁ מִזֶּה עַד־בֹּאִי אֵלֶיךָ וְהֹֽצֵאתִי אֶת־מִנְחָתִי וְהִנַּחְתִּי לְפָנֶיךָ וַיֹּאמַר אָנֹכִי אֵשֵׁב עַד שׁוּבֶֽךָ׃</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המלאך וגדעון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י״ט–כ״א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י״ט  </a:t>
            </a:r>
            <a:r>
              <a:rPr sz="2600" b="0" lang="he-IL">
                <a:solidFill>
                  <a:srgbClr val="1F2A44"/>
                </a:solidFill>
                <a:latin typeface="Arial"/>
                <a:cs typeface="Arial"/>
              </a:rPr>
              <a:t>וְגִדְעוֹן בָּא וַיַּעַשׂ גְּדִֽי־עִזִּים וְאֵיפַת־קֶמַח מַצּוֹת הַבָּשָׂר שָׂם בַּסַּל וְהַמָּרַק שָׂם בַּפָּרוּר וַיּוֹצֵא אֵלָיו אֶל־תַּחַת הָאֵלָה וַיַּגַּֽשׁ׃</a:t>
            </a:r>
          </a:p>
          <a:p>
            <a:pPr rtl="1" algn="r">
              <a:spcAft>
                <a:spcPts val="1200"/>
              </a:spcAft>
            </a:pPr>
            <a:r>
              <a:rPr sz="2600" b="1" lang="he-IL">
                <a:solidFill>
                  <a:srgbClr val="8F5C00"/>
                </a:solidFill>
                <a:latin typeface="Arial"/>
                <a:cs typeface="Arial"/>
              </a:rPr>
              <a:t>כ׳  </a:t>
            </a:r>
            <a:r>
              <a:rPr sz="2600" b="0" lang="he-IL">
                <a:solidFill>
                  <a:srgbClr val="1F2A44"/>
                </a:solidFill>
                <a:latin typeface="Arial"/>
                <a:cs typeface="Arial"/>
              </a:rPr>
              <a:t>וַיֹּאמֶר אֵלָיו מַלְאַךְ הָאֱלֹהִים קַח אֶת־הַבָּשָׂר וְאֶת־הַמַּצּוֹת וְהַנַּח אֶל־הַסֶּלַע הַלָּז וְאֶת־הַמָּרַק שְׁפוֹךְ וַיַּעַשׂ כֵּֽן׃</a:t>
            </a:r>
          </a:p>
          <a:p>
            <a:pPr rtl="1" algn="r">
              <a:spcAft>
                <a:spcPts val="1200"/>
              </a:spcAft>
            </a:pPr>
            <a:r>
              <a:rPr sz="2600" b="1" lang="he-IL">
                <a:solidFill>
                  <a:srgbClr val="8F5C00"/>
                </a:solidFill>
                <a:latin typeface="Arial"/>
                <a:cs typeface="Arial"/>
              </a:rPr>
              <a:t>כ״א  </a:t>
            </a:r>
            <a:r>
              <a:rPr sz="2600" b="0" lang="he-IL">
                <a:solidFill>
                  <a:srgbClr val="1F2A44"/>
                </a:solidFill>
                <a:latin typeface="Arial"/>
                <a:cs typeface="Arial"/>
              </a:rPr>
              <a:t>וַיִּשְׁלַח מַלְאַךְ יְהֹוָה אֶת־קְצֵה הַמִּשְׁעֶנֶת אֲשֶׁר בְּיָדוֹ וַיִּגַּע בַּבָּשָׂר וּבַמַּצּוֹת וַתַּעַל הָאֵשׁ מִן־הַצּוּר וַתֹּאכַל אֶת־הַבָּשָׂר וְאֶת־הַמַּצּוֹת וּמַלְאַךְ יְהֹוָה הָלַךְ מֵעֵינָֽיו׃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המלאך וגדעון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כ״ב–כ״ד</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כ״ב  </a:t>
            </a:r>
            <a:r>
              <a:rPr sz="2600" b="0" lang="he-IL">
                <a:solidFill>
                  <a:srgbClr val="1F2A44"/>
                </a:solidFill>
                <a:latin typeface="Arial"/>
                <a:cs typeface="Arial"/>
              </a:rPr>
              <a:t>וַיַּרְא גִּדְעוֹן כִּֽי־מַלְאַךְ יְהֹוָה הוּא וַיֹּאמֶר גִּדְעוֹן אֲהָהּ אֲדֹנָי יֱהֹוִה כִּֽי־עַל־כֵּן רָאִיתִי מַלְאַךְ יְהֹוָה פָּנִים אֶל־פָּנִֽים׃</a:t>
            </a:r>
          </a:p>
          <a:p>
            <a:pPr rtl="1" algn="r">
              <a:spcAft>
                <a:spcPts val="1200"/>
              </a:spcAft>
            </a:pPr>
            <a:r>
              <a:rPr sz="2600" b="1" lang="he-IL">
                <a:solidFill>
                  <a:srgbClr val="8F5C00"/>
                </a:solidFill>
                <a:latin typeface="Arial"/>
                <a:cs typeface="Arial"/>
              </a:rPr>
              <a:t>כ״ג  </a:t>
            </a:r>
            <a:r>
              <a:rPr sz="2600" b="0" lang="he-IL">
                <a:solidFill>
                  <a:srgbClr val="1F2A44"/>
                </a:solidFill>
                <a:latin typeface="Arial"/>
                <a:cs typeface="Arial"/>
              </a:rPr>
              <a:t>וַיֹּאמֶר לוֹ יְהֹוָה שָׁלוֹם לְךָ אַל־תִּירָא לֹא תָּמֽוּת׃</a:t>
            </a:r>
          </a:p>
          <a:p>
            <a:pPr rtl="1" algn="r">
              <a:spcAft>
                <a:spcPts val="1200"/>
              </a:spcAft>
            </a:pPr>
            <a:r>
              <a:rPr sz="2600" b="1" lang="he-IL">
                <a:solidFill>
                  <a:srgbClr val="8F5C00"/>
                </a:solidFill>
                <a:latin typeface="Arial"/>
                <a:cs typeface="Arial"/>
              </a:rPr>
              <a:t>כ״ד  </a:t>
            </a:r>
            <a:r>
              <a:rPr sz="2600" b="0" lang="he-IL">
                <a:solidFill>
                  <a:srgbClr val="1F2A44"/>
                </a:solidFill>
                <a:latin typeface="Arial"/>
                <a:cs typeface="Arial"/>
              </a:rPr>
              <a:t>וַיִּבֶן שָׁם גִּדְעוֹן מִזְבֵּחַ לַֽיהֹוָה וַיִּקְרָא־לוֹ יְהֹוָה שָׁלוֹם עַד הַיּוֹם הַזֶּה עוֹדֶנּוּ בְּעׇפְרָת אֲבִי הָעֶזְרִֽי׃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המלאך וגדעון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המלאך וגדעון</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ו</a:t>
            </a:r>
          </a:p>
        </p:txBody>
      </p:sp>
      <p:sp>
        <p:nvSpPr>
          <p:cNvPr id="9" name="Rectangle 8"/>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מלאך ה׳ בא ויושב תחת האלה בעפרה, וגדעון בן יואש חובט חיטים בגת כדי להסתיר מהמדיינים. המלאך אומר ״ה׳ עמך גבור החיל״. גדעון עונה ואם יש ה׳ עמנו ולמה מצאתנו כל זאת ואיה כל נפלאתיו.</a:t>
            </a:r>
          </a:p>
        </p:txBody>
      </p:sp>
      <p:sp>
        <p:nvSpPr>
          <p:cNvPr id="14" name="Oval 13"/>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 אומר ״לך בכחך זה והושעת את ישראל״. גדעון עונה ״אלפי הדל במנשה ואנכי הצעיר בבית אבי״. הוא מבקש אות. המלאך נוגע בסלע בבשר ובמצות, ״ותעל האש מן הצור ותאכל״. גדעון קורא למזבח ״ה׳ שלום״.</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ו׳, פסוקים י״א–כ״ד. ההסבר לא נבדק על ידי מורה לתנ"ך.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המלאך וגדעון</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וַיֵּרָא אֵלָיו מַלְאַךְ יְהֹוָה וַיֹּאמֶר אֵלָיו יְהֹוָה עִמְּךָ גִּבּוֹר הֶחָֽיִל׃</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ו׳, פסוק י״ב</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כ״ה–כ״ז</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כ״ה  </a:t>
            </a:r>
            <a:r>
              <a:rPr sz="2600" b="0" lang="he-IL">
                <a:solidFill>
                  <a:srgbClr val="1F2A44"/>
                </a:solidFill>
                <a:latin typeface="Arial"/>
                <a:cs typeface="Arial"/>
              </a:rPr>
              <a:t>וַיְהִי בַּלַּיְלָה הַהוּא וַיֹּאמֶר לוֹ יְהֹוָה קַח אֶת־פַּר־הַשּׁוֹר אֲשֶׁר לְאָבִיךָ וּפַר הַשֵּׁנִי שֶׁבַע שָׁנִים וְהָרַסְתָּ אֶת־מִזְבַּח הַבַּעַל אֲשֶׁר לְאָבִיךָ וְאֶת־הָאֲשֵׁרָה אֲשֶׁר־עָלָיו תִּכְרֹֽת׃</a:t>
            </a:r>
          </a:p>
          <a:p>
            <a:pPr rtl="1" algn="r">
              <a:spcAft>
                <a:spcPts val="1200"/>
              </a:spcAft>
            </a:pPr>
            <a:r>
              <a:rPr sz="2600" b="1" lang="he-IL">
                <a:solidFill>
                  <a:srgbClr val="1D5E3A"/>
                </a:solidFill>
                <a:latin typeface="Arial"/>
                <a:cs typeface="Arial"/>
              </a:rPr>
              <a:t>כ״ו  </a:t>
            </a:r>
            <a:r>
              <a:rPr sz="2600" b="0" lang="he-IL">
                <a:solidFill>
                  <a:srgbClr val="1F2A44"/>
                </a:solidFill>
                <a:latin typeface="Arial"/>
                <a:cs typeface="Arial"/>
              </a:rPr>
              <a:t>וּבָנִיתָ מִזְבֵּחַ לַיהֹוָה אֱלֹהֶיךָ עַל רֹאשׁ הַמָּעוֹז הַזֶּה בַּמַּעֲרָכָה וְלָֽקַחְתָּ אֶת־הַפָּר הַשֵּׁנִי וְהַעֲלִיתָ עוֹלָה בַּעֲצֵי הָאֲשֵׁרָה אֲשֶׁר תִּכְרֹֽת׃</a:t>
            </a:r>
          </a:p>
          <a:p>
            <a:pPr rtl="1" algn="r">
              <a:spcAft>
                <a:spcPts val="1200"/>
              </a:spcAft>
            </a:pPr>
            <a:r>
              <a:rPr sz="2600" b="1" lang="he-IL">
                <a:solidFill>
                  <a:srgbClr val="1D5E3A"/>
                </a:solidFill>
                <a:latin typeface="Arial"/>
                <a:cs typeface="Arial"/>
              </a:rPr>
              <a:t>כ״ז  </a:t>
            </a:r>
            <a:r>
              <a:rPr sz="2600" b="0" lang="he-IL">
                <a:solidFill>
                  <a:srgbClr val="1F2A44"/>
                </a:solidFill>
                <a:latin typeface="Arial"/>
                <a:cs typeface="Arial"/>
              </a:rPr>
              <a:t>וַיִּקַּח גִּדְעוֹן עֲשָׂרָה אֲנָשִׁים מֵעֲבָדָיו וַיַּעַשׂ כַּאֲשֶׁר דִּבֶּר אֵלָיו יְהֹוָה וַיְהִי כַּאֲשֶׁר יָרֵא אֶת־בֵּית אָבִיו וְאֶת־אַנְשֵׁי הָעִיר מֵעֲשׂוֹת יוֹמָם וַיַּעַשׂ לָֽיְלָה׃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מזבח הבעל</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כ״ח–ל׳</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כ״ח  </a:t>
            </a:r>
            <a:r>
              <a:rPr sz="2600" b="0" lang="he-IL">
                <a:solidFill>
                  <a:srgbClr val="1F2A44"/>
                </a:solidFill>
                <a:latin typeface="Arial"/>
                <a:cs typeface="Arial"/>
              </a:rPr>
              <a:t>וַיַּשְׁכִּימוּ אַנְשֵׁי הָעִיר בַּבֹּקֶר וְהִנֵּה נֻתַּץ מִזְבַּח הַבַּעַל וְהָאֲשֵׁרָה אֲשֶׁר־עָלָיו כֹּרָתָה וְאֵת הַפָּר הַשֵּׁנִי הֹֽעֲלָה עַל־הַמִּזְבֵּחַ הַבָּנֽוּי׃</a:t>
            </a:r>
          </a:p>
          <a:p>
            <a:pPr rtl="1" algn="r">
              <a:spcAft>
                <a:spcPts val="1200"/>
              </a:spcAft>
            </a:pPr>
            <a:r>
              <a:rPr sz="2600" b="1" lang="he-IL">
                <a:solidFill>
                  <a:srgbClr val="1D5E3A"/>
                </a:solidFill>
                <a:latin typeface="Arial"/>
                <a:cs typeface="Arial"/>
              </a:rPr>
              <a:t>כ״ט  </a:t>
            </a:r>
            <a:r>
              <a:rPr sz="2600" b="0" lang="he-IL">
                <a:solidFill>
                  <a:srgbClr val="1F2A44"/>
                </a:solidFill>
                <a:latin typeface="Arial"/>
                <a:cs typeface="Arial"/>
              </a:rPr>
              <a:t>וַיֹּֽאמְרוּ אִישׁ אֶל־רֵעֵהוּ מִי עָשָׂה הַדָּבָר הַזֶּה וַֽיִּדְרְשׁוּ וַיְבַקְשׁוּ וַיֹּאמְרוּ גִּדְעוֹן בֶּן־יוֹאָשׁ עָשָׂה הַדָּבָר הַזֶּֽה׃</a:t>
            </a:r>
          </a:p>
          <a:p>
            <a:pPr rtl="1" algn="r">
              <a:spcAft>
                <a:spcPts val="1200"/>
              </a:spcAft>
            </a:pPr>
            <a:r>
              <a:rPr sz="2600" b="1" lang="he-IL">
                <a:solidFill>
                  <a:srgbClr val="1D5E3A"/>
                </a:solidFill>
                <a:latin typeface="Arial"/>
                <a:cs typeface="Arial"/>
              </a:rPr>
              <a:t>ל׳  </a:t>
            </a:r>
            <a:r>
              <a:rPr sz="2600" b="0" lang="he-IL">
                <a:solidFill>
                  <a:srgbClr val="1F2A44"/>
                </a:solidFill>
                <a:latin typeface="Arial"/>
                <a:cs typeface="Arial"/>
              </a:rPr>
              <a:t>וַיֹּאמְרוּ אַנְשֵׁי הָעִיר אֶל־יוֹאָשׁ הוֹצֵא אֶת־בִּנְךָ וְיָמֹת כִּי נָתַץ אֶת־מִזְבַּח הַבַּעַל וְכִי כָרַת הָאֲשֵׁרָה אֲשֶׁר־עָלָֽיו׃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מזבח הבעל</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ל״א–ל״ב</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ל״א  </a:t>
            </a:r>
            <a:r>
              <a:rPr sz="2600" b="0" lang="he-IL">
                <a:solidFill>
                  <a:srgbClr val="1F2A44"/>
                </a:solidFill>
                <a:latin typeface="Arial"/>
                <a:cs typeface="Arial"/>
              </a:rPr>
              <a:t>וַיֹּאמֶר יוֹאָשׁ לְכֹל אֲשֶׁר־עָמְדוּ עָלָיו הַאַתֶּם ׀ תְּרִיבוּן לַבַּעַל אִם־אַתֶּם תּוֹשִׁיעוּן אוֹתוֹ אֲשֶׁר יָרִיב לוֹ יוּמַת עַד־הַבֹּקֶר אִם־אֱלֹהִים הוּא יָרֶב לוֹ כִּי נָתַץ אֶֽת־מִזְבְּחֽוֹ׃</a:t>
            </a:r>
          </a:p>
          <a:p>
            <a:pPr rtl="1" algn="r">
              <a:spcAft>
                <a:spcPts val="1200"/>
              </a:spcAft>
            </a:pPr>
            <a:r>
              <a:rPr sz="2600" b="1" lang="he-IL">
                <a:solidFill>
                  <a:srgbClr val="1D5E3A"/>
                </a:solidFill>
                <a:latin typeface="Arial"/>
                <a:cs typeface="Arial"/>
              </a:rPr>
              <a:t>ל״ב  </a:t>
            </a:r>
            <a:r>
              <a:rPr sz="2600" b="0" lang="he-IL">
                <a:solidFill>
                  <a:srgbClr val="1F2A44"/>
                </a:solidFill>
                <a:latin typeface="Arial"/>
                <a:cs typeface="Arial"/>
              </a:rPr>
              <a:t>וַיִּקְרָא־לוֹ בַיּוֹם־הַהוּא יְרֻבַּעַל לֵאמֹר יָרֶב בּוֹ הַבַּעַל כִּי נָתַץ אֶֽת־מִזְבְּחֽוֹ׃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מזבח הבעל</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מזבח הבעל</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ו</a:t>
            </a:r>
          </a:p>
        </p:txBody>
      </p:sp>
      <p:sp>
        <p:nvSpPr>
          <p:cNvPr id="9" name="Rectangle 8"/>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בלילה ה׳ מצווה על גדעון להרוס את מזבח הבעל של אביו ולכרות את האשרה, ולבנות מזבח לה׳. הוא עושה זאת בלילה עם עשרה אנשים, כי ירא את בית אביו ואת אנשי העיר מעשות יומם.</a:t>
            </a:r>
          </a:p>
        </p:txBody>
      </p:sp>
      <p:sp>
        <p:nvSpPr>
          <p:cNvPr id="14" name="Oval 13"/>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בבוקר אנשי העיר דורשים להרוג אותו. יואש אביו עונה ״האתם תריבון לבעל... אם אלהים הוא ירב לו״. מכאן שמו ״ירבעל״, וגדעון מקבל הגנה דרך אביו.</a:t>
            </a:r>
          </a:p>
        </p:txBody>
      </p:sp>
      <p:sp>
        <p:nvSpPr>
          <p:cNvPr id="17" name="Rounded Rectangle 16"/>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ו׳, פסוקים כ״ה–ל״ב. ההסבר לא נבדק על ידי מורה לתנ"ך.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מזבח הבעל</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וַיֹּאמְרוּ אַנְשֵׁי הָעִיר אֶל־יוֹאָשׁ הוֹצֵא אֶת־בִּנְךָ וְיָמֹת כִּי נָתַץ אֶת־מִזְבַּח הַבַּעַל וְכִי כָרַת הָאֲשֵׁרָה אֲשֶׁר־עָלָֽיו׃</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ו׳, פסוק ל׳</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ל״ג–ל״ו</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ל״ג  </a:t>
            </a:r>
            <a:r>
              <a:rPr sz="2600" b="0" lang="he-IL">
                <a:solidFill>
                  <a:srgbClr val="1F2A44"/>
                </a:solidFill>
                <a:latin typeface="Arial"/>
                <a:cs typeface="Arial"/>
              </a:rPr>
              <a:t>וְכׇל־מִדְיָן וַעֲמָלֵק וּבְנֵי־קֶדֶם נֶאֶסְפוּ יַחְדָּו וַיַּעַבְרוּ וַֽיַּחֲנוּ בְּעֵמֶק יִזְרְעֶֽאל׃</a:t>
            </a:r>
          </a:p>
          <a:p>
            <a:pPr rtl="1" algn="r">
              <a:spcAft>
                <a:spcPts val="1200"/>
              </a:spcAft>
            </a:pPr>
            <a:r>
              <a:rPr sz="2600" b="1" lang="he-IL">
                <a:solidFill>
                  <a:srgbClr val="7A2E5A"/>
                </a:solidFill>
                <a:latin typeface="Arial"/>
                <a:cs typeface="Arial"/>
              </a:rPr>
              <a:t>ל״ד  </a:t>
            </a:r>
            <a:r>
              <a:rPr sz="2600" b="0" lang="he-IL">
                <a:solidFill>
                  <a:srgbClr val="1F2A44"/>
                </a:solidFill>
                <a:latin typeface="Arial"/>
                <a:cs typeface="Arial"/>
              </a:rPr>
              <a:t>וְרוּחַ יְהֹוָה לָבְשָׁה אֶת־גִּדְעוֹן וַיִּתְקַע בַּשּׁוֹפָר וַיִּזָּעֵק אֲבִיעֶזֶר אַחֲרָֽיו׃</a:t>
            </a:r>
          </a:p>
          <a:p>
            <a:pPr rtl="1" algn="r">
              <a:spcAft>
                <a:spcPts val="1200"/>
              </a:spcAft>
            </a:pPr>
            <a:r>
              <a:rPr sz="2600" b="1" lang="he-IL">
                <a:solidFill>
                  <a:srgbClr val="7A2E5A"/>
                </a:solidFill>
                <a:latin typeface="Arial"/>
                <a:cs typeface="Arial"/>
              </a:rPr>
              <a:t>ל״ה  </a:t>
            </a:r>
            <a:r>
              <a:rPr sz="2600" b="0" lang="he-IL">
                <a:solidFill>
                  <a:srgbClr val="1F2A44"/>
                </a:solidFill>
                <a:latin typeface="Arial"/>
                <a:cs typeface="Arial"/>
              </a:rPr>
              <a:t>וּמַלְאָכִים שָׁלַח בְּכׇל־מְנַשֶּׁה וַיִּזָּעֵק גַּם־הוּא אַחֲרָיו וּמַלְאָכִים שָׁלַח בְּאָשֵׁר וּבִזְבֻלוּן וּבְנַפְתָּלִי וַֽיַּעֲלוּ לִקְרָאתָֽם׃</a:t>
            </a:r>
          </a:p>
          <a:p>
            <a:pPr rtl="1" algn="r">
              <a:spcAft>
                <a:spcPts val="1200"/>
              </a:spcAft>
            </a:pPr>
            <a:r>
              <a:rPr sz="2600" b="1" lang="he-IL">
                <a:solidFill>
                  <a:srgbClr val="7A2E5A"/>
                </a:solidFill>
                <a:latin typeface="Arial"/>
                <a:cs typeface="Arial"/>
              </a:rPr>
              <a:t>ל״ו  </a:t>
            </a:r>
            <a:r>
              <a:rPr sz="2600" b="0" lang="he-IL">
                <a:solidFill>
                  <a:srgbClr val="1F2A44"/>
                </a:solidFill>
                <a:latin typeface="Arial"/>
                <a:cs typeface="Arial"/>
              </a:rPr>
              <a:t>וַיֹּאמֶר גִּדְעוֹן אֶל־הָאֱלֹהִים אִם־יֶשְׁךָ מוֹשִׁיעַ בְּיָדִי אֶת־יִשְׂרָאֵל כַּאֲשֶׁר דִּבַּֽרְתָּ׃</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גיזת הצמר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ו׳, פסוקים ל״ז–מ׳</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ל״ז  </a:t>
            </a:r>
            <a:r>
              <a:rPr sz="2600" b="0" lang="he-IL">
                <a:solidFill>
                  <a:srgbClr val="1F2A44"/>
                </a:solidFill>
                <a:latin typeface="Arial"/>
                <a:cs typeface="Arial"/>
              </a:rPr>
              <a:t>הִנֵּה אָנֹכִי מַצִּיג אֶת־גִּזַּת הַצֶּמֶר בַּגֹּרֶן אִם טַל יִֽהְיֶה עַֽל־הַגִּזָּה לְבַדָּהּ וְעַל־כׇּל־הָאָרֶץ חֹרֶב וְיָדַעְתִּי כִּֽי־תוֹשִׁיעַ בְּיָדִי אֶת־יִשְׂרָאֵל כַּאֲשֶׁר דִּבַּֽרְתָּ׃</a:t>
            </a:r>
          </a:p>
          <a:p>
            <a:pPr rtl="1" algn="r">
              <a:spcAft>
                <a:spcPts val="1200"/>
              </a:spcAft>
            </a:pPr>
            <a:r>
              <a:rPr sz="2600" b="1" lang="he-IL">
                <a:solidFill>
                  <a:srgbClr val="7A2E5A"/>
                </a:solidFill>
                <a:latin typeface="Arial"/>
                <a:cs typeface="Arial"/>
              </a:rPr>
              <a:t>ל״ח  </a:t>
            </a:r>
            <a:r>
              <a:rPr sz="2600" b="0" lang="he-IL">
                <a:solidFill>
                  <a:srgbClr val="1F2A44"/>
                </a:solidFill>
                <a:latin typeface="Arial"/>
                <a:cs typeface="Arial"/>
              </a:rPr>
              <a:t>וַיְהִי־כֵן וַיַּשְׁכֵּם מִֽמׇּחֳרָת וַיָּזַר אֶת־הַגִּזָּה וַיִּמֶץ טַל מִן־הַגִּזָּה מְלוֹא הַסֵּפֶל מָֽיִם׃</a:t>
            </a:r>
          </a:p>
          <a:p>
            <a:pPr rtl="1" algn="r">
              <a:spcAft>
                <a:spcPts val="1200"/>
              </a:spcAft>
            </a:pPr>
            <a:r>
              <a:rPr sz="2600" b="1" lang="he-IL">
                <a:solidFill>
                  <a:srgbClr val="7A2E5A"/>
                </a:solidFill>
                <a:latin typeface="Arial"/>
                <a:cs typeface="Arial"/>
              </a:rPr>
              <a:t>ל״ט  </a:t>
            </a:r>
            <a:r>
              <a:rPr sz="2600" b="0" lang="he-IL">
                <a:solidFill>
                  <a:srgbClr val="1F2A44"/>
                </a:solidFill>
                <a:latin typeface="Arial"/>
                <a:cs typeface="Arial"/>
              </a:rPr>
              <a:t>וַיֹּאמֶר גִּדְעוֹן אֶל־הָאֱלֹהִים אַל־יִחַר אַפְּךָ בִּי וַאֲדַבְּרָה אַךְ הַפָּעַם אֲנַסֶּה נָּא־רַק־הַפַּעַם בַּגִּזָּה יְהִי־נָא חֹרֶב אֶל־הַגִּזָּה לְבַדָּהּ וְעַל־כׇּל־הָאָרֶץ יִֽהְיֶה־טָּֽל׃</a:t>
            </a:r>
          </a:p>
          <a:p>
            <a:pPr rtl="1" algn="r">
              <a:spcAft>
                <a:spcPts val="1200"/>
              </a:spcAft>
            </a:pPr>
            <a:r>
              <a:rPr sz="2600" b="1" lang="he-IL">
                <a:solidFill>
                  <a:srgbClr val="7A2E5A"/>
                </a:solidFill>
                <a:latin typeface="Arial"/>
                <a:cs typeface="Arial"/>
              </a:rPr>
              <a:t>מ׳  </a:t>
            </a:r>
            <a:r>
              <a:rPr sz="2600" b="0" lang="he-IL">
                <a:solidFill>
                  <a:srgbClr val="1F2A44"/>
                </a:solidFill>
                <a:latin typeface="Arial"/>
                <a:cs typeface="Arial"/>
              </a:rPr>
              <a:t>וַיַּעַשׂ אֱלֹהִים כֵּן בַּלַּיְלָה הַהוּא וַֽיְהִי־חֹרֶב אֶל־הַגִּזָּה לְבַדָּהּ וְעַל־כׇּל־הָאָרֶץ הָיָה טָֽל׃</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גיזת הצמר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גיזת הצמר</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ו</a:t>
            </a:r>
          </a:p>
        </p:txBody>
      </p:sp>
      <p:sp>
        <p:nvSpPr>
          <p:cNvPr id="9" name="Rectangle 8"/>
          <p:cNvSpPr/>
          <p:nvPr/>
        </p:nvSpPr>
        <p:spPr>
          <a:xfrm>
            <a:off x="457200" y="1463040"/>
            <a:ext cx="109728" cy="457200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מדין ועמלק מתאספים בעמק יזרעאל, ״ורוח ה׳ לבשה את גדעון״. הוא תוקע בשופר וקורא למנשה, לאשר, לזבולון ולנפתלי.</a:t>
            </a:r>
          </a:p>
        </p:txBody>
      </p:sp>
      <p:sp>
        <p:nvSpPr>
          <p:cNvPr id="14" name="Oval 13"/>
          <p:cNvSpPr/>
          <p:nvPr/>
        </p:nvSpPr>
        <p:spPr>
          <a:xfrm>
            <a:off x="11292840" y="365760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גדעון מבקש אותות: אם טל יהיה על גזת הצמר לבדה והארץ יבשה, ידע שה׳ מושיע. כך קורה. בלילה השני הוא מבקש להפך, והגיזה יבשה והטל על כל הארץ. הבקשות מראות את הפחד של גדעון והסבלנות של האל.</a:t>
            </a:r>
          </a:p>
        </p:txBody>
      </p:sp>
      <p:sp>
        <p:nvSpPr>
          <p:cNvPr id="17" name="Rounded Rectangle 16"/>
          <p:cNvSpPr/>
          <p:nvPr/>
        </p:nvSpPr>
        <p:spPr>
          <a:xfrm>
            <a:off x="4434840" y="5852160"/>
            <a:ext cx="7360920" cy="566928"/>
          </a:xfrm>
          <a:prstGeom prst="roundRect">
            <a:avLst/>
          </a:prstGeom>
          <a:solidFill>
            <a:srgbClr val="FDF1D8"/>
          </a:solidFill>
          <a:ln w="25400">
            <a:solidFill>
              <a:srgbClr val="7A2E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7A2E5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ו׳, פסוקים ל״ג–מ׳. ההסבר לא נבדק על ידי מורה לתנ"ך.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גיזת הצמר</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וְרוּחַ יְהֹוָה לָבְשָׁה אֶת־גִּדְעוֹן וַיִּתְקַע בַּשּׁוֹפָר וַיִּזָּעֵק אֲבִיעֶזֶר אַחֲרָֽיו׃</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ו׳, פסוק ל״ד</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ו׳: גדעון: הקריאה</a:t>
            </a:r>
          </a:p>
        </p:txBody>
      </p:sp>
      <p:sp>
        <p:nvSpPr>
          <p:cNvPr id="5" name="Rectangle 4"/>
          <p:cNvSpPr/>
          <p:nvPr/>
        </p:nvSpPr>
        <p:spPr>
          <a:xfrm>
            <a:off x="457200" y="1463040"/>
            <a:ext cx="329184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07238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296265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29184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ו</a:t>
            </a:r>
          </a:p>
        </p:txBody>
      </p:sp>
      <p:sp>
        <p:nvSpPr>
          <p:cNvPr id="9" name="Rounded Rectangle 8"/>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מדין מציק לישראל; המלאך קורא לגדעון ״גבור החיל״.</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גדעון הורס את מזבח הבעל, ויואש אביו מגן עליו: ״ירב לו הבעל״.</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גדעון מבקש אותות: גיזת הצמר והטל.</a:t>
            </a:r>
          </a:p>
        </p:txBody>
      </p:sp>
      <p:sp>
        <p:nvSpPr>
          <p:cNvPr id="11" name="TextBox 10"/>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גדעון: הקריאה</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מדין והנביא</a:t>
            </a:r>
          </a:p>
          <a:p>
            <a:pPr rtl="1" algn="r">
              <a:spcAft>
                <a:spcPts val="200"/>
              </a:spcAft>
            </a:pPr>
            <a:r>
              <a:rPr sz="1200" b="0" lang="he-IL">
                <a:solidFill>
                  <a:srgbClr val="F0D9A8"/>
                </a:solidFill>
                <a:latin typeface="Arial"/>
                <a:cs typeface="Arial"/>
              </a:rPr>
              <a:t>פס׳ א׳–י׳</a:t>
            </a:r>
          </a:p>
        </p:txBody>
      </p:sp>
      <p:cxnSp>
        <p:nvCxnSpPr>
          <p:cNvPr id="8" name="Connector 7"/>
          <p:cNvCxnSpPr/>
          <p:nvPr/>
        </p:nvCxnSpPr>
        <p:spPr>
          <a:xfrm>
            <a:off x="6099048" y="3886200"/>
            <a:ext cx="4114800" cy="0"/>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796528" y="3383280"/>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422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המלאך וגדעון</a:t>
            </a:r>
          </a:p>
          <a:p>
            <a:pPr rtl="1" algn="r">
              <a:spcAft>
                <a:spcPts val="200"/>
              </a:spcAft>
            </a:pPr>
            <a:r>
              <a:rPr sz="1200" b="0" lang="he-IL">
                <a:solidFill>
                  <a:srgbClr val="F0D9A8"/>
                </a:solidFill>
                <a:latin typeface="Arial"/>
                <a:cs typeface="Arial"/>
              </a:rPr>
              <a:t>פס׳ י״א–כ״ד</a:t>
            </a:r>
          </a:p>
        </p:txBody>
      </p:sp>
      <p:cxnSp>
        <p:nvCxnSpPr>
          <p:cNvPr id="11" name="Connector 10"/>
          <p:cNvCxnSpPr/>
          <p:nvPr/>
        </p:nvCxnSpPr>
        <p:spPr>
          <a:xfrm>
            <a:off x="6099048" y="3886200"/>
            <a:ext cx="0" cy="192024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681728" y="530352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727448" y="534924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מזבח הבעל</a:t>
            </a:r>
          </a:p>
          <a:p>
            <a:pPr rtl="1" algn="r">
              <a:spcAft>
                <a:spcPts val="200"/>
              </a:spcAft>
            </a:pPr>
            <a:r>
              <a:rPr sz="1200" b="0" lang="he-IL">
                <a:solidFill>
                  <a:srgbClr val="F0D9A8"/>
                </a:solidFill>
                <a:latin typeface="Arial"/>
                <a:cs typeface="Arial"/>
              </a:rPr>
              <a:t>פס׳ כ״ה–ל״ב</a:t>
            </a:r>
          </a:p>
        </p:txBody>
      </p:sp>
      <p:cxnSp>
        <p:nvCxnSpPr>
          <p:cNvPr id="14" name="Connector 13"/>
          <p:cNvCxnSpPr/>
          <p:nvPr/>
        </p:nvCxnSpPr>
        <p:spPr>
          <a:xfrm flipH="1">
            <a:off x="1984248" y="3886200"/>
            <a:ext cx="4114800" cy="0"/>
          </a:xfrm>
          <a:prstGeom prst="line">
            <a:avLst/>
          </a:prstGeom>
          <a:ln w="38100">
            <a:solidFill>
              <a:srgbClr val="7A2E5A"/>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66928" y="3383280"/>
            <a:ext cx="2834640" cy="1005840"/>
          </a:xfrm>
          <a:prstGeom prst="round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26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גיזת הצמר</a:t>
            </a:r>
          </a:p>
          <a:p>
            <a:pPr rtl="1" algn="r">
              <a:spcAft>
                <a:spcPts val="200"/>
              </a:spcAft>
            </a:pPr>
            <a:r>
              <a:rPr sz="1200" b="0" lang="he-IL">
                <a:solidFill>
                  <a:srgbClr val="F0D9A8"/>
                </a:solidFill>
                <a:latin typeface="Arial"/>
                <a:cs typeface="Arial"/>
              </a:rPr>
              <a:t>פס׳ ל״ג–מ׳</a:t>
            </a:r>
          </a:p>
        </p:txBody>
      </p:sp>
      <p:sp>
        <p:nvSpPr>
          <p:cNvPr id="17" name="Oval 16"/>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ו׳</a:t>
            </a:r>
          </a:p>
          <a:p>
            <a:pPr rtl="1" algn="r">
              <a:spcAft>
                <a:spcPts val="200"/>
              </a:spcAft>
            </a:pPr>
            <a:r>
              <a:rPr sz="1400" b="0" lang="he-IL">
                <a:solidFill>
                  <a:srgbClr val="FFFFFF"/>
                </a:solidFill>
                <a:latin typeface="Arial"/>
                <a:cs typeface="Arial"/>
              </a:rPr>
              <a:t>גדעון: הקריאה</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״יהוה״ חוזרת בפרק 17 פעמים (פסוקים א׳, ח׳, י׳, י״א, י״ב, י״ג, י״ד, ט״ז).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וַיַּעֲשׂוּ בְנֵֽי־יִשְׂרָאֵל הָרַע בְּעֵינֵי יְהֹוָה וַיִּתְּנֵם יְהֹוָה בְּיַד־מִדְיָן שֶׁבַע שָׁנִֽים׃</a:t>
            </a:r>
          </a:p>
          <a:p>
            <a:pPr rtl="1" algn="r">
              <a:spcAft>
                <a:spcPts val="800"/>
              </a:spcAft>
            </a:pPr>
            <a:r>
              <a:rPr sz="1600" b="1" lang="he-IL">
                <a:solidFill>
                  <a:srgbClr val="1F2A44"/>
                </a:solidFill>
                <a:latin typeface="Arial"/>
                <a:cs typeface="Arial"/>
              </a:rPr>
              <a:t>פסוק ח׳: </a:t>
            </a:r>
            <a:r>
              <a:rPr sz="1600" b="0" lang="he-IL">
                <a:solidFill>
                  <a:srgbClr val="1F2A44"/>
                </a:solidFill>
                <a:latin typeface="Arial"/>
                <a:cs typeface="Arial"/>
              </a:rPr>
              <a:t>וַיִּשְׁלַח יְהֹוָה אִישׁ נָבִיא אֶל־בְּנֵי יִשְׂרָאֵל וַיֹּאמֶר לָהֶם כֹּה־אָמַר יְהֹוָה ׀ אֱלֹהֵי יִשְׂרָאֵל אָנֹכִי הֶעֱלֵיתִי אֶתְכֶם מִמִּצְרַיִם...</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ג׳ (קטע: מדין והנביא): </a:t>
            </a:r>
            <a:r>
              <a:rPr sz="1600" b="0" lang="he-IL">
                <a:solidFill>
                  <a:srgbClr val="1F2A44"/>
                </a:solidFill>
                <a:latin typeface="Arial"/>
                <a:cs typeface="Arial"/>
              </a:rPr>
              <a:t>וְהָיָה אִם־זָרַע יִשְׂרָאֵל וְעָלָה מִדְיָן וַעֲמָלֵק וּבְנֵי־קֶדֶם וְעָלוּ עָלָֽיו׃</a:t>
            </a:r>
          </a:p>
          <a:p>
            <a:pPr rtl="1" algn="r">
              <a:spcAft>
                <a:spcPts val="800"/>
              </a:spcAft>
            </a:pPr>
            <a:r>
              <a:rPr sz="1600" b="1" lang="he-IL">
                <a:solidFill>
                  <a:srgbClr val="1F2A44"/>
                </a:solidFill>
                <a:latin typeface="Arial"/>
                <a:cs typeface="Arial"/>
              </a:rPr>
              <a:t>פסוק כ״ד (קטע: המלאך וגדעון): </a:t>
            </a:r>
            <a:r>
              <a:rPr sz="1600" b="0" lang="he-IL">
                <a:solidFill>
                  <a:srgbClr val="1F2A44"/>
                </a:solidFill>
                <a:latin typeface="Arial"/>
                <a:cs typeface="Arial"/>
              </a:rPr>
              <a:t>וַיִּבֶן שָׁם גִּדְעוֹן מִזְבֵּחַ לַֽיהֹוָה וַיִּקְרָא־לוֹ יְהֹוָה שָׁלוֹם עַד הַיּוֹם הַזֶּה עוֹדֶנּוּ בְּעׇפְרָת אֲבִי הָעֶזְרִֽי׃</a:t>
            </a:r>
          </a:p>
          <a:p>
            <a:pPr rtl="1" algn="r">
              <a:spcAft>
                <a:spcPts val="800"/>
              </a:spcAft>
            </a:pPr>
            <a:r>
              <a:rPr sz="1600" b="1" lang="he-IL">
                <a:solidFill>
                  <a:srgbClr val="1F2A44"/>
                </a:solidFill>
                <a:latin typeface="Arial"/>
                <a:cs typeface="Arial"/>
              </a:rPr>
              <a:t>פסוק כ״ה (קטע: מזבח הבעל): </a:t>
            </a:r>
            <a:r>
              <a:rPr sz="1600" b="0" lang="he-IL">
                <a:solidFill>
                  <a:srgbClr val="1F2A44"/>
                </a:solidFill>
                <a:latin typeface="Arial"/>
                <a:cs typeface="Arial"/>
              </a:rPr>
              <a:t>וַיְהִי בַּלַּיְלָה הַהוּא וַיֹּאמֶר לוֹ יְהֹוָה קַח אֶת־פַּר־הַשּׁוֹר אֲשֶׁר לְאָבִיךָ וּפַר הַשֵּׁנִי שֶׁבַע שָׁנִים וְהָרַסְתָּ אֶת־מִזְבַּח הַבַּעַל אֲשֶׁר לְאָבִיךָ ...</a:t>
            </a:r>
          </a:p>
          <a:p>
            <a:pPr rtl="1" algn="r">
              <a:spcAft>
                <a:spcPts val="800"/>
              </a:spcAft>
            </a:pPr>
            <a:r>
              <a:rPr sz="1500" b="0" lang="he-IL">
                <a:solidFill>
                  <a:srgbClr val="444444"/>
                </a:solidFill>
                <a:latin typeface="Arial"/>
                <a:cs typeface="Arial"/>
              </a:rPr>
              <a:t>ועוד בפסוקים: כ״ו, כ״ח, ל׳, ל״א, ל״ב, ל״ז.</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פולחן</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עבודה לאלוהות באמצעות קורבנות, תפילות וצומות במקדש או מחוצה לו. בניגוד לעמי המזרח הקדום, הותר הפולחן הישראלי לאלוהים לבדו, ללא פסל או כל תמונה מוחשית אחרת.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פולחן הוא דרך הפולחן והעבודה לאל, במקום, בכלים ובטקסים. הפסוקים מראים היכן ואיך הוא מתבצע בפרק.</a:t>
            </a:r>
          </a:p>
          <a:p>
            <a:pPr rtl="1" algn="r">
              <a:spcAft>
                <a:spcPts val="800"/>
              </a:spcAft>
            </a:pPr>
            <a:r>
              <a:rPr sz="1600" b="1" lang="he-IL">
                <a:solidFill>
                  <a:srgbClr val="1F2A44"/>
                </a:solidFill>
                <a:latin typeface="Arial"/>
                <a:cs typeface="Arial"/>
              </a:rPr>
              <a:t>פסוק ט״ו (קטע: המלאך וגדעון): </a:t>
            </a:r>
            <a:r>
              <a:rPr sz="1600" b="0" lang="he-IL">
                <a:solidFill>
                  <a:srgbClr val="1F2A44"/>
                </a:solidFill>
                <a:latin typeface="Arial"/>
                <a:cs typeface="Arial"/>
              </a:rPr>
              <a:t>וַיֹּאמֶר אֵלָיו בִּי אֲדֹנָי בַּמָּה אוֹשִׁיעַ אֶת־יִשְׂרָאֵל הִנֵּה אַלְפִּי הַדַּל בִּמְנַשֶּׁה וְאָנֹכִי הַצָּעִיר בְּבֵית אָבִֽי׃</a:t>
            </a:r>
          </a:p>
          <a:p>
            <a:pPr rtl="1" algn="r">
              <a:spcAft>
                <a:spcPts val="800"/>
              </a:spcAft>
            </a:pPr>
            <a:r>
              <a:rPr sz="1600" b="1" lang="he-IL">
                <a:solidFill>
                  <a:srgbClr val="1F2A44"/>
                </a:solidFill>
                <a:latin typeface="Arial"/>
                <a:cs typeface="Arial"/>
              </a:rPr>
              <a:t>פסוק כ״ד (קטע: המלאך וגדעון): </a:t>
            </a:r>
            <a:r>
              <a:rPr sz="1600" b="0" lang="he-IL">
                <a:solidFill>
                  <a:srgbClr val="1F2A44"/>
                </a:solidFill>
                <a:latin typeface="Arial"/>
                <a:cs typeface="Arial"/>
              </a:rPr>
              <a:t>וַיִּבֶן שָׁם גִּדְעוֹן מִזְבֵּחַ לַֽיהֹוָה וַיִּקְרָא־לוֹ יְהֹוָה שָׁלוֹם עַד הַיּוֹם הַזֶּה עוֹדֶנּוּ בְּעׇפְרָת אֲבִי הָעֶזְרִֽי׃</a:t>
            </a:r>
          </a:p>
          <a:p>
            <a:pPr rtl="1" algn="r">
              <a:spcAft>
                <a:spcPts val="800"/>
              </a:spcAft>
            </a:pPr>
            <a:r>
              <a:rPr sz="1600" b="1" lang="he-IL">
                <a:solidFill>
                  <a:srgbClr val="1F2A44"/>
                </a:solidFill>
                <a:latin typeface="Arial"/>
                <a:cs typeface="Arial"/>
              </a:rPr>
              <a:t>פסוק כ״ה (קטע: מזבח הבעל): </a:t>
            </a:r>
            <a:r>
              <a:rPr sz="1600" b="0" lang="he-IL">
                <a:solidFill>
                  <a:srgbClr val="1F2A44"/>
                </a:solidFill>
                <a:latin typeface="Arial"/>
                <a:cs typeface="Arial"/>
              </a:rPr>
              <a:t>וַיְהִי בַּלַּיְלָה הַהוּא וַיֹּאמֶר לוֹ יְהֹוָה קַח אֶת־פַּר־הַשּׁוֹר אֲשֶׁר לְאָבִיךָ וּפַר הַשֵּׁנִי שֶׁבַע שָׁנִים וְהָרַסְתָּ אֶת־מִזְבַּח הַבַּעַל אֲשֶׁר לְאָבִיךָ ...</a:t>
            </a:r>
          </a:p>
          <a:p>
            <a:pPr rtl="1" algn="r">
              <a:spcAft>
                <a:spcPts val="800"/>
              </a:spcAft>
            </a:pPr>
            <a:r>
              <a:rPr sz="1500" b="0" lang="he-IL">
                <a:solidFill>
                  <a:srgbClr val="444444"/>
                </a:solidFill>
                <a:latin typeface="Arial"/>
                <a:cs typeface="Arial"/>
              </a:rPr>
              <a:t>ועוד בפסוקים: כ״ו, כ״ח, ל׳, ל״א, ל״ב.</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התגלות האל</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האלוהים הוא יישות מופשטת, הבוחרת להתגלות לנביאיו ולנבחריו בלבד. ההתגלות היא בדרך כלל בחזיון או בחלום. אך יש לעיתים שהאל מתגלה גם בתופעות טבע ייחודיות: הסנה הבוער, מעמד הר סיני.</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התגלות היא אופן שבו ה׳ מתקשר עם בני אדם. הפסוקים מראים מי פוגש את ה׳, באיזה אופן, ומה נאמר.</a:t>
            </a:r>
          </a:p>
          <a:p>
            <a:pPr rtl="1" algn="r">
              <a:spcAft>
                <a:spcPts val="800"/>
              </a:spcAft>
            </a:pPr>
            <a:r>
              <a:rPr sz="1600" b="1" lang="he-IL">
                <a:solidFill>
                  <a:srgbClr val="1F2A44"/>
                </a:solidFill>
                <a:latin typeface="Arial"/>
                <a:cs typeface="Arial"/>
              </a:rPr>
              <a:t>פסוק י״א (קטע: המלאך וגדעון): </a:t>
            </a:r>
            <a:r>
              <a:rPr sz="1600" b="0" lang="he-IL">
                <a:solidFill>
                  <a:srgbClr val="1F2A44"/>
                </a:solidFill>
                <a:latin typeface="Arial"/>
                <a:cs typeface="Arial"/>
              </a:rPr>
              <a:t>וַיָּבֹא מַלְאַךְ יְהֹוָה וַיֵּשֶׁב תַּחַת הָֽאֵלָה אֲשֶׁר בְּעׇפְרָה אֲשֶׁר לְיוֹאָשׁ אֲבִי הָעֶזְרִי וְגִדְעוֹן בְּנוֹ חֹבֵט חִטִּים בַּגַּת לְהָנִיס מִפְּנֵי מִדְיָֽן׃</a:t>
            </a:r>
          </a:p>
          <a:p>
            <a:pPr rtl="1" algn="r">
              <a:spcAft>
                <a:spcPts val="800"/>
              </a:spcAft>
            </a:pPr>
            <a:r>
              <a:rPr sz="1600" b="1" lang="he-IL">
                <a:solidFill>
                  <a:srgbClr val="1F2A44"/>
                </a:solidFill>
                <a:latin typeface="Arial"/>
                <a:cs typeface="Arial"/>
              </a:rPr>
              <a:t>פסוק י״ב (קטע: המלאך וגדעון): </a:t>
            </a:r>
            <a:r>
              <a:rPr sz="1600" b="0" lang="he-IL">
                <a:solidFill>
                  <a:srgbClr val="1F2A44"/>
                </a:solidFill>
                <a:latin typeface="Arial"/>
                <a:cs typeface="Arial"/>
              </a:rPr>
              <a:t>וַיֵּרָא אֵלָיו מַלְאַךְ יְהֹוָה וַיֹּאמֶר אֵלָיו יְהֹוָה עִמְּךָ גִּבּוֹר הֶחָֽיִל׃</a:t>
            </a:r>
          </a:p>
          <a:p>
            <a:pPr rtl="1" algn="r">
              <a:spcAft>
                <a:spcPts val="800"/>
              </a:spcAft>
            </a:pPr>
            <a:r>
              <a:rPr sz="1600" b="1" lang="he-IL">
                <a:solidFill>
                  <a:srgbClr val="1F2A44"/>
                </a:solidFill>
                <a:latin typeface="Arial"/>
                <a:cs typeface="Arial"/>
              </a:rPr>
              <a:t>פסוק כ״א (קטע: המלאך וגדעון): </a:t>
            </a:r>
            <a:r>
              <a:rPr sz="1600" b="0" lang="he-IL">
                <a:solidFill>
                  <a:srgbClr val="1F2A44"/>
                </a:solidFill>
                <a:latin typeface="Arial"/>
                <a:cs typeface="Arial"/>
              </a:rPr>
              <a:t>וַיִּשְׁלַח מַלְאַךְ יְהֹוָה אֶת־קְצֵה הַמִּשְׁעֶנֶת אֲשֶׁר בְּיָדוֹ וַיִּגַּע בַּבָּשָׂר וּבַמַּצּוֹת וַתַּעַל הָאֵשׁ מִן־הַצּוּר וַתֹּאכַל אֶת־הַבָּשָׂר וְאֶת־הַמַּצּוֹ...</a:t>
            </a:r>
          </a:p>
          <a:p>
            <a:pPr rtl="1" algn="r">
              <a:spcAft>
                <a:spcPts val="800"/>
              </a:spcAft>
            </a:pPr>
            <a:r>
              <a:rPr sz="1500" b="0" lang="he-IL">
                <a:solidFill>
                  <a:srgbClr val="444444"/>
                </a:solidFill>
                <a:latin typeface="Arial"/>
                <a:cs typeface="Arial"/>
              </a:rPr>
              <a:t>ועוד בפסוקים: כ״ב.</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נבואה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דברי נביא. השמעת חזון לעתיד הקרוב או הרחוק, על ידי הנביא, מפי האלוהים. נבואה לאלוהים אחרים - נבואה של נביא מסית לעבודה זרה. נביא זה המדבר בשם האל, הוא נביא שסרח ונשלח על ידי אלוהים לנסות את העם, בטרם ייענש. נבואת שקר - נבואה של נביאי שקר הבודים דבר שקר מליבם וטוענים כי שליחי ה'הם, ואלה דבריו.</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ובבגרות: </a:t>
            </a:r>
          </a:p>
          <a:p>
            <a:pPr rtl="1" algn="r">
              <a:spcAft>
                <a:spcPts val="800"/>
              </a:spcAft>
            </a:pPr>
            <a:r>
              <a:rPr sz="1700" b="0" lang="he-IL">
                <a:solidFill>
                  <a:srgbClr val="1F2A44"/>
                </a:solidFill>
                <a:latin typeface="Arial"/>
                <a:cs typeface="Arial"/>
              </a:rPr>
              <a:t>המושג מופיע בשאלת בגרות שנשאלה על הפרק הזה, ולכן כדאי לחפש אותו בפסוקים ולהסביר את הקשר:</a:t>
            </a:r>
          </a:p>
          <a:p>
            <a:pPr rtl="1" algn="r">
              <a:spcAft>
                <a:spcPts val="800"/>
              </a:spcAft>
            </a:pPr>
            <a:r>
              <a:rPr sz="1600" b="0" lang="he-IL">
                <a:solidFill>
                  <a:srgbClr val="1F2A44"/>
                </a:solidFill>
                <a:latin typeface="Arial"/>
                <a:cs typeface="Arial"/>
              </a:rPr>
              <a:t>הסבירו כיצד גדעון מיישם את המסר הנבואי, וכיצד הוא מממש את דבריו של מלאך ה'.</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שופטים ו׳</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1 שאלות ב-1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ו׳</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תשפ"ג (שאלון 1362)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בפתיחה לסיפורי גדעון, מופיעים נביא ומלאך 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ו׳</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תשפ"ג (שאלון 1362)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5. קראו שופטים, פרק ו'.</a:t>
            </a:r>
          </a:p>
          <a:p>
            <a:pPr rtl="1" algn="r">
              <a:spcAft>
                <a:spcPts val="600"/>
              </a:spcAft>
            </a:pPr>
            <a:r>
              <a:rPr sz="1800" b="0" lang="he-IL">
                <a:solidFill>
                  <a:srgbClr val="1F2A44"/>
                </a:solidFill>
                <a:latin typeface="Arial"/>
                <a:cs typeface="Arial"/>
              </a:rPr>
              <a:t>א. בפתיחה לסיפורי גדעון, מופיעים נביא ומלאך ה'.</a:t>
            </a:r>
          </a:p>
          <a:p>
            <a:pPr rtl="1" algn="r">
              <a:spcAft>
                <a:spcPts val="600"/>
              </a:spcAft>
            </a:pPr>
            <a:r>
              <a:rPr sz="1800" b="0" lang="he-IL">
                <a:solidFill>
                  <a:srgbClr val="1F2A44"/>
                </a:solidFill>
                <a:latin typeface="Arial"/>
                <a:cs typeface="Arial"/>
              </a:rPr>
              <a:t>(1) קראו פסוקים ח'–ט"ז.</a:t>
            </a:r>
          </a:p>
          <a:p>
            <a:pPr rtl="1" algn="r">
              <a:spcAft>
                <a:spcPts val="600"/>
              </a:spcAft>
            </a:pPr>
            <a:r>
              <a:rPr sz="1800" b="0" lang="he-IL">
                <a:solidFill>
                  <a:srgbClr val="1F2A44"/>
                </a:solidFill>
                <a:latin typeface="Arial"/>
                <a:cs typeface="Arial"/>
              </a:rPr>
              <a:t>מהו המסר של הנביא לעם, ומהי מטרת דבריו של מלאך ה' לגדעון?</a:t>
            </a:r>
          </a:p>
          <a:p>
            <a:pPr rtl="1" algn="r">
              <a:spcAft>
                <a:spcPts val="600"/>
              </a:spcAft>
            </a:pPr>
            <a:r>
              <a:rPr sz="1800" b="0" lang="he-IL">
                <a:solidFill>
                  <a:srgbClr val="1F2A44"/>
                </a:solidFill>
                <a:latin typeface="Arial"/>
                <a:cs typeface="Arial"/>
              </a:rPr>
              <a:t>בססו את דבריכם על הכתוב. (5 נקודות)</a:t>
            </a:r>
          </a:p>
          <a:p>
            <a:pPr rtl="1" algn="r">
              <a:spcAft>
                <a:spcPts val="600"/>
              </a:spcAft>
            </a:pPr>
            <a:r>
              <a:rPr sz="1800" b="0" lang="he-IL">
                <a:solidFill>
                  <a:srgbClr val="1F2A44"/>
                </a:solidFill>
                <a:latin typeface="Arial"/>
                <a:cs typeface="Arial"/>
              </a:rPr>
              <a:t>(2) קראו פסוקים כ"ז–ל"ה.</a:t>
            </a:r>
          </a:p>
          <a:p>
            <a:pPr rtl="1" algn="r">
              <a:spcAft>
                <a:spcPts val="600"/>
              </a:spcAft>
            </a:pPr>
            <a:r>
              <a:rPr sz="1800" b="0" lang="he-IL">
                <a:solidFill>
                  <a:srgbClr val="1F2A44"/>
                </a:solidFill>
                <a:latin typeface="Arial"/>
                <a:cs typeface="Arial"/>
              </a:rPr>
              <a:t>הסבירו כיצד גדעון מיישם את המסר הנבואי, וכיצד הוא מממש את דבריו של מלאך ה'.</a:t>
            </a:r>
          </a:p>
          <a:p>
            <a:pPr rtl="1" algn="r">
              <a:spcAft>
                <a:spcPts val="600"/>
              </a:spcAft>
            </a:pPr>
            <a:r>
              <a:rPr sz="1800" b="0" lang="he-IL">
                <a:solidFill>
                  <a:srgbClr val="1F2A44"/>
                </a:solidFill>
                <a:latin typeface="Arial"/>
                <a:cs typeface="Arial"/>
              </a:rPr>
              <a:t>בססו את דבריכם על הכתוב. (5 נקודות)</a:t>
            </a:r>
          </a:p>
          <a:p>
            <a:pPr rtl="1" algn="r">
              <a:spcAft>
                <a:spcPts val="600"/>
              </a:spcAft>
            </a:pPr>
            <a:r>
              <a:rPr sz="1800" b="0" lang="he-IL">
                <a:solidFill>
                  <a:srgbClr val="1F2A44"/>
                </a:solidFill>
                <a:latin typeface="Arial"/>
                <a:cs typeface="Arial"/>
              </a:rPr>
              <a:t>ב. קראו פסוקים ט"ז–כ"א ופסוקים ל"ו–מ'.</a:t>
            </a:r>
          </a:p>
          <a:p>
            <a:pPr rtl="1" algn="r">
              <a:spcAft>
                <a:spcPts val="600"/>
              </a:spcAft>
            </a:pPr>
            <a:r>
              <a:rPr sz="1800" b="0" lang="he-IL">
                <a:solidFill>
                  <a:srgbClr val="1F2A44"/>
                </a:solidFill>
                <a:latin typeface="Arial"/>
                <a:cs typeface="Arial"/>
              </a:rPr>
              <a:t>מה גדעון מבקש מה' על פי פסוקים ל"ו–מ'? לנוכח המסופר בפסוקים ט"ז–כ"א, האם בקשתו מעידה על עזות מצח כלפי ה' או על היותו מנהיג שקול? נמקו את דבריכם. (6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ו׳</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תשפ"ג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נקי ומאורגן של הטקסט המופיע בתמונה:</a:t>
            </a:r>
          </a:p>
          <a:p>
            <a:pPr rtl="1" algn="r">
              <a:spcAft>
                <a:spcPts val="600"/>
              </a:spcAft>
            </a:pPr>
            <a:r>
              <a:rPr sz="1800" b="0" lang="he-IL">
                <a:solidFill>
                  <a:srgbClr val="1F2A44"/>
                </a:solidFill>
                <a:latin typeface="Arial"/>
                <a:cs typeface="Arial"/>
              </a:rPr>
              <a:t>שאלה 5</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המסר של הנביא לעם: העם נהג בכפיות טובה כלפי ה', לכן הוא נענש בשעבוד תחת מדיין.</a:t>
            </a:r>
          </a:p>
          <a:p>
            <a:pPr rtl="1" algn="r">
              <a:spcAft>
                <a:spcPts val="600"/>
              </a:spcAft>
            </a:pPr>
            <a:r>
              <a:rPr sz="1800" b="0" lang="he-IL">
                <a:solidFill>
                  <a:srgbClr val="1F2A44"/>
                </a:solidFill>
                <a:latin typeface="Arial"/>
                <a:cs typeface="Arial"/>
              </a:rPr>
              <a:t>לביסוס: "אנכי העליתי אתכם ממצרים ואוציא אתכם מבית עבדים... ואומרה לכם לא תיראו את אלוהי האמרי... ולא שמעתם בקולי". הנביא מציין את הפעולות השונות שעשה ה' למען העם: הוציא אותו ממצרים, מעבדות, הציל אותו מכל אויביו, נתן לעם את הארץ... וביקש בתמורה אמונה מוחלטת בו, אך העם לא שמע לקולו.</a:t>
            </a:r>
          </a:p>
          <a:p>
            <a:pPr rtl="1" algn="r">
              <a:spcAft>
                <a:spcPts val="600"/>
              </a:spcAft>
            </a:pPr>
            <a:r>
              <a:rPr sz="1800" b="0" lang="he-IL">
                <a:solidFill>
                  <a:srgbClr val="1F2A44"/>
                </a:solidFill>
                <a:latin typeface="Arial"/>
                <a:cs typeface="Arial"/>
              </a:rPr>
              <a:t>מטרת דבריו של מלאך ה' לגדעון: להטיל עליו את תפקיד השופט/ המושיע של העם, מהשעבוד תחת מדיין. לביסוס: "לך בכחך זה והושעת את ישראל מכף מדין הלא שלחתיך".</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תשפ"ג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גדעון מיישם את המסר הנבואי, שלא לנהוג בכפיות טובה כלפי ה' ולא לסגוד לאלילים, בכך שהוא מנפץ את מזבח הבעל וכורת את האשרה (הורס סממני פולחן אלילי), כפי שציווה עליו ה'.</a:t>
            </a:r>
          </a:p>
          <a:p>
            <a:pPr rtl="1" algn="r">
              <a:spcAft>
                <a:spcPts val="600"/>
              </a:spcAft>
            </a:pPr>
            <a:r>
              <a:rPr sz="1800" b="0" lang="he-IL">
                <a:solidFill>
                  <a:srgbClr val="1F2A44"/>
                </a:solidFill>
                <a:latin typeface="Arial"/>
                <a:cs typeface="Arial"/>
              </a:rPr>
              <a:t>לביסוס: "ויעש כאשר דבר אליו ה'... והנה נתץ מזבח הבעל והאשרה אשר עליו כרתה ואת פר השני העלה על המזבח הבנוי".</a:t>
            </a:r>
          </a:p>
          <a:p>
            <a:pPr rtl="1" algn="r">
              <a:spcAft>
                <a:spcPts val="600"/>
              </a:spcAft>
            </a:pPr>
            <a:r>
              <a:rPr sz="1800" b="0" lang="he-IL">
                <a:solidFill>
                  <a:srgbClr val="1F2A44"/>
                </a:solidFill>
                <a:latin typeface="Arial"/>
                <a:cs typeface="Arial"/>
              </a:rPr>
              <a:t>גדעון מממש את דברי מלאך ה', בכך שהוא מגייס לוחמים מהעם לצאת איתו למלחמה. לביסוס: "וכל מדין ועמלק ובני קדם נאספו יחד ויעברו ויחנו בעמק יזרעאל ורוח ה' לבשה את גדעון ויתקע בשופר...".</a:t>
            </a:r>
          </a:p>
          <a:p>
            <a:pPr rtl="1" algn="r">
              <a:spcAft>
                <a:spcPts val="600"/>
              </a:spcAft>
            </a:pPr>
            <a:r>
              <a:rPr sz="1800" b="0" lang="he-IL">
                <a:solidFill>
                  <a:srgbClr val="1F2A44"/>
                </a:solidFill>
                <a:latin typeface="Arial"/>
                <a:cs typeface="Arial"/>
              </a:rPr>
              <a:t>סעיף ב'</a:t>
            </a:r>
          </a:p>
          <a:p>
            <a:pPr rtl="1" algn="r">
              <a:spcAft>
                <a:spcPts val="600"/>
              </a:spcAft>
            </a:pPr>
            <a:r>
              <a:rPr sz="1800" b="0" lang="he-IL">
                <a:solidFill>
                  <a:srgbClr val="1F2A44"/>
                </a:solidFill>
                <a:latin typeface="Arial"/>
                <a:cs typeface="Arial"/>
              </a:rPr>
              <a:t>על פי פסוקים ל"ו-מ', גדעון מבקש אותות נוספים מה', כדי שיוכיח לו שאכן הוא איתו ויעזור לו להושיע את העם מידי מדין. בפסוקים ט"ז-כ"א, גדעון כבר ביקש אות ממלאך ה', שיוכיח לו שה' מדבר אליו.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תשפ"ג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לכן ניתן להגיד, שבקשתו של גדעון מעידה על עזות מצח, כיוון שמלאך ה' כבר אמר לו שה' יהיה איתו, אז מדוע גדעון דורש מה' להוכיח את עצמו פעם אחר פעם.</a:t>
            </a:r>
          </a:p>
          <a:p>
            <a:pPr rtl="1" algn="r">
              <a:spcAft>
                <a:spcPts val="600"/>
              </a:spcAft>
            </a:pPr>
            <a:r>
              <a:rPr sz="1800" b="0" lang="he-IL">
                <a:solidFill>
                  <a:srgbClr val="1F2A44"/>
                </a:solidFill>
                <a:latin typeface="Arial"/>
                <a:cs typeface="Arial"/>
              </a:rPr>
              <a:t>או: בקשתו של גדעון, מעידה על היותו מנהיג שקול המבקש להיות בטוח לחלוטין שה' איתו, לפני שהוא יוצא למלחמה נגד מדין.</a:t>
            </a:r>
          </a:p>
          <a:p>
            <a:pPr rtl="1" algn="r">
              <a:spcAft>
                <a:spcPts val="600"/>
              </a:spcAft>
            </a:pPr>
            <a:r>
              <a:rPr sz="1800" b="0" lang="he-IL">
                <a:solidFill>
                  <a:srgbClr val="1F2A44"/>
                </a:solidFill>
                <a:latin typeface="Arial"/>
                <a:cs typeface="Arial"/>
              </a:rPr>
              <a:t>להלן תמלול נקי ומדויק של הטקסט המופיע בתמונה, ולאחריו פתרון מלא של השאלות בהתאם לחומר הלימוד במקרא:</a:t>
            </a:r>
          </a:p>
          <a:p>
            <a:pPr rtl="1" algn="r">
              <a:spcAft>
                <a:spcPts val="600"/>
              </a:spcAft>
            </a:pPr>
            <a:r>
              <a:rPr sz="1800" b="0" lang="he-IL">
                <a:solidFill>
                  <a:srgbClr val="1F2A44"/>
                </a:solidFill>
                <a:latin typeface="Arial"/>
                <a:cs typeface="Arial"/>
              </a:rPr>
              <a:t>מועד מיוחד, אוגוסט תש"פ, 1261</a:t>
            </a:r>
          </a:p>
          <a:p>
            <a:pPr rtl="1" algn="r">
              <a:spcAft>
                <a:spcPts val="600"/>
              </a:spcAft>
            </a:pPr>
            <a:r>
              <a:rPr sz="1800" b="0" lang="he-IL">
                <a:solidFill>
                  <a:srgbClr val="1F2A44"/>
                </a:solidFill>
                <a:latin typeface="Arial"/>
                <a:cs typeface="Arial"/>
              </a:rPr>
              <a:t>ענה על סעיף א – חובה.</a:t>
            </a:r>
          </a:p>
          <a:p>
            <a:pPr rtl="1" algn="r">
              <a:spcAft>
                <a:spcPts val="600"/>
              </a:spcAft>
            </a:pPr>
            <a:r>
              <a:rPr sz="1800" b="0" lang="he-IL">
                <a:solidFill>
                  <a:srgbClr val="1F2A44"/>
                </a:solidFill>
                <a:latin typeface="Arial"/>
                <a:cs typeface="Arial"/>
              </a:rPr>
              <a:t>א. קרא פסוקים א'-ו' שלפניך.</a:t>
            </a:r>
          </a:p>
          <a:p>
            <a:pPr rtl="1" algn="r">
              <a:spcAft>
                <a:spcPts val="600"/>
              </a:spcAft>
            </a:pPr>
            <a:r>
              <a:rPr sz="1800" b="0" lang="he-IL">
                <a:solidFill>
                  <a:srgbClr val="1F2A44"/>
                </a:solidFill>
                <a:latin typeface="Arial"/>
                <a:cs typeface="Arial"/>
              </a:rPr>
              <a:t>(1) הסבר מה הייתה המצוקה שבני ישראל סבלו ממנה. (5 נקודות)</a:t>
            </a:r>
          </a:p>
          <a:p>
            <a:pPr rtl="1" algn="r">
              <a:spcAft>
                <a:spcPts val="600"/>
              </a:spcAft>
            </a:pPr>
            <a:r>
              <a:rPr sz="1800" b="0" lang="he-IL">
                <a:solidFill>
                  <a:srgbClr val="1F2A44"/>
                </a:solidFill>
                <a:latin typeface="Arial"/>
                <a:cs typeface="Arial"/>
              </a:rPr>
              <a:t>(2) על פי פסוקים אלה, ציין דרך אחת שבאמצעותה ניסו בני ישראל להתמודד עם המצוקה הזאת. (2 נקודות)</a:t>
            </a:r>
          </a:p>
          <a:p>
            <a:pPr rtl="1" algn="r">
              <a:spcAft>
                <a:spcPts val="600"/>
              </a:spcAft>
            </a:pPr>
            <a:r>
              <a:rPr sz="1800" b="0" lang="he-IL">
                <a:solidFill>
                  <a:srgbClr val="1F2A44"/>
                </a:solidFill>
                <a:latin typeface="Arial"/>
                <a:cs typeface="Arial"/>
              </a:rPr>
              <a:t>ענה על אחד מן הסעיפים ב-ד.</a:t>
            </a:r>
          </a:p>
          <a:p>
            <a:pPr rtl="1" algn="r">
              <a:spcAft>
                <a:spcPts val="600"/>
              </a:spcAft>
            </a:pPr>
            <a:r>
              <a:rPr sz="1800" b="0" lang="he-IL">
                <a:solidFill>
                  <a:srgbClr val="1F2A44"/>
                </a:solidFill>
                <a:latin typeface="Arial"/>
                <a:cs typeface="Arial"/>
              </a:rPr>
              <a:t>ב. קרא פסוקים ז'-י"ג שלפניך.</a:t>
            </a:r>
          </a:p>
          <a:p>
            <a:pPr rtl="1" algn="r">
              <a:spcAft>
                <a:spcPts val="600"/>
              </a:spcAft>
            </a:pPr>
            <a:r>
              <a:rPr sz="1800" b="0" lang="he-IL">
                <a:solidFill>
                  <a:srgbClr val="1F2A44"/>
                </a:solidFill>
                <a:latin typeface="Arial"/>
                <a:cs typeface="Arial"/>
              </a:rPr>
              <a:t>מצרים מוזכרת כמה פעמים בפסוקים אלה.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תשפ"ג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הסבר מדוע מצרים מוזכרת בדברי הנביא, ומדוע מצרים מוזכרת בדברי גדעון.</a:t>
            </a:r>
          </a:p>
          <a:p>
            <a:pPr rtl="1" algn="r">
              <a:spcAft>
                <a:spcPts val="600"/>
              </a:spcAft>
            </a:pPr>
            <a:r>
              <a:rPr sz="1800" b="0" lang="he-IL">
                <a:solidFill>
                  <a:srgbClr val="1F2A44"/>
                </a:solidFill>
                <a:latin typeface="Arial"/>
                <a:cs typeface="Arial"/>
              </a:rPr>
              <a:t>ג. קרא פסוקים י"ד-ט"ו שלפניך.</a:t>
            </a:r>
          </a:p>
          <a:p>
            <a:pPr rtl="1" algn="r">
              <a:spcAft>
                <a:spcPts val="600"/>
              </a:spcAft>
            </a:pPr>
            <a:r>
              <a:rPr sz="1800" b="0" lang="he-IL">
                <a:solidFill>
                  <a:srgbClr val="1F2A44"/>
                </a:solidFill>
                <a:latin typeface="Arial"/>
                <a:cs typeface="Arial"/>
              </a:rPr>
              <a:t>(1) על פי פסוקים אלה, כתוב כיצד גדעון מגיב על השליחות שהוטלה עליו. (3 נקודות)</a:t>
            </a:r>
          </a:p>
          <a:p>
            <a:pPr rtl="1" algn="r">
              <a:spcAft>
                <a:spcPts val="600"/>
              </a:spcAft>
            </a:pPr>
            <a:r>
              <a:rPr sz="1800" b="0" lang="he-IL">
                <a:solidFill>
                  <a:srgbClr val="1F2A44"/>
                </a:solidFill>
                <a:latin typeface="Arial"/>
                <a:cs typeface="Arial"/>
              </a:rPr>
              <a:t>(2) לדעתך, האם התגובה של גדעון מלמדת שהוא האדם המתאים לביצוע שליחות זו? נמק את דבריך. (2 נקודות)</a:t>
            </a:r>
          </a:p>
          <a:p>
            <a:pPr rtl="1" algn="r">
              <a:spcAft>
                <a:spcPts val="600"/>
              </a:spcAft>
            </a:pPr>
            <a:r>
              <a:rPr sz="1800" b="0" lang="he-IL">
                <a:solidFill>
                  <a:srgbClr val="1F2A44"/>
                </a:solidFill>
                <a:latin typeface="Arial"/>
                <a:cs typeface="Arial"/>
              </a:rPr>
              <a:t>ד. קרא פסוקים י"ב-ט"ו ואת הפירושים שלפניך לפסוק י"ד.</a:t>
            </a:r>
          </a:p>
          <a:p>
            <a:pPr rtl="1" algn="r">
              <a:spcAft>
                <a:spcPts val="600"/>
              </a:spcAft>
            </a:pPr>
            <a:r>
              <a:rPr sz="1800" b="0" lang="he-IL">
                <a:solidFill>
                  <a:srgbClr val="1F2A44"/>
                </a:solidFill>
                <a:latin typeface="Arial"/>
                <a:cs typeface="Arial"/>
              </a:rPr>
              <a:t>על פי א' הייטנר: 'בכחך זה' – בזכות הספקנות והביקורת נמצאת ראוי להנהיג את ישראל.</a:t>
            </a:r>
          </a:p>
          <a:p>
            <a:pPr rtl="1" algn="r">
              <a:spcAft>
                <a:spcPts val="600"/>
              </a:spcAft>
            </a:pPr>
            <a:r>
              <a:rPr sz="1800" b="0" lang="he-IL">
                <a:solidFill>
                  <a:srgbClr val="1F2A44"/>
                </a:solidFill>
                <a:latin typeface="Arial"/>
                <a:cs typeface="Arial"/>
              </a:rPr>
              <a:t>(מעובד על פי אורי הייטנר, "מותר להיות ספקנים", 929 תנ"ך ביחד, שופטים, ו')</a:t>
            </a:r>
          </a:p>
          <a:p>
            <a:pPr rtl="1" algn="r">
              <a:spcAft>
                <a:spcPts val="600"/>
              </a:spcAft>
            </a:pPr>
            <a:r>
              <a:rPr sz="1800" b="0" lang="he-IL">
                <a:solidFill>
                  <a:srgbClr val="1F2A44"/>
                </a:solidFill>
                <a:latin typeface="Arial"/>
                <a:cs typeface="Arial"/>
              </a:rPr>
              <a:t>פירוש אחר: " 'בכחך זה – בכוחו'".</a:t>
            </a:r>
          </a:p>
          <a:p>
            <a:pPr rtl="1" algn="r">
              <a:spcAft>
                <a:spcPts val="600"/>
              </a:spcAft>
            </a:pPr>
            <a:r>
              <a:rPr sz="1800" b="0" lang="he-IL">
                <a:solidFill>
                  <a:srgbClr val="1F2A44"/>
                </a:solidFill>
                <a:latin typeface="Arial"/>
                <a:cs typeface="Arial"/>
              </a:rPr>
              <a:t>(טלמון, ש' [1994]. בתוך אנציקלופדיה עולם התנ"ך [שופטים]. תל אביב: דורון-עתי מוציאים לאור בע"מ, עמ' 66)</a:t>
            </a:r>
          </a:p>
          <a:p>
            <a:pPr rtl="1" algn="r">
              <a:spcAft>
                <a:spcPts val="600"/>
              </a:spcAft>
            </a:pPr>
            <a:r>
              <a:rPr sz="1800" b="0" lang="he-IL">
                <a:solidFill>
                  <a:srgbClr val="1F2A44"/>
                </a:solidFill>
                <a:latin typeface="Arial"/>
                <a:cs typeface="Arial"/>
              </a:rPr>
              <a:t>(1) למי מיוחס הכוח להושיע, על פי כל אחד מן הפירושים האלה? (3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תשפ"ג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בחר באחד מן הפירושים האלה, והסבר על אילו מילים בקטע הוא מבוסס. (2 נקודות)</a:t>
            </a:r>
          </a:p>
          <a:p>
            <a:pPr rtl="1" algn="r">
              <a:spcAft>
                <a:spcPts val="600"/>
              </a:spcAft>
            </a:pPr>
            <a:r>
              <a:rPr sz="1800" b="0" lang="he-IL">
                <a:solidFill>
                  <a:srgbClr val="1F2A44"/>
                </a:solidFill>
                <a:latin typeface="Arial"/>
                <a:cs typeface="Arial"/>
              </a:rPr>
              <a:t>פתרון השאלות (שופטים פרק ו')- יש לבדוק פתרון זה</a:t>
            </a:r>
          </a:p>
          <a:p>
            <a:pPr rtl="1" algn="r">
              <a:spcAft>
                <a:spcPts val="600"/>
              </a:spcAft>
            </a:pPr>
            <a:r>
              <a:rPr sz="1800" b="0" lang="he-IL">
                <a:solidFill>
                  <a:srgbClr val="1F2A44"/>
                </a:solidFill>
                <a:latin typeface="Arial"/>
                <a:cs typeface="Arial"/>
              </a:rPr>
              <a:t>להלן תשובות מפורטות לפי תוכנית הלימודים בתנ"ך:</a:t>
            </a:r>
          </a:p>
          <a:p>
            <a:pPr rtl="1" algn="r">
              <a:spcAft>
                <a:spcPts val="600"/>
              </a:spcAft>
            </a:pPr>
            <a:r>
              <a:rPr sz="1800" b="0" lang="he-IL">
                <a:solidFill>
                  <a:srgbClr val="1F2A44"/>
                </a:solidFill>
                <a:latin typeface="Arial"/>
                <a:cs typeface="Arial"/>
              </a:rPr>
              <a:t>תשובה לשאלה א (חובה)</a:t>
            </a:r>
          </a:p>
          <a:p>
            <a:pPr rtl="1" algn="r">
              <a:spcAft>
                <a:spcPts val="600"/>
              </a:spcAft>
            </a:pPr>
            <a:r>
              <a:rPr sz="1800" b="0" lang="he-IL">
                <a:solidFill>
                  <a:srgbClr val="1F2A44"/>
                </a:solidFill>
                <a:latin typeface="Arial"/>
                <a:cs typeface="Arial"/>
              </a:rPr>
              <a:t>1. המצוקה: בני ישראל סבלו מפלישות חוזרות ונשנות של מדיין, עמלק ובני קדם. הפולשים היו מגיעים בזמן הקציר, חונים על היבול ומשמידים את כל התוצרת החקלאית ואת המקנה (שור, שה וחמור), ולא השאירו לישראל "מחיה". המצוקה הייתה כלכלית וקיומית חריפה מאוד ("וידל ישראל מאוד").</a:t>
            </a:r>
          </a:p>
          <a:p>
            <a:pPr rtl="1" algn="r">
              <a:spcAft>
                <a:spcPts val="600"/>
              </a:spcAft>
            </a:pPr>
            <a:r>
              <a:rPr sz="1800" b="0" lang="he-IL">
                <a:solidFill>
                  <a:srgbClr val="1F2A44"/>
                </a:solidFill>
                <a:latin typeface="Arial"/>
                <a:cs typeface="Arial"/>
              </a:rPr>
              <a:t>2. דרך התמודדות: בני ישראל ניסו להתגונן על ידי בריחה מהעמקים והמישור אל אזורי ההר, שם חפרו לעצמם "מנהרות" (מחפורות), מערות ומצדות (מבצרים קטנים) כדי להסתתר ולהגן על מעט המזון שנותר להם.</a:t>
            </a:r>
          </a:p>
          <a:p>
            <a:pPr rtl="1" algn="r">
              <a:spcAft>
                <a:spcPts val="600"/>
              </a:spcAft>
            </a:pPr>
            <a:r>
              <a:rPr sz="1800" b="0" lang="he-IL">
                <a:solidFill>
                  <a:srgbClr val="1F2A44"/>
                </a:solidFill>
                <a:latin typeface="Arial"/>
                <a:cs typeface="Arial"/>
              </a:rPr>
              <a:t>תשובה לשאלה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תשפ"ג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בדברי הנביא: מצרים מוזכרת כחלק מתוכחה. הנביא מזכיר לעם שה' הוציא אותם ממצרים ("מבית עבדים") ועשה להם חסד גדול. האזכור נועד להדגיש את כפיות הטובה של העם, שעזבו את ה' ועבדו את אלוהי האמורי למרות ההצלה ההיסטורית.</a:t>
            </a:r>
          </a:p>
          <a:p>
            <a:pPr rtl="1" algn="r">
              <a:spcAft>
                <a:spcPts val="600"/>
              </a:spcAft>
            </a:pPr>
            <a:r>
              <a:rPr sz="1800" b="0" lang="he-IL">
                <a:solidFill>
                  <a:srgbClr val="1F2A44"/>
                </a:solidFill>
                <a:latin typeface="Arial"/>
                <a:cs typeface="Arial"/>
              </a:rPr>
              <a:t>בדברי גדעון: מצרים מוזכרת כחלק מספקנות ותלונה. גדעון שואל את המלאך: "ואיה כל נפלאותיו אשר סיפרו לנו אבותינו לאמור הלא ממצרים העלנו ה'?". הוא משתמש ביציאת מצרים כדגם לניסים שהיו פעם, כדי להדגיש את תחושת הנטישה שלו בהווה.</a:t>
            </a:r>
          </a:p>
          <a:p>
            <a:pPr rtl="1" algn="r">
              <a:spcAft>
                <a:spcPts val="600"/>
              </a:spcAft>
            </a:pPr>
            <a:r>
              <a:rPr sz="1800" b="0" lang="he-IL">
                <a:solidFill>
                  <a:srgbClr val="1F2A44"/>
                </a:solidFill>
                <a:latin typeface="Arial"/>
                <a:cs typeface="Arial"/>
              </a:rPr>
              <a:t>תשובה לשאלה ג</a:t>
            </a:r>
          </a:p>
          <a:p>
            <a:pPr rtl="1" algn="r">
              <a:spcAft>
                <a:spcPts val="600"/>
              </a:spcAft>
            </a:pPr>
            <a:r>
              <a:rPr sz="1800" b="0" lang="he-IL">
                <a:solidFill>
                  <a:srgbClr val="1F2A44"/>
                </a:solidFill>
                <a:latin typeface="Arial"/>
                <a:cs typeface="Arial"/>
              </a:rPr>
              <a:t>1. תגובת גדעון: גדעון מגיב בענווה ובהצטנעות. הוא מטיל ספק ביכולתו להושיע את העם ושואל: "בי אדוני, במה אושיע את ישראל?". הוא מסביר שמשפחתו (אלפו) היא הדלה ביותר בשבט מנשה, והוא עצמו הצעיר ביותר בבית אביו.</a:t>
            </a:r>
          </a:p>
          <a:p>
            <a:pPr rtl="1" algn="r">
              <a:spcAft>
                <a:spcPts val="600"/>
              </a:spcAft>
            </a:pPr>
            <a:r>
              <a:rPr sz="1800" b="0" lang="he-IL">
                <a:solidFill>
                  <a:srgbClr val="1F2A44"/>
                </a:solidFill>
                <a:latin typeface="Arial"/>
                <a:cs typeface="Arial"/>
              </a:rPr>
              <a:t>2. התאמה לשליחות: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תשפ"ג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ניתן לומר שהוא מתאים: בדומה למנהיגים אחרים (כמו משה), הענווה והיעדר הגאווה הם תכונות חיוביות למנהיג שאינו רודף שררה אלא פועל מתוך שליחות.</a:t>
            </a:r>
          </a:p>
          <a:p>
            <a:pPr rtl="1" algn="r">
              <a:spcAft>
                <a:spcPts val="600"/>
              </a:spcAft>
            </a:pPr>
            <a:r>
              <a:rPr sz="1800" b="0" lang="he-IL">
                <a:solidFill>
                  <a:srgbClr val="1F2A44"/>
                </a:solidFill>
                <a:latin typeface="Arial"/>
                <a:cs typeface="Arial"/>
              </a:rPr>
              <a:t>ניתן לומר שהוא מתאים בגלל הריאליזם: גדעון מודע למגבלות הכוח הצבאי שלו, מה שמלמד על חשיבה שקולה לפני יציאה לקרב.</a:t>
            </a:r>
          </a:p>
          <a:p>
            <a:pPr rtl="1" algn="r">
              <a:spcAft>
                <a:spcPts val="600"/>
              </a:spcAft>
            </a:pPr>
            <a:r>
              <a:rPr sz="1800" b="0" lang="he-IL">
                <a:solidFill>
                  <a:srgbClr val="1F2A44"/>
                </a:solidFill>
                <a:latin typeface="Arial"/>
                <a:cs typeface="Arial"/>
              </a:rPr>
              <a:t>תשובה לשאלה ד</a:t>
            </a:r>
          </a:p>
          <a:p>
            <a:pPr rtl="1" algn="r">
              <a:spcAft>
                <a:spcPts val="600"/>
              </a:spcAft>
            </a:pPr>
            <a:r>
              <a:rPr sz="1800" b="0" lang="he-IL">
                <a:solidFill>
                  <a:srgbClr val="1F2A44"/>
                </a:solidFill>
                <a:latin typeface="Arial"/>
                <a:cs typeface="Arial"/>
              </a:rPr>
              <a:t>1. ייחוס הכוח:</a:t>
            </a:r>
          </a:p>
          <a:p>
            <a:pPr rtl="1" algn="r">
              <a:spcAft>
                <a:spcPts val="600"/>
              </a:spcAft>
            </a:pPr>
            <a:r>
              <a:rPr sz="1800" b="0" lang="he-IL">
                <a:solidFill>
                  <a:srgbClr val="1F2A44"/>
                </a:solidFill>
                <a:latin typeface="Arial"/>
                <a:cs typeface="Arial"/>
              </a:rPr>
              <a:t>לפי הייטנר: הכוח מיוחס לגדעון עצמו – לתכונות האופי שלו (הספקנות, האומץ לשאול שאלות קשות ולסנגר על עמו).</a:t>
            </a:r>
          </a:p>
          <a:p>
            <a:pPr rtl="1" algn="r">
              <a:spcAft>
                <a:spcPts val="600"/>
              </a:spcAft>
            </a:pPr>
            <a:r>
              <a:rPr sz="1800" b="0" lang="he-IL">
                <a:solidFill>
                  <a:srgbClr val="1F2A44"/>
                </a:solidFill>
                <a:latin typeface="Arial"/>
                <a:cs typeface="Arial"/>
              </a:rPr>
              <a:t>לפי הפירוש השני: הכוח מיוחס לאלוהים. הכוונה היא שה' הוא זה שנותן את הכוח, וגדעון הוא רק השליח.</a:t>
            </a:r>
          </a:p>
          <a:p>
            <a:pPr rtl="1" algn="r">
              <a:spcAft>
                <a:spcPts val="600"/>
              </a:spcAft>
            </a:pPr>
            <a:r>
              <a:rPr sz="1800" b="0" lang="he-IL">
                <a:solidFill>
                  <a:srgbClr val="1F2A44"/>
                </a:solidFill>
                <a:latin typeface="Arial"/>
                <a:cs typeface="Arial"/>
              </a:rPr>
              <a:t>2. ביסוס מהכתוב:</a:t>
            </a:r>
          </a:p>
          <a:p>
            <a:pPr rtl="1" algn="r">
              <a:spcAft>
                <a:spcPts val="600"/>
              </a:spcAft>
            </a:pPr>
            <a:r>
              <a:rPr sz="1800" b="0" lang="he-IL">
                <a:solidFill>
                  <a:srgbClr val="1F2A44"/>
                </a:solidFill>
                <a:latin typeface="Arial"/>
                <a:cs typeface="Arial"/>
              </a:rPr>
              <a:t>הייטנר: מתבסס על המילים "בכחך זה" מיד לאחר שגדעון הטיח ביקורת קשה במלאך (פסוק י"ג). המלאך "נדלק" מהלהט של גדעון והופך את הביקורת שלו לכוח המנהיגות שלו.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תשפ"ג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פירוש שני: מתבסס על המשך פסוק י"ד: "הלא שלחתיך" ועל פסוק ט"ז: "כי אהיה עמך". מילים אלו מדגישות שהסמכות והכוח נובעים מהמינוי האלוהי ולא מהאדם לבדו.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ו׳ - מצגת</dc:title>
  <dc:subject/>
  <dc:creator/>
  <cp:keywords/>
  <dc:description/>
  <cp:lastModifiedBy/>
  <cp:revision>1</cp:revision>
  <dcterms:created xsi:type="dcterms:W3CDTF">2013-01-27T09:14:16Z</dcterms:created>
  <dcterms:modified xsi:type="dcterms:W3CDTF">2013-01-27T09:15:58Z</dcterms:modified>
  <cp:category/>
</cp:coreProperties>
</file>