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מחנה</c:v>
                </c:pt>
                <c:pt idx="1">
                  <c:v>יהוה</c:v>
                </c:pt>
                <c:pt idx="2">
                  <c:v>מדין</c:v>
                </c:pt>
                <c:pt idx="3">
                  <c:v>גדעון</c:v>
                </c:pt>
                <c:pt idx="4">
                  <c:v>איש</c:v>
                </c:pt>
              </c:strCache>
            </c:strRef>
          </c:cat>
          <c:val>
            <c:numRef>
              <c:f>Sheet1!$B$2:$B$6</c:f>
              <c:numCache>
                <c:formatCode>General</c:formatCode>
                <c:ptCount val="5"/>
                <c:pt idx="0">
                  <c:v>9</c:v>
                </c:pt>
                <c:pt idx="1">
                  <c:v>9</c:v>
                </c:pt>
                <c:pt idx="2">
                  <c:v>8</c:v>
                </c:pt>
                <c:pt idx="3">
                  <c:v>6</c:v>
                </c:pt>
                <c:pt idx="4">
                  <c:v>6</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1261</c:v>
                </c:pt>
              </c:strCache>
            </c:strRef>
          </c:cat>
          <c:val>
            <c:numRef>
              <c:f>Sheet1!$B$2:$B$2</c:f>
              <c:numCache>
                <c:formatCode>General</c:formatCode>
                <c:ptCount val="1"/>
                <c:pt idx="0">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ז</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ז׳</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גדעון: שלוש מאות איש</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הקטנת הצבא</a:t>
            </a:r>
          </a:p>
          <a:p>
            <a:pPr rtl="1" algn="r">
              <a:spcAft>
                <a:spcPts val="400"/>
              </a:spcAft>
            </a:pPr>
            <a:r>
              <a:rPr sz="1500" b="0" lang="he-IL">
                <a:solidFill>
                  <a:srgbClr val="F0D9A8"/>
                </a:solidFill>
                <a:latin typeface="Arial"/>
                <a:cs typeface="Arial"/>
              </a:rPr>
              <a:t>פסוקים א׳–ח׳</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החלום</a:t>
            </a:r>
          </a:p>
          <a:p>
            <a:pPr rtl="1" algn="r">
              <a:spcAft>
                <a:spcPts val="400"/>
              </a:spcAft>
            </a:pPr>
            <a:r>
              <a:rPr sz="1500" b="0" lang="he-IL">
                <a:solidFill>
                  <a:srgbClr val="F0D9A8"/>
                </a:solidFill>
                <a:latin typeface="Arial"/>
                <a:cs typeface="Arial"/>
              </a:rPr>
              <a:t>פסוקים ט׳–ט״ו</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הכדים והלפידים</a:t>
            </a:r>
          </a:p>
          <a:p>
            <a:pPr rtl="1" algn="r">
              <a:spcAft>
                <a:spcPts val="400"/>
              </a:spcAft>
            </a:pPr>
            <a:r>
              <a:rPr sz="1500" b="0" lang="he-IL">
                <a:solidFill>
                  <a:srgbClr val="F0D9A8"/>
                </a:solidFill>
                <a:latin typeface="Arial"/>
                <a:cs typeface="Arial"/>
              </a:rPr>
              <a:t>פסוקים ט״ז–כ״ה</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8107071" y="4389120"/>
            <a:ext cx="3533241"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4983481" y="4389120"/>
            <a:ext cx="3087014"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8" y="4389120"/>
            <a:ext cx="4425696"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25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ב-1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וַיַּשְׁכֵּם יְרֻבַּעַל הוּא גִדְעוֹן וְכׇל־הָעָם אֲשֶׁר אִתּוֹ וַֽיַּחֲנוּ עַל־עֵין חֲרֹד וּמַחֲנֵה מִדְיָן הָיָה־לוֹ מִצָּפוֹן מִגִּבְעַת הַמּוֹרֶה בָּעֵֽמֶק׃</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וַיֹּאמֶר יְהֹוָה אֶל־גִּדְעוֹן רַב הָעָם אֲשֶׁר אִתָּךְ מִתִּתִּי אֶת־מִדְיָן בְּיָדָם פֶּן־יִתְפָּאֵר עָלַי יִשְׂרָאֵל לֵאמֹר יָדִי הוֹשִׁיעָה לִּֽי׃</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וְעַתָּה קְרָא נָא בְּאׇזְנֵי הָעָם לֵאמֹר מִֽי־יָרֵא וְחָרֵד יָשֹׁב וְיִצְפֹּר מֵהַר הַגִּלְעָד וַיָּשׇׁב מִן־הָעָם עֶשְׂרִים וּשְׁנַיִם אֶלֶף וַעֲשֶׂרֶת אֲלָפִים נִשְׁאָֽרוּ׃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הקטנת הצבא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ד׳–ו׳</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וַיֹּאמֶר יְהֹוָה אֶל־גִּדְעוֹן עוֹד הָעָם רָב הוֹרֵד אוֹתָם אֶל־הַמַּיִם וְאֶצְרְפֶנּוּ לְךָ שָׁם וְהָיָה אֲשֶׁר אֹמַר אֵלֶיךָ זֶה ׀ יֵלֵךְ אִתָּךְ הוּא יֵלֵךְ אִתָּךְ וְכֹל אֲשֶׁר־אֹמַר אֵלֶיךָ זֶה לֹא־יֵלֵךְ עִמָּךְ הוּא לֹא יֵלֵֽךְ׃</a:t>
            </a:r>
          </a:p>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וַיּוֹרֶד אֶת־הָעָם אֶל־הַמָּיִם וַיֹּאמֶר יְהֹוָה אֶל־גִּדְעוֹן כֹּל אֲשֶׁר־יָלֹק בִּלְשׁוֹנוֹ מִן־הַמַּיִם כַּאֲשֶׁר יָלֹק הַכֶּלֶב תַּצִּיג אוֹתוֹ לְבָד וְכֹל אֲשֶׁר־יִכְרַע עַל־בִּרְכָּיו לִשְׁתּֽוֹת׃</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וַיְהִי מִסְפַּר הַֽמְלַקְקִים בְּיָדָם אֶל־פִּיהֶם שְׁלֹשׁ מֵאוֹת אִישׁ וְכֹל יֶתֶר הָעָם כָּרְעוּ עַל־בִּרְכֵיהֶם לִשְׁתּוֹת מָֽיִם׃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הקטנת הצבא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ז׳–ח׳</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וַיֹּאמֶר יְהֹוָה אֶל־גִּדְעוֹן בִּשְׁלֹשׁ מֵאוֹת הָאִישׁ הַֽמְלַקְקִים אוֹשִׁיעַ אֶתְכֶם וְנָתַתִּי אֶת־מִדְיָן בְּיָדֶךָ וְכׇל־הָעָם יֵלְכוּ אִישׁ לִמְקֹמֽוֹ׃</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וַיִּקְחוּ אֶת־צֵדָה הָעָם בְּיָדָם וְאֵת שׁוֹפְרֹֽתֵיהֶם וְאֵת כׇּל־אִישׁ יִשְׂרָאֵל שִׁלַּח אִישׁ לְאֹֽהָלָיו וּבִשְׁלֹשׁ־מֵאוֹת הָאִישׁ הֶחֱזִיק וּמַחֲנֵה מִדְיָן הָיָה לוֹ מִתַּחַת בָּעֵֽמֶק׃</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הקטנת הצבא</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הקטנת הצבא</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ז</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גדעון חונה על עין חרוד, ומחנה מדין מצפון לו בעמק. ה׳ אומר שהעם רב מדי, ״פן יתפאר עלי ישראל לאמר ידי הושיעה לי״. מי שירא וחרד חוזר: שניים ועשרים אלף הולכים, ונשארים עשרת אלפים.</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 מבחין על המים: מי שילק בלשונו כמו כלב עומד בנפרד. שלוש מאות איש לוקקים מידם לפיהם. ה׳ אומר ״בשלש מאות האיש המלקקים אושיע אתכם״, וגדעון שולח את שאר העם לאהליהם.</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ז׳, פסוקים א׳–ח׳. ההסבר לא נבדק על ידי מורה לתנ"ך.</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הקטנת הצבא</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וַיַּשְׁכֵּם יְרֻבַּעַל הוּא גִדְעוֹן וְכׇל־הָעָם אֲשֶׁר אִתּוֹ וַֽיַּחֲנוּ עַל־עֵין חֲרֹד וּמַחֲנֵה מִדְיָן הָיָה־לוֹ מִצָּפוֹן מִגִּבְעַת הַמּוֹרֶה בָּעֵֽמֶק׃</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ז׳, פסוק 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ט׳–י״ב</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וַֽיְהִי בַּלַּיְלָה הַהוּא וַיֹּאמֶר אֵלָיו יְהֹוָה קוּם רֵד בַּֽמַּחֲנֶה כִּי נְתַתִּיו בְּיָדֶֽךָ׃</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וְאִם־יָרֵא אַתָּה לָרֶדֶת רֵד אַתָּה וּפֻרָה נַעַרְךָ אֶל־הַֽמַּחֲנֶֽה׃</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וְשָֽׁמַעְתָּ מַה־יְדַבֵּרוּ וְאַחַר תֶּחֱזַקְנָה יָדֶיךָ וְיָרַדְתָּ בַּֽמַּחֲנֶה וַיֵּרֶד הוּא וּפֻרָה נַעֲרוֹ אֶל־קְצֵה הַחֲמֻשִׁים אֲשֶׁר בַּֽמַּחֲנֶֽה׃</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וּמִדְיָן וַעֲמָלֵק וְכׇל־בְּנֵי־קֶדֶם נֹפְלִים בָּעֵמֶק כָּאַרְבֶּה לָרֹב וְלִגְמַלֵּיהֶם אֵין מִסְפָּר כַּחוֹל שֶׁעַל־שְׂפַת הַיָּם לָרֹֽב׃</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החלום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י״ג–ט״ו</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וַיָּבֹא גִדְעוֹן וְהִנֵּה־אִישׁ מְסַפֵּר לְרֵעֵהוּ חֲלוֹם וַיֹּאמֶר הִנֵּה חֲלוֹם חָלַמְתִּי וְהִנֵּה צְלִיל לֶחֶם שְׂעֹרִים מִתְהַפֵּךְ בְּמַחֲנֵה מִדְיָן וַיָּבֹא עַד־הָאֹהֶל וַיַּכֵּהוּ וַיִּפֹּל וַיַּהַפְכֵהוּ לְמַעְלָה וְנָפַל הָאֹֽהֶל׃</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וַיַּעַן רֵעֵהוּ וַיֹּאמֶר אֵין זֹאת בִּלְתִּי אִם־חֶרֶב גִּדְעוֹן בֶּן־יוֹאָשׁ אִישׁ יִשְׂרָאֵל נָתַן הָאֱלֹהִים בְּיָדוֹ אֶת־מִדְיָן וְאֶת־כׇּל־הַֽמַּחֲנֶֽה׃</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וַיְהִי כִשְׁמֹעַ גִּדְעוֹן אֶת־מִסְפַּר הַחֲלוֹם וְאֶת־שִׁבְרוֹ וַיִּשְׁתָּחוּ וַיָּשׇׁב אֶל־מַחֲנֵה יִשְׂרָאֵל וַיֹּאמֶר קוּמוּ כִּֽי־נָתַן יְהֹוָה בְּיֶדְכֶם אֶת־מַחֲנֵה מִדְיָֽן׃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החלום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החלום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ז</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בלילה ה׳ אומר לגדעון לרדת למחנה, ואם הוא ירא, ללכת עם פורה נערו. שם הוא שומע מדיני מספר חלום: ״הנה צלול לחם שערים מתהפך במחנה מדין ובא עד האהל ויכהו ויפל והפכהו למעלה ונפל האהל״.</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חברו מפרש: אין זאת כי אם חרב גדעון בן יואש. האויב עצמו מבשר את הניצחון. גדעון משתחווה וחוזר למחנה ואומר ״קומו כי נתן ה׳ בידכם את מחנה מדין״.</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ז׳, פסוקים ט׳–ט״ו. ההסבר לא נבדק על ידי מורה לתנ"ך.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החלום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וַֽיְהִי בַּלַּיְלָה הַהוּא וַיֹּאמֶר אֵלָיו יְהֹוָה קוּם רֵד בַּֽמַּחֲנֶה כִּי נְתַתִּיו בְּיָדֶֽךָ׃</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ז׳, פסוק ט׳</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ט״ז–י״ח</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וַיַּחַץ אֶת־שְׁלֹשׁ־מֵאוֹת הָאִישׁ שְׁלֹשָׁה רָאשִׁים וַיִּתֵּן שׁוֹפָרוֹת בְּיַד־כֻּלָּם וְכַדִּים רֵיקִים וְלַפִּדִים בְּתוֹךְ הַכַּדִּֽים׃</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וַיֹּאמֶר אֲלֵיהֶם מִמֶּנִּי תִרְאוּ וְכֵן תַּעֲשׂוּ וְהִנֵּה אָנֹכִי בָא בִּקְצֵה הַֽמַּחֲנֶה וְהָיָה כַאֲשֶׁר־אֶעֱשֶׂה כֵּן תַּעֲשֽׂוּן׃</a:t>
            </a:r>
          </a:p>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וְתָֽקַעְתִּי בַּשּׁוֹפָר אָנֹכִי וְכׇל־אֲשֶׁר אִתִּי וּתְקַעְתֶּם בַּשּׁוֹפָרוֹת גַּם־אַתֶּם סְבִיבוֹת כׇּל־הַֽמַּחֲנֶה וַאֲמַרְתֶּם לַיהֹוָה וּלְגִדְעֽוֹן׃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הכדים והלפידים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י״ט–כ״א</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וַיָּבֹא גִדְעוֹן וּמֵאָה־אִישׁ אֲשֶׁר־אִתּוֹ בִּקְצֵה הַֽמַּחֲנֶה רֹאשׁ הָאַשְׁמֹרֶת הַתִּיכוֹנָה אַךְ הָקֵם הֵקִימוּ אֶת־הַשֹּׁמְרִים וַֽיִּתְקְעוּ בַּשּׁוֹפָרוֹת וְנָפוֹץ הַכַּדִּים אֲשֶׁר בְּיָדָֽם׃</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וַֽיִּתְקְעוּ שְׁלֹשֶׁת הָרָאשִׁים בַּשּׁוֹפָרוֹת וַיִּשְׁבְּרוּ הַכַּדִּים וַיַּחֲזִיקוּ בְיַד־שְׂמֹאולָם בַּלַּפִּדִים וּבְיַד־יְמִינָם הַשּׁוֹפָרוֹת לִתְקוֹעַ וַֽיִּקְרְאוּ חֶרֶב לַיהֹוָה וּלְגִדְעֽוֹן׃</a:t>
            </a:r>
          </a:p>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וַיַּֽעַמְדוּ אִישׁ תַּחְתָּיו סָבִיב לַֽמַּחֲנֶה וַיָּרׇץ כׇּל־הַֽמַּחֲנֶה וַיָּרִיעוּ וַיָּנֽוּסוּ׃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הכדים והלפידים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פסוקים כ״ב–כ״ד</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וַֽיִּתְקְעוּ שְׁלֹשׁ־מֵאוֹת הַשּׁוֹפָרוֹת וַיָּשֶׂם יְהֹוָה אֵת חֶרֶב אִישׁ בְּרֵעֵהוּ וּבְכׇל־הַֽמַּחֲנֶה וַיָּנׇס הַֽמַּחֲנֶה עַד־בֵּית הַשִּׁטָּה צְֽרֵרָתָה עַד שְׂפַת־אָבֵל מְחוֹלָה עַל־טַבָּֽת׃</a:t>
            </a:r>
          </a:p>
          <a:p>
            <a:pPr rtl="1" algn="r">
              <a:spcAft>
                <a:spcPts val="1200"/>
              </a:spcAft>
            </a:pPr>
            <a:r>
              <a:rPr sz="2600" b="1" lang="he-IL">
                <a:solidFill>
                  <a:srgbClr val="1D5E3A"/>
                </a:solidFill>
                <a:latin typeface="Arial"/>
                <a:cs typeface="Arial"/>
              </a:rPr>
              <a:t>כ״ג  </a:t>
            </a:r>
            <a:r>
              <a:rPr sz="2600" b="0" lang="he-IL">
                <a:solidFill>
                  <a:srgbClr val="1F2A44"/>
                </a:solidFill>
                <a:latin typeface="Arial"/>
                <a:cs typeface="Arial"/>
              </a:rPr>
              <a:t>וַיִּצָּעֵק אִֽישׁ־יִשְׂרָאֵל מִנַּפְתָּלִי וּמִן־אָשֵׁר וּמִן־כׇּל־מְנַשֶּׁה וַֽיִּרְדְּפוּ אַחֲרֵי מִדְיָֽן׃</a:t>
            </a:r>
          </a:p>
          <a:p>
            <a:pPr rtl="1" algn="r">
              <a:spcAft>
                <a:spcPts val="1200"/>
              </a:spcAft>
            </a:pPr>
            <a:r>
              <a:rPr sz="2600" b="1" lang="he-IL">
                <a:solidFill>
                  <a:srgbClr val="1D5E3A"/>
                </a:solidFill>
                <a:latin typeface="Arial"/>
                <a:cs typeface="Arial"/>
              </a:rPr>
              <a:t>כ״ד  </a:t>
            </a:r>
            <a:r>
              <a:rPr sz="2600" b="0" lang="he-IL">
                <a:solidFill>
                  <a:srgbClr val="1F2A44"/>
                </a:solidFill>
                <a:latin typeface="Arial"/>
                <a:cs typeface="Arial"/>
              </a:rPr>
              <a:t>וּמַלְאָכִים שָׁלַח גִּדְעוֹן בְּכׇל־הַר אֶפְרַיִם לֵאמֹר רְדוּ לִקְרַאת מִדְיָן וְלִכְדוּ לָהֶם אֶת־הַמַּיִם עַד בֵּית בָּרָה וְאֶת־הַיַּרְדֵּן וַיִּצָּעֵק כׇּל־אִישׁ אֶפְרַיִם וַיִּלְכְּדוּ אֶת־הַמַּיִם עַד בֵּית בָּרָה וְאֶת־הַיַּרְדֵּֽן׃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הכדים והלפידים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ז׳, פסוק כ״ה</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כ״ה  </a:t>
            </a:r>
            <a:r>
              <a:rPr sz="2600" b="0" lang="he-IL">
                <a:solidFill>
                  <a:srgbClr val="1F2A44"/>
                </a:solidFill>
                <a:latin typeface="Arial"/>
                <a:cs typeface="Arial"/>
              </a:rPr>
              <a:t>וַֽיִּלְכְּדוּ שְׁנֵֽי־שָׂרֵי מִדְיָן אֶת־עֹרֵב וְאֶת־זְאֵב וַיַּהַרְגוּ אֶת־עוֹרֵב בְּצוּר־עוֹרֵב וְאֶת־זְאֵב הָרְגוּ בְיֶֽקֶב־זְאֵב וַֽיִּרְדְּפוּ אֶל־מִדְיָן וְרֹאשׁ־עֹרֵב וּזְאֵב הֵבִיאוּ אֶל־גִּדְעוֹן מֵעֵבֶר לַיַּרְדֵּֽן׃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הכדים והלפידים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הכדים והלפידים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ז</a:t>
            </a:r>
          </a:p>
        </p:txBody>
      </p:sp>
      <p:sp>
        <p:nvSpPr>
          <p:cNvPr id="9" name="Rectangle 8"/>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גדעון מחלק את שלוש מאות לשלושה ראשים, ונותן בידם שופרות וכדים ריקים ולפידים בתוכם. הוא מורה להם ״ממני תראו וכן תעשו״ ולקרוא ״חרב לה׳ ולגדעון״.</a:t>
            </a:r>
          </a:p>
        </p:txBody>
      </p:sp>
      <p:sp>
        <p:nvSpPr>
          <p:cNvPr id="14" name="Oval 13"/>
          <p:cNvSpPr/>
          <p:nvPr/>
        </p:nvSpPr>
        <p:spPr>
          <a:xfrm>
            <a:off x="11292840" y="292608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294436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288036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בתחילת האשמורת התיכונה הם תוקעים ושוברים את הכדים. ויעמדו איש תחתיו סביב למחנה ויהר כל המחנה וירעו וינוסו. ה׳ שם את חרב איש ברעהו.</a:t>
            </a:r>
          </a:p>
        </p:txBody>
      </p:sp>
      <p:sp>
        <p:nvSpPr>
          <p:cNvPr id="17" name="Oval 16"/>
          <p:cNvSpPr/>
          <p:nvPr/>
        </p:nvSpPr>
        <p:spPr>
          <a:xfrm>
            <a:off x="11292840" y="438912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11292840" y="440740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3</a:t>
            </a:r>
          </a:p>
        </p:txBody>
      </p:sp>
      <p:sp>
        <p:nvSpPr>
          <p:cNvPr id="19" name="TextBox 18"/>
          <p:cNvSpPr txBox="1"/>
          <p:nvPr/>
        </p:nvSpPr>
        <p:spPr>
          <a:xfrm>
            <a:off x="4572000" y="4343400"/>
            <a:ext cx="6629400" cy="1463040"/>
          </a:xfrm>
          <a:prstGeom prst="rect">
            <a:avLst/>
          </a:prstGeom>
          <a:noFill/>
        </p:spPr>
        <p:txBody>
          <a:bodyPr wrap="square" anchor="t">
            <a:spAutoFit/>
          </a:bodyPr>
          <a:lstStyle/>
          <a:p>
            <a:pPr rtl="1" algn="r">
              <a:spcAft>
                <a:spcPts val="800"/>
              </a:spcAft>
            </a:pPr>
            <a:r>
              <a:rPr sz="2000" b="0" lang="he-IL">
                <a:solidFill>
                  <a:srgbClr val="1F2A44"/>
                </a:solidFill>
                <a:latin typeface="Arial"/>
                <a:cs typeface="Arial"/>
              </a:rPr>
              <a:t>אנשי נפתלי, אשר ומנשה רודפים, ואפרים תופסים את מעברות הירדן והורגים את שני שרי מדין, ערב וזאב. הניצחון בא מהפתעה ומאמונה ולא מכוח צבאי.</a:t>
            </a:r>
          </a:p>
        </p:txBody>
      </p:sp>
      <p:sp>
        <p:nvSpPr>
          <p:cNvPr id="20" name="Rounded Rectangle 19"/>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22" name="TextBox 2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ז׳, פסוקים ט״ז–כ״ה. ההסבר לא נבדק על ידי מורה לתנ"ך.</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הכדים והלפידים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 אֲלֵיהֶם מִמֶּנִּי תִרְאוּ וְכֵן תַּעֲשׂוּ וְהִנֵּה אָנֹכִי בָא בִּקְצֵה הַֽמַּחֲנֶה וְהָיָה כַאֲשֶׁר־אֶעֱשֶׂה כֵּן תַּעֲשֽׂוּן׃</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ז׳, פסוק י״ז</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ז׳: גדעון: שלוש מאות איש</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ז</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 מקטין את צבא גדעון מ-32,000 ל-300.</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גדעון שומע חלום בצבא מדין.</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שלוש מאות איש עם כדים ולפידים ושופרות מנצחים את מדין.</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גדעון: שלוש מאות איש</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הקטנת הצבא</a:t>
            </a:r>
          </a:p>
          <a:p>
            <a:pPr rtl="1" algn="r">
              <a:spcAft>
                <a:spcPts val="200"/>
              </a:spcAft>
            </a:pPr>
            <a:r>
              <a:rPr sz="1200" b="0" lang="he-IL">
                <a:solidFill>
                  <a:srgbClr val="F0D9A8"/>
                </a:solidFill>
                <a:latin typeface="Arial"/>
                <a:cs typeface="Arial"/>
              </a:rPr>
              <a:t>פס׳ א׳–ח׳</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החלום</a:t>
            </a:r>
          </a:p>
          <a:p>
            <a:pPr rtl="1" algn="r">
              <a:spcAft>
                <a:spcPts val="200"/>
              </a:spcAft>
            </a:pPr>
            <a:r>
              <a:rPr sz="1200" b="0" lang="he-IL">
                <a:solidFill>
                  <a:srgbClr val="F0D9A8"/>
                </a:solidFill>
                <a:latin typeface="Arial"/>
                <a:cs typeface="Arial"/>
              </a:rPr>
              <a:t>פס׳ ט׳–ט״ו</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הכדים והלפידים</a:t>
            </a:r>
          </a:p>
          <a:p>
            <a:pPr rtl="1" algn="r">
              <a:spcAft>
                <a:spcPts val="200"/>
              </a:spcAft>
            </a:pPr>
            <a:r>
              <a:rPr sz="1200" b="0" lang="he-IL">
                <a:solidFill>
                  <a:srgbClr val="F0D9A8"/>
                </a:solidFill>
                <a:latin typeface="Arial"/>
                <a:cs typeface="Arial"/>
              </a:rPr>
              <a:t>פס׳ ט״ז–כ״ה</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ז׳</a:t>
            </a:r>
          </a:p>
          <a:p>
            <a:pPr rtl="1" algn="r">
              <a:spcAft>
                <a:spcPts val="200"/>
              </a:spcAft>
            </a:pPr>
            <a:r>
              <a:rPr sz="1400" b="0" lang="he-IL">
                <a:solidFill>
                  <a:srgbClr val="FFFFFF"/>
                </a:solidFill>
                <a:latin typeface="Arial"/>
                <a:cs typeface="Arial"/>
              </a:rPr>
              <a:t>גדעון: שלוש מאות איש</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״מחנה״ חוזרת בפרק 9 פעמים (פסוקים א׳, ח׳, ט׳, י״א, י״ג, י״ז, י״ט, כ״א).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וַיַּשְׁכֵּם יְרֻבַּעַל הוּא גִדְעוֹן וְכׇל־הָעָם אֲשֶׁר אִתּוֹ וַֽיַּחֲנוּ עַל־עֵין חֲרֹד וּמַחֲנֵה מִדְיָן הָיָה־לוֹ מִצָּפוֹן מִגִּבְעַת הַמּוֹרֶה ...</a:t>
            </a:r>
          </a:p>
          <a:p>
            <a:pPr rtl="1" algn="r">
              <a:spcAft>
                <a:spcPts val="800"/>
              </a:spcAft>
            </a:pPr>
            <a:r>
              <a:rPr sz="1600" b="1" lang="he-IL">
                <a:solidFill>
                  <a:srgbClr val="1F2A44"/>
                </a:solidFill>
                <a:latin typeface="Arial"/>
                <a:cs typeface="Arial"/>
              </a:rPr>
              <a:t>פסוק ח׳: </a:t>
            </a:r>
            <a:r>
              <a:rPr sz="1600" b="0" lang="he-IL">
                <a:solidFill>
                  <a:srgbClr val="1F2A44"/>
                </a:solidFill>
                <a:latin typeface="Arial"/>
                <a:cs typeface="Arial"/>
              </a:rPr>
              <a:t>וַיִּקְחוּ אֶת־צֵדָה הָעָם בְּיָדָם וְאֵת שׁוֹפְרֹֽתֵיהֶם וְאֵת כׇּל־אִישׁ יִשְׂרָאֵל שִׁלַּח אִישׁ לְאֹֽהָלָיו וּבִשְׁלֹשׁ־מֵאוֹת הָאִישׁ הֶחֱזִיק 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התגלות האל</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האלוהים הוא יישות מופשטת, הבוחרת להתגלות לנביאיו ולנבחריו בלבד. ההתגלות היא בדרך כלל בחזיון או בחלום. אך יש לעיתים שהאל מתגלה גם בתופעות טבע ייחודיות: הסנה הבוער, מעמד הר סיני.</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התגלות היא אופן שבו ה׳ מתקשר עם בני אדם. הפסוקים מראים מי פוגש את ה׳, באיזה אופן, ומה נאמר.</a:t>
            </a:r>
          </a:p>
          <a:p>
            <a:pPr rtl="1" algn="r">
              <a:spcAft>
                <a:spcPts val="800"/>
              </a:spcAft>
            </a:pPr>
            <a:r>
              <a:rPr sz="1600" b="1" lang="he-IL">
                <a:solidFill>
                  <a:srgbClr val="1F2A44"/>
                </a:solidFill>
                <a:latin typeface="Arial"/>
                <a:cs typeface="Arial"/>
              </a:rPr>
              <a:t>פסוק ב׳ (קטע: הקטנת הצבא): </a:t>
            </a:r>
            <a:r>
              <a:rPr sz="1600" b="0" lang="he-IL">
                <a:solidFill>
                  <a:srgbClr val="1F2A44"/>
                </a:solidFill>
                <a:latin typeface="Arial"/>
                <a:cs typeface="Arial"/>
              </a:rPr>
              <a:t>וַיֹּאמֶר יְהֹוָה אֶל־גִּדְעוֹן רַב הָעָם אֲשֶׁר אִתָּךְ מִתִּתִּי אֶת־מִדְיָן בְּיָדָם פֶּן־יִתְפָּאֵר עָלַי יִשְׂרָאֵל לֵאמֹר יָדִי הוֹשִׁיעָה לִּֽי׃</a:t>
            </a:r>
          </a:p>
          <a:p>
            <a:pPr rtl="1" algn="r">
              <a:spcAft>
                <a:spcPts val="800"/>
              </a:spcAft>
            </a:pPr>
            <a:r>
              <a:rPr sz="1600" b="1" lang="he-IL">
                <a:solidFill>
                  <a:srgbClr val="1F2A44"/>
                </a:solidFill>
                <a:latin typeface="Arial"/>
                <a:cs typeface="Arial"/>
              </a:rPr>
              <a:t>פסוק ד׳ (קטע: הקטנת הצבא): </a:t>
            </a:r>
            <a:r>
              <a:rPr sz="1600" b="0" lang="he-IL">
                <a:solidFill>
                  <a:srgbClr val="1F2A44"/>
                </a:solidFill>
                <a:latin typeface="Arial"/>
                <a:cs typeface="Arial"/>
              </a:rPr>
              <a:t>וַיֹּאמֶר יְהֹוָה אֶל־גִּדְעוֹן עוֹד הָעָם רָב הוֹרֵד אוֹתָם אֶל־הַמַּיִם וְאֶצְרְפֶנּוּ לְךָ שָׁם וְהָיָה אֲשֶׁר אֹמַר אֵלֶיךָ זֶה ׀ יֵלֵךְ אִתָּךְ הוּא יֵלֵךְ אִתָּךְ ו...</a:t>
            </a:r>
          </a:p>
          <a:p>
            <a:pPr rtl="1" algn="r">
              <a:spcAft>
                <a:spcPts val="800"/>
              </a:spcAft>
            </a:pPr>
            <a:r>
              <a:rPr sz="1600" b="1" lang="he-IL">
                <a:solidFill>
                  <a:srgbClr val="1F2A44"/>
                </a:solidFill>
                <a:latin typeface="Arial"/>
                <a:cs typeface="Arial"/>
              </a:rPr>
              <a:t>פסוק ה׳ (קטע: הקטנת הצבא): </a:t>
            </a:r>
            <a:r>
              <a:rPr sz="1600" b="0" lang="he-IL">
                <a:solidFill>
                  <a:srgbClr val="1F2A44"/>
                </a:solidFill>
                <a:latin typeface="Arial"/>
                <a:cs typeface="Arial"/>
              </a:rPr>
              <a:t>וַיּוֹרֶד אֶת־הָעָם אֶל־הַמָּיִם וַיֹּאמֶר יְהֹוָה אֶל־גִּדְעוֹן כֹּל אֲשֶׁר־יָלֹק בִּלְשׁוֹנוֹ מִן־הַמַּיִם כַּאֲשֶׁר יָלֹק הַכֶּלֶב תַּצִּיג אוֹתוֹ לְבָד וְכֹל אֲשֶׁר־י...</a:t>
            </a:r>
          </a:p>
          <a:p>
            <a:pPr rtl="1" algn="r">
              <a:spcAft>
                <a:spcPts val="800"/>
              </a:spcAft>
            </a:pPr>
            <a:r>
              <a:rPr sz="1500" b="0" lang="he-IL">
                <a:solidFill>
                  <a:srgbClr val="444444"/>
                </a:solidFill>
                <a:latin typeface="Arial"/>
                <a:cs typeface="Arial"/>
              </a:rPr>
              <a:t>ועוד בפסוקים: ז׳.</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י״ג (קטע: החלום): </a:t>
            </a:r>
            <a:r>
              <a:rPr sz="1600" b="0" lang="he-IL">
                <a:solidFill>
                  <a:srgbClr val="1F2A44"/>
                </a:solidFill>
                <a:latin typeface="Arial"/>
                <a:cs typeface="Arial"/>
              </a:rPr>
              <a:t>וַיָּבֹא גִדְעוֹן וְהִנֵּה־אִישׁ מְסַפֵּר לְרֵעֵהוּ חֲלוֹם וַיֹּאמֶר הִנֵּה חֲלוֹם חָלַמְתִּי וְהִנֵּה צְלִיל לֶחֶם שְׂעֹרִים מִתְהַפֵּךְ בְּמַחֲנֵה מִדְיָן וַיָּבֹא עַד־...</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ט״ז (קטע: הכדים והלפידים): </a:t>
            </a:r>
            <a:r>
              <a:rPr sz="1600" b="0" lang="he-IL">
                <a:solidFill>
                  <a:srgbClr val="1F2A44"/>
                </a:solidFill>
                <a:latin typeface="Arial"/>
                <a:cs typeface="Arial"/>
              </a:rPr>
              <a:t>וַיַּחַץ אֶת־שְׁלֹשׁ־מֵאוֹת הָאִישׁ שְׁלֹשָׁה רָאשִׁים וַיִּתֵּן שׁוֹפָרוֹת בְּיַד־כֻּלָּם וְכַדִּים רֵיקִים וְלַפִּדִים בְּתוֹךְ הַכַּדִּֽים׃</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ז׳</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1 שאלות ב-1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ז׳</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חורף נבצרים תשפ"ב (שאלון 1261)</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קרא פסוקים א'–ג'.</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ז׳</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חורף נבצרים תשפ"ב (שאלון 1261)</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ענה על סעיף א – חובה.</a:t>
            </a:r>
          </a:p>
          <a:p>
            <a:pPr rtl="1" algn="r">
              <a:spcAft>
                <a:spcPts val="600"/>
              </a:spcAft>
            </a:pPr>
            <a:r>
              <a:rPr sz="1800" b="0" lang="he-IL">
                <a:solidFill>
                  <a:srgbClr val="1F2A44"/>
                </a:solidFill>
                <a:latin typeface="Arial"/>
                <a:cs typeface="Arial"/>
              </a:rPr>
              <a:t>א. קרא פסוקים א'–ז'.</a:t>
            </a:r>
          </a:p>
          <a:p>
            <a:pPr rtl="1" algn="r">
              <a:spcAft>
                <a:spcPts val="600"/>
              </a:spcAft>
            </a:pPr>
            <a:r>
              <a:rPr sz="1800" b="0" lang="he-IL">
                <a:solidFill>
                  <a:srgbClr val="1F2A44"/>
                </a:solidFill>
                <a:latin typeface="Arial"/>
                <a:cs typeface="Arial"/>
              </a:rPr>
              <a:t>בהוראת ה' צמצם גדעון את מספר הלוחמים שיצאו עמו. הוא עשה זאת הן באמצעות שאלה ששאל אותם הן באמצעות מבחן מעשי.</a:t>
            </a:r>
          </a:p>
          <a:p>
            <a:pPr rtl="1" algn="r">
              <a:spcAft>
                <a:spcPts val="600"/>
              </a:spcAft>
            </a:pPr>
            <a:r>
              <a:rPr sz="1800" b="0" lang="he-IL">
                <a:solidFill>
                  <a:srgbClr val="1F2A44"/>
                </a:solidFill>
                <a:latin typeface="Arial"/>
                <a:cs typeface="Arial"/>
              </a:rPr>
              <a:t>מהי השאלה, ומהו המבחן המעשי שערך גדעון כדי לצמצם את מספר הלוחמים?</a:t>
            </a:r>
          </a:p>
          <a:p>
            <a:pPr rtl="1" algn="r">
              <a:spcAft>
                <a:spcPts val="600"/>
              </a:spcAft>
            </a:pPr>
            <a:r>
              <a:rPr sz="1800" b="0" lang="he-IL">
                <a:solidFill>
                  <a:srgbClr val="1F2A44"/>
                </a:solidFill>
                <a:latin typeface="Arial"/>
                <a:cs typeface="Arial"/>
              </a:rPr>
              <a:t>ענה על אחד מן הסעיפים ב-ד.</a:t>
            </a:r>
          </a:p>
          <a:p>
            <a:pPr rtl="1" algn="r">
              <a:spcAft>
                <a:spcPts val="600"/>
              </a:spcAft>
            </a:pPr>
            <a:r>
              <a:rPr sz="1800" b="0" lang="he-IL">
                <a:solidFill>
                  <a:srgbClr val="1F2A44"/>
                </a:solidFill>
                <a:latin typeface="Arial"/>
                <a:cs typeface="Arial"/>
              </a:rPr>
              <a:t>ב. (1) קרא פסוקים א'–ג'.</a:t>
            </a:r>
          </a:p>
          <a:p>
            <a:pPr rtl="1" algn="r">
              <a:spcAft>
                <a:spcPts val="600"/>
              </a:spcAft>
            </a:pPr>
            <a:r>
              <a:rPr sz="1800" b="0" lang="he-IL">
                <a:solidFill>
                  <a:srgbClr val="1F2A44"/>
                </a:solidFill>
                <a:latin typeface="Arial"/>
                <a:cs typeface="Arial"/>
              </a:rPr>
              <a:t>מהי לדברי ה' הסיבה לדרישתו לצמצם את מספר הלוחמים? בסס את תשובתך על הכתוב. (3 נקודות)</a:t>
            </a:r>
          </a:p>
          <a:p>
            <a:pPr rtl="1" algn="r">
              <a:spcAft>
                <a:spcPts val="600"/>
              </a:spcAft>
            </a:pPr>
            <a:r>
              <a:rPr sz="1800" b="0" lang="he-IL">
                <a:solidFill>
                  <a:srgbClr val="1F2A44"/>
                </a:solidFill>
                <a:latin typeface="Arial"/>
                <a:cs typeface="Arial"/>
              </a:rPr>
              <a:t>(2) קרא פסוקים ז'–ח'.</a:t>
            </a:r>
          </a:p>
          <a:p>
            <a:pPr rtl="1" algn="r">
              <a:spcAft>
                <a:spcPts val="600"/>
              </a:spcAft>
            </a:pPr>
            <a:r>
              <a:rPr sz="1800" b="0" lang="he-IL">
                <a:solidFill>
                  <a:srgbClr val="1F2A44"/>
                </a:solidFill>
                <a:latin typeface="Arial"/>
                <a:cs typeface="Arial"/>
              </a:rPr>
              <a:t>כיצד הועילו הלוחמים שחזרו לבתיהם ללוחמים שיצאו לקרב? בסס את תשובתך על הפסוקים. (2 נקודות)</a:t>
            </a:r>
          </a:p>
          <a:p>
            <a:pPr rtl="1" algn="r">
              <a:spcAft>
                <a:spcPts val="600"/>
              </a:spcAft>
            </a:pPr>
            <a:r>
              <a:rPr sz="1800" b="0" lang="he-IL">
                <a:solidFill>
                  <a:srgbClr val="1F2A44"/>
                </a:solidFill>
                <a:latin typeface="Arial"/>
                <a:cs typeface="Arial"/>
              </a:rPr>
              <a:t>ג. קרא פסוקים ט"ו–כ"א.</a:t>
            </a:r>
          </a:p>
          <a:p>
            <a:pPr rtl="1" algn="r">
              <a:spcAft>
                <a:spcPts val="600"/>
              </a:spcAft>
            </a:pPr>
            <a:r>
              <a:rPr sz="1800" b="0" lang="he-IL">
                <a:solidFill>
                  <a:srgbClr val="1F2A44"/>
                </a:solidFill>
                <a:latin typeface="Arial"/>
                <a:cs typeface="Arial"/>
              </a:rPr>
              <a:t>האמירה: "ממני תראו וכן תעשו" (פסוק י"ז) מעטרת את קיר בית הספר לקצינים של צה"ל, משום שהיא מבטאת את רוח הקריאה הצה"לית "אַחֲרַי!".</a:t>
            </a:r>
          </a:p>
          <a:p>
            <a:pPr rtl="1" algn="r">
              <a:spcAft>
                <a:spcPts val="600"/>
              </a:spcAft>
            </a:pPr>
            <a:r>
              <a:rPr sz="1800" b="0" lang="he-IL">
                <a:solidFill>
                  <a:srgbClr val="1F2A44"/>
                </a:solidFill>
                <a:latin typeface="Arial"/>
                <a:cs typeface="Arial"/>
              </a:rPr>
              <a:t>האם אפשר לומר על גדעון כי פעל ברוח הקריאה "אַחֲרַי!"? נמק את דבריך.</a:t>
            </a:r>
          </a:p>
          <a:p>
            <a:pPr rtl="1" algn="r">
              <a:spcAft>
                <a:spcPts val="600"/>
              </a:spcAft>
            </a:pPr>
            <a:r>
              <a:rPr sz="1800" b="0" lang="he-IL">
                <a:solidFill>
                  <a:srgbClr val="1F2A44"/>
                </a:solidFill>
                <a:latin typeface="Arial"/>
                <a:cs typeface="Arial"/>
              </a:rPr>
              <a:t>ד. קרא פסוקים ט"ז–כ"ב.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ז׳</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חורף נבצרים תשפ"ב (שאלון 1261) (המשך השאלה)</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הניצחון על המדיינים התרחש בזכות חוכמתו של גדעון ובזכות עזרת ה'.</a:t>
            </a:r>
          </a:p>
          <a:p>
            <a:pPr rtl="1" algn="r">
              <a:spcAft>
                <a:spcPts val="600"/>
              </a:spcAft>
            </a:pPr>
            <a:r>
              <a:rPr sz="1800" b="0" lang="he-IL">
                <a:solidFill>
                  <a:srgbClr val="1F2A44"/>
                </a:solidFill>
                <a:latin typeface="Arial"/>
                <a:cs typeface="Arial"/>
              </a:rPr>
              <a:t>הסבר קביעה זו, והוכח אותה מן הפסוקים.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ז׳</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נבצרים תשפ"ב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 השאלות (שופטים פרק ז')- יש לבדוק פתרון זה</a:t>
            </a:r>
          </a:p>
          <a:p>
            <a:pPr rtl="1" algn="r">
              <a:spcAft>
                <a:spcPts val="600"/>
              </a:spcAft>
            </a:pPr>
            <a:r>
              <a:rPr sz="1800" b="0" lang="he-IL">
                <a:solidFill>
                  <a:srgbClr val="1F2A44"/>
                </a:solidFill>
                <a:latin typeface="Arial"/>
                <a:cs typeface="Arial"/>
              </a:rPr>
              <a:t>תשובה לשאלה א (חובה)</a:t>
            </a:r>
          </a:p>
          <a:p>
            <a:pPr rtl="1" algn="r">
              <a:spcAft>
                <a:spcPts val="600"/>
              </a:spcAft>
            </a:pPr>
            <a:r>
              <a:rPr sz="1800" b="0" lang="he-IL">
                <a:solidFill>
                  <a:srgbClr val="1F2A44"/>
                </a:solidFill>
                <a:latin typeface="Arial"/>
                <a:cs typeface="Arial"/>
              </a:rPr>
              <a:t>השאלה: גדעון פנה אל העם ושאל מי מפחד מהמלחמה: "מי הירא וחרד ישוב ויצפור מהר הגלעד". בעקבות שאלה זו חזרו לבתיהם 22,000 איש.</a:t>
            </a:r>
          </a:p>
          <a:p>
            <a:pPr rtl="1" algn="r">
              <a:spcAft>
                <a:spcPts val="600"/>
              </a:spcAft>
            </a:pPr>
            <a:r>
              <a:rPr sz="1800" b="0" lang="he-IL">
                <a:solidFill>
                  <a:srgbClr val="1F2A44"/>
                </a:solidFill>
                <a:latin typeface="Arial"/>
                <a:cs typeface="Arial"/>
              </a:rPr>
              <a:t>המבחן המעשי (מבחן המים): גדעון הוריד את הלוחמים הנותרים אל המים ובדק כיצד הם שותים. ה' הורה לו להפריד בין אלו המלקקים את המים בלשונם ככלב ("המלקקים") לבין אלו הכורעים על ברכיהם כדי לשתות ("הכורעים"). רק 300 המלקקים נבחרו לצאת לקרב.</a:t>
            </a:r>
          </a:p>
          <a:p>
            <a:pPr rtl="1" algn="r">
              <a:spcAft>
                <a:spcPts val="600"/>
              </a:spcAft>
            </a:pPr>
            <a:r>
              <a:rPr sz="1800" b="0" lang="he-IL">
                <a:solidFill>
                  <a:srgbClr val="1F2A44"/>
                </a:solidFill>
                <a:latin typeface="Arial"/>
                <a:cs typeface="Arial"/>
              </a:rPr>
              <a:t>תשובה לשאלה ב</a:t>
            </a:r>
          </a:p>
          <a:p>
            <a:pPr rtl="1" algn="r">
              <a:spcAft>
                <a:spcPts val="600"/>
              </a:spcAft>
            </a:pPr>
            <a:r>
              <a:rPr sz="1800" b="0" lang="he-IL">
                <a:solidFill>
                  <a:srgbClr val="1F2A44"/>
                </a:solidFill>
                <a:latin typeface="Arial"/>
                <a:cs typeface="Arial"/>
              </a:rPr>
              <a:t>הסיבה לצמצום: ה' רצה למנוע מצב שבו בני ישראל יזקפו את הניצחון לזכות כוחם הצבאי במקום להכיר בעזרתו. ביסוס: "רב העם אשר אתך מתתי את מדין בידם פן יתפאר עלי ישראל לאמר ידי הושיעה לי".</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ז׳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נבצרים תשפ"ב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התועלת מהחוזרים: הלוחמים שעזבו השאירו ל-300 הנבחרים את המזון (צידה) ואת השופרות שלהם, מה שאפשר לכל לוחם בייחידה המצומצמת להיות מצויד בשופר (כלי מרכזי בטקטיקה של גדעון). ביסוס: "ויקחו את צידה העם בידם ואת שופרותיהם...".</a:t>
            </a:r>
          </a:p>
          <a:p>
            <a:pPr rtl="1" algn="r">
              <a:spcAft>
                <a:spcPts val="600"/>
              </a:spcAft>
            </a:pPr>
            <a:r>
              <a:rPr sz="1800" b="0" lang="he-IL">
                <a:solidFill>
                  <a:srgbClr val="1F2A44"/>
                </a:solidFill>
                <a:latin typeface="Arial"/>
                <a:cs typeface="Arial"/>
              </a:rPr>
              <a:t>תשובה לשאלה ג</a:t>
            </a:r>
          </a:p>
          <a:p>
            <a:pPr rtl="1" algn="r">
              <a:spcAft>
                <a:spcPts val="600"/>
              </a:spcAft>
            </a:pPr>
            <a:r>
              <a:rPr sz="1800" b="0" lang="he-IL">
                <a:solidFill>
                  <a:srgbClr val="1F2A44"/>
                </a:solidFill>
                <a:latin typeface="Arial"/>
                <a:cs typeface="Arial"/>
              </a:rPr>
              <a:t>כן, בהחלט ניתן לומר שגדעון פעל ברוח "אחרי". הוא לא רק נתן פקודות מרחוק, אלא הציב את עצמו כדוגמה אישית לחיקוי. הוא אמר ללוחמיו: "ממני תראו וכן תעשו... והיה כאשר אעשה כן תעשון". הוא חילק את הכוח לשלושה ראשים, לקח חלק פעיל בביצוע (תקיעה בשופר ושבירת הכד) והורה להם לפעול בדיוק ברגע ובאופן שבו הוא פועל, מה שמבטא הנהגה שמובילה מלפנים.</a:t>
            </a:r>
          </a:p>
          <a:p>
            <a:pPr rtl="1" algn="r">
              <a:spcAft>
                <a:spcPts val="600"/>
              </a:spcAft>
            </a:pPr>
            <a:r>
              <a:rPr sz="1800" b="0" lang="he-IL">
                <a:solidFill>
                  <a:srgbClr val="1F2A44"/>
                </a:solidFill>
                <a:latin typeface="Arial"/>
                <a:cs typeface="Arial"/>
              </a:rPr>
              <a:t>תשובה לשאלה ד</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ז׳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חורף נבצרים תשפ"ב (שאלון 1261)</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חוכמתו של גדעון: באה לידי ביטוי בלוחמה פסיכולוגית מבריקה. הוא השתמש באפקט ההפתעה (התקפה בתחילת "האשמורת התיכונה" – זמן שינה עמוקה), וביצירת מצג שווא של צבא ענק באמצעות רעש השופרות, שבירת הכדים ואור הלפידים. האויב נבהל מהרעש והאור הפתאומיים בחשיכה. הוכחה: "וימד בהם החרדה... וינס כל המחנה ויריעו וינוסו".</a:t>
            </a:r>
          </a:p>
          <a:p>
            <a:pPr rtl="1" algn="r">
              <a:spcAft>
                <a:spcPts val="600"/>
              </a:spcAft>
            </a:pPr>
            <a:r>
              <a:rPr sz="1800" b="0" lang="he-IL">
                <a:solidFill>
                  <a:srgbClr val="1F2A44"/>
                </a:solidFill>
                <a:latin typeface="Arial"/>
                <a:cs typeface="Arial"/>
              </a:rPr>
              <a:t>עזרת ה': הניצחון הפיזי הושג בזכות התערבות אלוהית שגרמה למהומה ובלבול ("מבוכה") בתוך מחנה מדיין, עד שהם הרגו זה את זה. הוכחה: "וישם ה' את חרב איש ברעהו ובכל המחנה". ה' הפך את חרבות המדיינים כנגד עצמם.</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ז׳ - מצגת</dc:title>
  <dc:subject/>
  <dc:creator/>
  <cp:keywords/>
  <dc:description/>
  <cp:lastModifiedBy/>
  <cp:revision>1</cp:revision>
  <dcterms:created xsi:type="dcterms:W3CDTF">2013-01-27T09:14:16Z</dcterms:created>
  <dcterms:modified xsi:type="dcterms:W3CDTF">2013-01-27T09:15:58Z</dcterms:modified>
  <cp:category/>
</cp:coreProperties>
</file>