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8F5C00"/>
            </a:solidFill>
          </c:spPr>
          <c:cat>
            <c:strRef>
              <c:f>Sheet1!$A$2:$A$6</c:f>
              <c:strCache>
                <c:ptCount val="5"/>
                <c:pt idx="0">
                  <c:v>גדעון</c:v>
                </c:pt>
                <c:pt idx="1">
                  <c:v>מדין</c:v>
                </c:pt>
                <c:pt idx="2">
                  <c:v>צלמנע</c:v>
                </c:pt>
                <c:pt idx="3">
                  <c:v>סכות</c:v>
                </c:pt>
                <c:pt idx="4">
                  <c:v>איש</c:v>
                </c:pt>
              </c:strCache>
            </c:strRef>
          </c:cat>
          <c:val>
            <c:numRef>
              <c:f>Sheet1!$B$2:$B$6</c:f>
              <c:numCache>
                <c:formatCode>General</c:formatCode>
                <c:ptCount val="5"/>
                <c:pt idx="0">
                  <c:v>13</c:v>
                </c:pt>
                <c:pt idx="1">
                  <c:v>7</c:v>
                </c:pt>
                <c:pt idx="2">
                  <c:v>6</c:v>
                </c:pt>
                <c:pt idx="3">
                  <c:v>6</c:v>
                </c:pt>
                <c:pt idx="4">
                  <c:v>5</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1D5E3A"/>
            </a:solidFill>
          </c:spPr>
          <c:cat>
            <c:strRef>
              <c:f>Sheet1!$A$2:$A$2</c:f>
              <c:strCache>
                <c:ptCount val="1"/>
                <c:pt idx="0">
                  <c:v>שאלון 1261</c:v>
                </c:pt>
              </c:strCache>
            </c:strRef>
          </c:cat>
          <c:val>
            <c:numRef>
              <c:f>Sheet1!$B$2:$B$2</c:f>
              <c:numCache>
                <c:formatCode>General</c:formatCode>
                <c:ptCount val="1"/>
                <c:pt idx="0">
                  <c:v>1</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0" y="0"/>
            <a:ext cx="6400800" cy="6858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728" y="109728"/>
            <a:ext cx="6181344" cy="6638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64592" y="164592"/>
            <a:ext cx="6071616" cy="6528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514600"/>
            <a:ext cx="64008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ח</a:t>
            </a:r>
          </a:p>
        </p:txBody>
      </p:sp>
      <p:sp>
        <p:nvSpPr>
          <p:cNvPr id="6" name="Rectangle 5"/>
          <p:cNvSpPr/>
          <p:nvPr/>
        </p:nvSpPr>
        <p:spPr>
          <a:xfrm>
            <a:off x="6400800" y="0"/>
            <a:ext cx="91440" cy="6858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0241280" y="-1097280"/>
            <a:ext cx="3108960" cy="3108960"/>
          </a:xfrm>
          <a:prstGeom prst="ellipse">
            <a:avLst/>
          </a:prstGeom>
          <a:solidFill>
            <a:srgbClr val="8F5C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6949440" y="5394960"/>
            <a:ext cx="2011680" cy="2011680"/>
          </a:xfrm>
          <a:prstGeom prst="ellipse">
            <a:avLst/>
          </a:prstGeom>
          <a:solidFill>
            <a:srgbClr val="2A7F8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66560" y="1371600"/>
            <a:ext cx="4937760" cy="914400"/>
          </a:xfrm>
          <a:prstGeom prst="rect">
            <a:avLst/>
          </a:prstGeom>
          <a:noFill/>
        </p:spPr>
        <p:txBody>
          <a:bodyPr wrap="square" anchor="t">
            <a:spAutoFit/>
          </a:bodyPr>
          <a:lstStyle/>
          <a:p>
            <a:pPr rtl="1" algn="r">
              <a:spcAft>
                <a:spcPts val="800"/>
              </a:spcAft>
            </a:pPr>
            <a:r>
              <a:rPr sz="2800" b="1" lang="he-IL">
                <a:solidFill>
                  <a:srgbClr val="F0D9A8"/>
                </a:solidFill>
                <a:latin typeface="Arial"/>
                <a:cs typeface="Arial"/>
              </a:rPr>
              <a:t>שופטים</a:t>
            </a:r>
          </a:p>
        </p:txBody>
      </p:sp>
      <p:sp>
        <p:nvSpPr>
          <p:cNvPr id="10" name="TextBox 9"/>
          <p:cNvSpPr txBox="1"/>
          <p:nvPr/>
        </p:nvSpPr>
        <p:spPr>
          <a:xfrm>
            <a:off x="6766560" y="2011680"/>
            <a:ext cx="4937760" cy="1828800"/>
          </a:xfrm>
          <a:prstGeom prst="rect">
            <a:avLst/>
          </a:prstGeom>
          <a:noFill/>
        </p:spPr>
        <p:txBody>
          <a:bodyPr wrap="square" anchor="t">
            <a:spAutoFit/>
          </a:bodyPr>
          <a:lstStyle/>
          <a:p>
            <a:pPr rtl="1" algn="r">
              <a:spcAft>
                <a:spcPts val="800"/>
              </a:spcAft>
            </a:pPr>
            <a:r>
              <a:rPr sz="5800" b="1" lang="he-IL">
                <a:solidFill>
                  <a:srgbClr val="FFFFFF"/>
                </a:solidFill>
                <a:latin typeface="Arial"/>
                <a:cs typeface="Arial"/>
              </a:rPr>
              <a:t>פרק ח׳</a:t>
            </a:r>
          </a:p>
        </p:txBody>
      </p:sp>
      <p:sp>
        <p:nvSpPr>
          <p:cNvPr id="11" name="Rectangle 10"/>
          <p:cNvSpPr/>
          <p:nvPr/>
        </p:nvSpPr>
        <p:spPr>
          <a:xfrm>
            <a:off x="9144000" y="3429000"/>
            <a:ext cx="2560320" cy="54864"/>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766560" y="3611880"/>
            <a:ext cx="4937760" cy="1463040"/>
          </a:xfrm>
          <a:prstGeom prst="rect">
            <a:avLst/>
          </a:prstGeom>
          <a:noFill/>
        </p:spPr>
        <p:txBody>
          <a:bodyPr wrap="square" anchor="t">
            <a:spAutoFit/>
          </a:bodyPr>
          <a:lstStyle/>
          <a:p>
            <a:pPr rtl="1" algn="r">
              <a:spcAft>
                <a:spcPts val="800"/>
              </a:spcAft>
            </a:pPr>
            <a:r>
              <a:rPr sz="2800" b="0" lang="he-IL">
                <a:solidFill>
                  <a:srgbClr val="F0D9A8"/>
                </a:solidFill>
                <a:latin typeface="Arial"/>
                <a:cs typeface="Arial"/>
              </a:rPr>
              <a:t>גדעון: ניצחון והמשכו</a:t>
            </a:r>
          </a:p>
        </p:txBody>
      </p:sp>
      <p:sp>
        <p:nvSpPr>
          <p:cNvPr id="13" name="TextBox 12"/>
          <p:cNvSpPr txBox="1"/>
          <p:nvPr/>
        </p:nvSpPr>
        <p:spPr>
          <a:xfrm>
            <a:off x="6766560" y="5120640"/>
            <a:ext cx="4937760" cy="731520"/>
          </a:xfrm>
          <a:prstGeom prst="rect">
            <a:avLst/>
          </a:prstGeom>
          <a:noFill/>
        </p:spPr>
        <p:txBody>
          <a:bodyPr wrap="square" anchor="t">
            <a:spAutoFit/>
          </a:bodyPr>
          <a:lstStyle/>
          <a:p>
            <a:pPr rtl="1" algn="r">
              <a:spcAft>
                <a:spcPts val="800"/>
              </a:spcAft>
            </a:pPr>
            <a:r>
              <a:rPr sz="1500" b="0" lang="he-IL">
                <a:solidFill>
                  <a:srgbClr val="DDDDDD"/>
                </a:solidFill>
                <a:latin typeface="Arial"/>
                <a:cs typeface="Arial"/>
              </a:rPr>
              <a:t>פסוקים, מפה חזותית, הסברים, מושגים בתוך הפרק ושאלות בגרות עם פתרונות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ח׳: מפת הפרק</a:t>
            </a:r>
          </a:p>
        </p:txBody>
      </p:sp>
      <p:sp>
        <p:nvSpPr>
          <p:cNvPr id="5" name="Rounded Rectangle 4"/>
          <p:cNvSpPr/>
          <p:nvPr/>
        </p:nvSpPr>
        <p:spPr>
          <a:xfrm>
            <a:off x="8951976" y="1463040"/>
            <a:ext cx="2706624" cy="23774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030968"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30968"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א</a:t>
            </a:r>
          </a:p>
        </p:txBody>
      </p:sp>
      <p:sp>
        <p:nvSpPr>
          <p:cNvPr id="8" name="TextBox 7"/>
          <p:cNvSpPr txBox="1"/>
          <p:nvPr/>
        </p:nvSpPr>
        <p:spPr>
          <a:xfrm>
            <a:off x="8997696"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אפרים</a:t>
            </a:r>
          </a:p>
          <a:p>
            <a:pPr rtl="1" algn="r">
              <a:spcAft>
                <a:spcPts val="400"/>
              </a:spcAft>
            </a:pPr>
            <a:r>
              <a:rPr sz="1500" b="0" lang="he-IL">
                <a:solidFill>
                  <a:srgbClr val="F0D9A8"/>
                </a:solidFill>
                <a:latin typeface="Arial"/>
                <a:cs typeface="Arial"/>
              </a:rPr>
              <a:t>פסוקים א׳–ג׳</a:t>
            </a:r>
          </a:p>
        </p:txBody>
      </p:sp>
      <p:sp>
        <p:nvSpPr>
          <p:cNvPr id="9" name="Rounded Rectangle 8"/>
          <p:cNvSpPr/>
          <p:nvPr/>
        </p:nvSpPr>
        <p:spPr>
          <a:xfrm>
            <a:off x="6135624" y="1463040"/>
            <a:ext cx="2706624" cy="2377440"/>
          </a:xfrm>
          <a:prstGeom prst="roundRect">
            <a:avLst>
              <a:gd name="adj" fmla="val 8000"/>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7214616"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214616"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ב</a:t>
            </a:r>
          </a:p>
        </p:txBody>
      </p:sp>
      <p:sp>
        <p:nvSpPr>
          <p:cNvPr id="12" name="TextBox 11"/>
          <p:cNvSpPr txBox="1"/>
          <p:nvPr/>
        </p:nvSpPr>
        <p:spPr>
          <a:xfrm>
            <a:off x="6181344"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רדיפת זבח וצלמנע</a:t>
            </a:r>
          </a:p>
          <a:p>
            <a:pPr rtl="1" algn="r">
              <a:spcAft>
                <a:spcPts val="400"/>
              </a:spcAft>
            </a:pPr>
            <a:r>
              <a:rPr sz="1500" b="0" lang="he-IL">
                <a:solidFill>
                  <a:srgbClr val="F0D9A8"/>
                </a:solidFill>
                <a:latin typeface="Arial"/>
                <a:cs typeface="Arial"/>
              </a:rPr>
              <a:t>פסוקים ד׳–כ״א</a:t>
            </a:r>
          </a:p>
        </p:txBody>
      </p:sp>
      <p:sp>
        <p:nvSpPr>
          <p:cNvPr id="13" name="Rounded Rectangle 12"/>
          <p:cNvSpPr/>
          <p:nvPr/>
        </p:nvSpPr>
        <p:spPr>
          <a:xfrm>
            <a:off x="3319272" y="1463040"/>
            <a:ext cx="2706624" cy="2377440"/>
          </a:xfrm>
          <a:prstGeom prst="roundRect">
            <a:avLst>
              <a:gd name="adj" fmla="val 8000"/>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4398264"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398264"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ג</a:t>
            </a:r>
          </a:p>
        </p:txBody>
      </p:sp>
      <p:sp>
        <p:nvSpPr>
          <p:cNvPr id="16" name="TextBox 15"/>
          <p:cNvSpPr txBox="1"/>
          <p:nvPr/>
        </p:nvSpPr>
        <p:spPr>
          <a:xfrm>
            <a:off x="3364992"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סירוב למלוך</a:t>
            </a:r>
          </a:p>
          <a:p>
            <a:pPr rtl="1" algn="r">
              <a:spcAft>
                <a:spcPts val="400"/>
              </a:spcAft>
            </a:pPr>
            <a:r>
              <a:rPr sz="1500" b="0" lang="he-IL">
                <a:solidFill>
                  <a:srgbClr val="F0D9A8"/>
                </a:solidFill>
                <a:latin typeface="Arial"/>
                <a:cs typeface="Arial"/>
              </a:rPr>
              <a:t>פסוקים כ״ב–כ״ח</a:t>
            </a:r>
          </a:p>
        </p:txBody>
      </p:sp>
      <p:sp>
        <p:nvSpPr>
          <p:cNvPr id="17" name="Rounded Rectangle 16"/>
          <p:cNvSpPr/>
          <p:nvPr/>
        </p:nvSpPr>
        <p:spPr>
          <a:xfrm>
            <a:off x="502920" y="1463040"/>
            <a:ext cx="2706624" cy="2377440"/>
          </a:xfrm>
          <a:prstGeom prst="roundRect">
            <a:avLst>
              <a:gd name="adj" fmla="val 8000"/>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581912"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581912"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ד</a:t>
            </a:r>
          </a:p>
        </p:txBody>
      </p:sp>
      <p:sp>
        <p:nvSpPr>
          <p:cNvPr id="20" name="TextBox 19"/>
          <p:cNvSpPr txBox="1"/>
          <p:nvPr/>
        </p:nvSpPr>
        <p:spPr>
          <a:xfrm>
            <a:off x="548640"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מות גדעון</a:t>
            </a:r>
          </a:p>
          <a:p>
            <a:pPr rtl="1" algn="r">
              <a:spcAft>
                <a:spcPts val="400"/>
              </a:spcAft>
            </a:pPr>
            <a:r>
              <a:rPr sz="1500" b="0" lang="he-IL">
                <a:solidFill>
                  <a:srgbClr val="F0D9A8"/>
                </a:solidFill>
                <a:latin typeface="Arial"/>
                <a:cs typeface="Arial"/>
              </a:rPr>
              <a:t>פסוקים כ״ט–ל״ה</a:t>
            </a:r>
          </a:p>
        </p:txBody>
      </p:sp>
      <p:sp>
        <p:nvSpPr>
          <p:cNvPr id="21" name="Rectangle 20"/>
          <p:cNvSpPr/>
          <p:nvPr/>
        </p:nvSpPr>
        <p:spPr>
          <a:xfrm>
            <a:off x="502920" y="4251960"/>
            <a:ext cx="11155680" cy="91440"/>
          </a:xfrm>
          <a:prstGeom prst="rect">
            <a:avLst/>
          </a:prstGeom>
          <a:solidFill>
            <a:srgbClr val="44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02920" y="3931920"/>
            <a:ext cx="11155680" cy="365760"/>
          </a:xfrm>
          <a:prstGeom prst="rect">
            <a:avLst/>
          </a:prstGeom>
          <a:noFill/>
        </p:spPr>
        <p:txBody>
          <a:bodyPr wrap="square" anchor="t">
            <a:spAutoFit/>
          </a:bodyPr>
          <a:lstStyle/>
          <a:p>
            <a:pPr rtl="1" algn="r">
              <a:spcAft>
                <a:spcPts val="800"/>
              </a:spcAft>
            </a:pPr>
            <a:r>
              <a:rPr sz="1400" b="0" lang="he-IL">
                <a:solidFill>
                  <a:srgbClr val="444444"/>
                </a:solidFill>
                <a:latin typeface="Arial"/>
                <a:cs typeface="Arial"/>
              </a:rPr>
              <a:t>אורך הקטעים ביחס לפרק:</a:t>
            </a:r>
          </a:p>
        </p:txBody>
      </p:sp>
      <p:sp>
        <p:nvSpPr>
          <p:cNvPr id="23" name="Rectangle 22"/>
          <p:cNvSpPr/>
          <p:nvPr/>
        </p:nvSpPr>
        <p:spPr>
          <a:xfrm>
            <a:off x="10720687" y="4389120"/>
            <a:ext cx="919625" cy="4114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4983481" y="4389120"/>
            <a:ext cx="5700630" cy="4114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2752344" y="4389120"/>
            <a:ext cx="2194560" cy="4114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521208" y="4389120"/>
            <a:ext cx="2194560" cy="41148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0080" y="5029200"/>
            <a:ext cx="10881360" cy="1280160"/>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בפרק: </a:t>
            </a:r>
            <a:r>
              <a:rPr sz="2200" b="0" lang="he-IL">
                <a:solidFill>
                  <a:srgbClr val="1F2A44"/>
                </a:solidFill>
                <a:latin typeface="Arial"/>
                <a:cs typeface="Arial"/>
              </a:rPr>
              <a:t>35 פסוקים. </a:t>
            </a:r>
            <a:r>
              <a:rPr sz="2200" b="1" lang="he-IL">
                <a:solidFill>
                  <a:srgbClr val="8F5C00"/>
                </a:solidFill>
                <a:latin typeface="Arial"/>
                <a:cs typeface="Arial"/>
              </a:rPr>
              <a:t>בבגרות: </a:t>
            </a:r>
            <a:r>
              <a:rPr sz="2200" b="0" lang="he-IL">
                <a:solidFill>
                  <a:srgbClr val="1F2A44"/>
                </a:solidFill>
                <a:latin typeface="Arial"/>
                <a:cs typeface="Arial"/>
              </a:rPr>
              <a:t>הפרק נשאל ב-1 מועדים/שאלונים במסמך.</a:t>
            </a:r>
          </a:p>
        </p:txBody>
      </p:sp>
      <p:sp>
        <p:nvSpPr>
          <p:cNvPr id="28" name="TextBox 2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החלוקה לקטעים היא של מכין המצגת. נתוני הבחינה מתוך מסמך שאלות ופתרונות הבגרות.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ח׳, פסוקים א׳–ג׳</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א׳  </a:t>
            </a:r>
            <a:r>
              <a:rPr sz="2600" b="0" lang="he-IL">
                <a:solidFill>
                  <a:srgbClr val="1F2A44"/>
                </a:solidFill>
                <a:latin typeface="Arial"/>
                <a:cs typeface="Arial"/>
              </a:rPr>
              <a:t>וַיֹּאמְרוּ אֵלָיו אִישׁ אֶפְרַיִם מָֽה־הַדָּבָר הַזֶּה עָשִׂיתָ לָּנוּ לְבִלְתִּי קְרֹאות לָנוּ כִּי הָלַכְתָּ לְהִלָּחֵם בְּמִדְיָן וַיְרִיבוּן אִתּוֹ בְּחׇזְקָֽה׃</a:t>
            </a:r>
          </a:p>
          <a:p>
            <a:pPr rtl="1" algn="r">
              <a:spcAft>
                <a:spcPts val="1200"/>
              </a:spcAft>
            </a:pPr>
            <a:r>
              <a:rPr sz="2600" b="1" lang="he-IL">
                <a:solidFill>
                  <a:srgbClr val="1F4E79"/>
                </a:solidFill>
                <a:latin typeface="Arial"/>
                <a:cs typeface="Arial"/>
              </a:rPr>
              <a:t>ב׳  </a:t>
            </a:r>
            <a:r>
              <a:rPr sz="2600" b="0" lang="he-IL">
                <a:solidFill>
                  <a:srgbClr val="1F2A44"/>
                </a:solidFill>
                <a:latin typeface="Arial"/>
                <a:cs typeface="Arial"/>
              </a:rPr>
              <a:t>וַיֹּאמֶר אֲלֵיהֶם מֶה־עָשִׂיתִי עַתָּה כָּכֶם הֲלֹא טוֹב עֹלְלוֹת אֶפְרַיִם מִבְצִיר אֲבִיעֶֽזֶר׃</a:t>
            </a:r>
          </a:p>
          <a:p>
            <a:pPr rtl="1" algn="r">
              <a:spcAft>
                <a:spcPts val="1200"/>
              </a:spcAft>
            </a:pPr>
            <a:r>
              <a:rPr sz="2600" b="1" lang="he-IL">
                <a:solidFill>
                  <a:srgbClr val="1F4E79"/>
                </a:solidFill>
                <a:latin typeface="Arial"/>
                <a:cs typeface="Arial"/>
              </a:rPr>
              <a:t>ג׳  </a:t>
            </a:r>
            <a:r>
              <a:rPr sz="2600" b="0" lang="he-IL">
                <a:solidFill>
                  <a:srgbClr val="1F2A44"/>
                </a:solidFill>
                <a:latin typeface="Arial"/>
                <a:cs typeface="Arial"/>
              </a:rPr>
              <a:t>בְּיֶדְכֶם נָתַן אֱלֹהִים אֶת־שָׂרֵי מִדְיָן אֶת־עֹרֵב וְאֶת־זְאֵב וּמַה־יָּכֹלְתִּי עֲשׂוֹת כָּכֶם אָז רָפְתָה רוּחָם מֵֽעָלָיו בְּדַבְּרוֹ הַדָּבָר הַזֶּֽה׃</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אפרים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אפרים</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ח</a:t>
            </a:r>
          </a:p>
        </p:txBody>
      </p:sp>
      <p:sp>
        <p:nvSpPr>
          <p:cNvPr id="9" name="Rectangle 8"/>
          <p:cNvSpPr/>
          <p:nvPr/>
        </p:nvSpPr>
        <p:spPr>
          <a:xfrm>
            <a:off x="457200" y="1463040"/>
            <a:ext cx="109728" cy="4572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אנשי אפרים מתלוננים: ״מה הדבר הזה עשית לנו לבלתי קראות לנו כי הלכת להלחם במדין״. הם כועסים שלא הוזמנו.</a:t>
            </a:r>
          </a:p>
        </p:txBody>
      </p:sp>
      <p:sp>
        <p:nvSpPr>
          <p:cNvPr id="14" name="Oval 13"/>
          <p:cNvSpPr/>
          <p:nvPr/>
        </p:nvSpPr>
        <p:spPr>
          <a:xfrm>
            <a:off x="11292840" y="365760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גדעון מרגיע אותם בענווה: ״מה עשיתי עתה ככם הלא טוב עללות אפרים מבציר אביעזר״. הוא מזכיר שהם תפסו את שרי מדין, ושזה הישג גדול משלו. ״אז רפתה רוחם מעליו״.</a:t>
            </a:r>
          </a:p>
        </p:txBody>
      </p:sp>
      <p:sp>
        <p:nvSpPr>
          <p:cNvPr id="17" name="Rounded Rectangle 16"/>
          <p:cNvSpPr/>
          <p:nvPr/>
        </p:nvSpPr>
        <p:spPr>
          <a:xfrm>
            <a:off x="4434840" y="5852160"/>
            <a:ext cx="7360920" cy="566928"/>
          </a:xfrm>
          <a:prstGeom prst="roundRect">
            <a:avLst/>
          </a:prstGeom>
          <a:solidFill>
            <a:srgbClr val="FDF1D8"/>
          </a:solidFill>
          <a:ln w="25400">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F4E79"/>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ח׳, פסוקים א׳–ג׳. ההסבר לא נבדק על ידי מורה לתנ"ך.</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אפרים</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וַיֹּאמֶר אֲלֵיהֶם מֶה־עָשִׂיתִי עַתָּה כָּכֶם הֲלֹא טוֹב עֹלְלוֹת אֶפְרַיִם מִבְצִיר אֲבִיעֶֽזֶר׃</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ח׳, פסוק ב׳</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ח׳, פסוקים ד׳–ז׳</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ד׳  </a:t>
            </a:r>
            <a:r>
              <a:rPr sz="2600" b="0" lang="he-IL">
                <a:solidFill>
                  <a:srgbClr val="1F2A44"/>
                </a:solidFill>
                <a:latin typeface="Arial"/>
                <a:cs typeface="Arial"/>
              </a:rPr>
              <a:t>וַיָּבֹא גִדְעוֹן הַיַּרְדֵּנָה עֹבֵר הוּא וּשְׁלֹשׁ־מֵאוֹת הָאִישׁ אֲשֶׁר אִתּוֹ עֲיֵפִים וְרֹדְפִֽים׃</a:t>
            </a:r>
          </a:p>
          <a:p>
            <a:pPr rtl="1" algn="r">
              <a:spcAft>
                <a:spcPts val="1200"/>
              </a:spcAft>
            </a:pPr>
            <a:r>
              <a:rPr sz="2600" b="1" lang="he-IL">
                <a:solidFill>
                  <a:srgbClr val="8F5C00"/>
                </a:solidFill>
                <a:latin typeface="Arial"/>
                <a:cs typeface="Arial"/>
              </a:rPr>
              <a:t>ה׳  </a:t>
            </a:r>
            <a:r>
              <a:rPr sz="2600" b="0" lang="he-IL">
                <a:solidFill>
                  <a:srgbClr val="1F2A44"/>
                </a:solidFill>
                <a:latin typeface="Arial"/>
                <a:cs typeface="Arial"/>
              </a:rPr>
              <a:t>וַיֹּאמֶר לְאַנְשֵׁי סֻכּוֹת תְּנוּ־נָא כִּכְּרוֹת לֶחֶם לָעָם אֲשֶׁר בְּרַגְלָי כִּֽי־עֲיֵפִים הֵם וְאָנֹכִי רֹדֵף אַחֲרֵי זֶבַח וְצַלְמֻנָּע מַלְכֵי מִדְיָֽן׃</a:t>
            </a:r>
          </a:p>
          <a:p>
            <a:pPr rtl="1" algn="r">
              <a:spcAft>
                <a:spcPts val="1200"/>
              </a:spcAft>
            </a:pPr>
            <a:r>
              <a:rPr sz="2600" b="1" lang="he-IL">
                <a:solidFill>
                  <a:srgbClr val="8F5C00"/>
                </a:solidFill>
                <a:latin typeface="Arial"/>
                <a:cs typeface="Arial"/>
              </a:rPr>
              <a:t>ו׳  </a:t>
            </a:r>
            <a:r>
              <a:rPr sz="2600" b="0" lang="he-IL">
                <a:solidFill>
                  <a:srgbClr val="1F2A44"/>
                </a:solidFill>
                <a:latin typeface="Arial"/>
                <a:cs typeface="Arial"/>
              </a:rPr>
              <a:t>וַיֹּאמֶר שָׂרֵי סֻכּוֹת הֲכַף זֶבַח וְצַלְמֻנָּע עַתָּה בְּיָדֶךָ כִּֽי־נִתֵּן לִֽצְבָאֲךָ לָֽחֶם׃</a:t>
            </a:r>
          </a:p>
          <a:p>
            <a:pPr rtl="1" algn="r">
              <a:spcAft>
                <a:spcPts val="1200"/>
              </a:spcAft>
            </a:pPr>
            <a:r>
              <a:rPr sz="2600" b="1" lang="he-IL">
                <a:solidFill>
                  <a:srgbClr val="8F5C00"/>
                </a:solidFill>
                <a:latin typeface="Arial"/>
                <a:cs typeface="Arial"/>
              </a:rPr>
              <a:t>ז׳  </a:t>
            </a:r>
            <a:r>
              <a:rPr sz="2600" b="0" lang="he-IL">
                <a:solidFill>
                  <a:srgbClr val="1F2A44"/>
                </a:solidFill>
                <a:latin typeface="Arial"/>
                <a:cs typeface="Arial"/>
              </a:rPr>
              <a:t>וַיֹּאמֶר גִּדְעוֹן לָכֵן בְּתֵת יְהֹוָה אֶת־זֶבַח וְאֶת־צַלְמֻנָּע בְּיָדִי וְדַשְׁתִּי אֶת־בְּשַׂרְכֶם אֶת־קוֹצֵי הַמִּדְבָּר וְאֶת־הַֽבַּרְקֳנִֽים׃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רדיפת זבח וצלמנע</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ח׳, פסוקים ח׳–י״א</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ח׳  </a:t>
            </a:r>
            <a:r>
              <a:rPr sz="2600" b="0" lang="he-IL">
                <a:solidFill>
                  <a:srgbClr val="1F2A44"/>
                </a:solidFill>
                <a:latin typeface="Arial"/>
                <a:cs typeface="Arial"/>
              </a:rPr>
              <a:t>וַיַּעַל מִשָּׁם פְּנוּאֵל וַיְדַבֵּר אֲלֵיהֶם כָּזֹאת וַיַּעֲנוּ אוֹתוֹ אַנְשֵׁי פְנוּאֵל כַּאֲשֶׁר עָנוּ אַנְשֵׁי סֻכּֽוֹת׃</a:t>
            </a:r>
          </a:p>
          <a:p>
            <a:pPr rtl="1" algn="r">
              <a:spcAft>
                <a:spcPts val="1200"/>
              </a:spcAft>
            </a:pPr>
            <a:r>
              <a:rPr sz="2600" b="1" lang="he-IL">
                <a:solidFill>
                  <a:srgbClr val="8F5C00"/>
                </a:solidFill>
                <a:latin typeface="Arial"/>
                <a:cs typeface="Arial"/>
              </a:rPr>
              <a:t>ט׳  </a:t>
            </a:r>
            <a:r>
              <a:rPr sz="2600" b="0" lang="he-IL">
                <a:solidFill>
                  <a:srgbClr val="1F2A44"/>
                </a:solidFill>
                <a:latin typeface="Arial"/>
                <a:cs typeface="Arial"/>
              </a:rPr>
              <a:t>וַיֹּאמֶר גַּם־לְאַנְשֵׁי פְנוּאֵל לֵאמֹר בְּשׁוּבִי בְשָׁלוֹם אֶתֹּץ אֶת־הַמִּגְדָּל הַזֶּֽה׃</a:t>
            </a:r>
          </a:p>
          <a:p>
            <a:pPr rtl="1" algn="r">
              <a:spcAft>
                <a:spcPts val="1200"/>
              </a:spcAft>
            </a:pPr>
            <a:r>
              <a:rPr sz="2600" b="1" lang="he-IL">
                <a:solidFill>
                  <a:srgbClr val="8F5C00"/>
                </a:solidFill>
                <a:latin typeface="Arial"/>
                <a:cs typeface="Arial"/>
              </a:rPr>
              <a:t>י׳  </a:t>
            </a:r>
            <a:r>
              <a:rPr sz="2600" b="0" lang="he-IL">
                <a:solidFill>
                  <a:srgbClr val="1F2A44"/>
                </a:solidFill>
                <a:latin typeface="Arial"/>
                <a:cs typeface="Arial"/>
              </a:rPr>
              <a:t>וְזֶבַח וְצַלְמֻנָּע בַּקַּרְקֹר וּמַחֲנֵיהֶם עִמָּם כַּחֲמֵשֶׁת עָשָׂר אֶלֶף כֹּל הַנּוֹתָרִים מִכֹּל מַחֲנֵה בְנֵי־קֶדֶם וְהַנֹּפְלִים מֵאָה וְעֶשְׂרִים אֶלֶף אִישׁ שֹׁלֵֽף־חָֽרֶב׃</a:t>
            </a:r>
          </a:p>
          <a:p>
            <a:pPr rtl="1" algn="r">
              <a:spcAft>
                <a:spcPts val="1200"/>
              </a:spcAft>
            </a:pPr>
            <a:r>
              <a:rPr sz="2600" b="1" lang="he-IL">
                <a:solidFill>
                  <a:srgbClr val="8F5C00"/>
                </a:solidFill>
                <a:latin typeface="Arial"/>
                <a:cs typeface="Arial"/>
              </a:rPr>
              <a:t>י״א  </a:t>
            </a:r>
            <a:r>
              <a:rPr sz="2600" b="0" lang="he-IL">
                <a:solidFill>
                  <a:srgbClr val="1F2A44"/>
                </a:solidFill>
                <a:latin typeface="Arial"/>
                <a:cs typeface="Arial"/>
              </a:rPr>
              <a:t>וַיַּעַל גִּדְעוֹן דֶּרֶךְ הַשְּׁכוּנֵי בׇאֳהָלִים מִקֶּדֶם לְנֹבַח וְיׇגְבְּהָה וַיַּךְ אֶת־הַֽמַּחֲנֶה וְהַֽמַּחֲנֶה הָיָה בֶֽטַח׃</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רדיפת זבח וצלמנע</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ח׳, פסוקים י״ב–ט״ו</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י״ב  </a:t>
            </a:r>
            <a:r>
              <a:rPr sz="2600" b="0" lang="he-IL">
                <a:solidFill>
                  <a:srgbClr val="1F2A44"/>
                </a:solidFill>
                <a:latin typeface="Arial"/>
                <a:cs typeface="Arial"/>
              </a:rPr>
              <a:t>וַיָּנֻסוּ זֶבַח וְצַלְמֻנָּע וַיִּרְדֹּף אַחֲרֵיהֶם וַיִּלְכֹּד אֶת־שְׁנֵי ׀ מַלְכֵי מִדְיָן אֶת־זֶבַח וְאֶת־צַלְמֻנָּע וְכׇל־הַֽמַּחֲנֶה הֶחֱרִֽיד׃</a:t>
            </a:r>
          </a:p>
          <a:p>
            <a:pPr rtl="1" algn="r">
              <a:spcAft>
                <a:spcPts val="1200"/>
              </a:spcAft>
            </a:pPr>
            <a:r>
              <a:rPr sz="2600" b="1" lang="he-IL">
                <a:solidFill>
                  <a:srgbClr val="8F5C00"/>
                </a:solidFill>
                <a:latin typeface="Arial"/>
                <a:cs typeface="Arial"/>
              </a:rPr>
              <a:t>י״ג  </a:t>
            </a:r>
            <a:r>
              <a:rPr sz="2600" b="0" lang="he-IL">
                <a:solidFill>
                  <a:srgbClr val="1F2A44"/>
                </a:solidFill>
                <a:latin typeface="Arial"/>
                <a:cs typeface="Arial"/>
              </a:rPr>
              <a:t>וַיָּשׇׁב גִּדְעוֹן בֶּן־יוֹאָשׁ מִן־הַמִּלְחָמָה מִֽלְמַעֲלֵה הֶחָֽרֶס׃</a:t>
            </a:r>
          </a:p>
          <a:p>
            <a:pPr rtl="1" algn="r">
              <a:spcAft>
                <a:spcPts val="1200"/>
              </a:spcAft>
            </a:pPr>
            <a:r>
              <a:rPr sz="2600" b="1" lang="he-IL">
                <a:solidFill>
                  <a:srgbClr val="8F5C00"/>
                </a:solidFill>
                <a:latin typeface="Arial"/>
                <a:cs typeface="Arial"/>
              </a:rPr>
              <a:t>י״ד  </a:t>
            </a:r>
            <a:r>
              <a:rPr sz="2600" b="0" lang="he-IL">
                <a:solidFill>
                  <a:srgbClr val="1F2A44"/>
                </a:solidFill>
                <a:latin typeface="Arial"/>
                <a:cs typeface="Arial"/>
              </a:rPr>
              <a:t>וַיִּלְכׇּד־נַעַר מֵאַנְשֵׁי סֻכּוֹת וַיִּשְׁאָלֵהוּ וַיִּכְתֹּב אֵלָיו אֶת־שָׂרֵי סֻכּוֹת וְאֶת־זְקֵנֶיהָ שִׁבְעִים וְשִׁבְעָה אִֽישׁ׃</a:t>
            </a:r>
          </a:p>
          <a:p>
            <a:pPr rtl="1" algn="r">
              <a:spcAft>
                <a:spcPts val="1200"/>
              </a:spcAft>
            </a:pPr>
            <a:r>
              <a:rPr sz="2600" b="1" lang="he-IL">
                <a:solidFill>
                  <a:srgbClr val="8F5C00"/>
                </a:solidFill>
                <a:latin typeface="Arial"/>
                <a:cs typeface="Arial"/>
              </a:rPr>
              <a:t>ט״ו  </a:t>
            </a:r>
            <a:r>
              <a:rPr sz="2600" b="0" lang="he-IL">
                <a:solidFill>
                  <a:srgbClr val="1F2A44"/>
                </a:solidFill>
                <a:latin typeface="Arial"/>
                <a:cs typeface="Arial"/>
              </a:rPr>
              <a:t>וַיָּבֹא אֶל־אַנְשֵׁי סֻכּוֹת וַיֹּאמֶר הִנֵּה זֶבַח וְצַלְמֻנָּע אֲשֶׁר חֵרַפְתֶּם אוֹתִי לֵאמֹר הֲכַף זֶבַח וְצַלְמֻנָּע עַתָּה בְּיָדֶךָ כִּי נִתֵּן לַאֲנָשֶׁיךָ הַיְּעֵפִים לָֽחֶם׃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רדיפת זבח וצלמנע</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ח׳, פסוקים ט״ז–כ׳</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ט״ז  </a:t>
            </a:r>
            <a:r>
              <a:rPr sz="2600" b="0" lang="he-IL">
                <a:solidFill>
                  <a:srgbClr val="1F2A44"/>
                </a:solidFill>
                <a:latin typeface="Arial"/>
                <a:cs typeface="Arial"/>
              </a:rPr>
              <a:t>וַיִּקַּח אֶת־זִקְנֵי הָעִיר וְאֶת־קוֹצֵי הַמִּדְבָּר וְאֶת־הַֽבַּרְקֳנִים וַיֹּדַע בָּהֶם אֵת אַנְשֵׁי סֻכּֽוֹת׃</a:t>
            </a:r>
          </a:p>
          <a:p>
            <a:pPr rtl="1" algn="r">
              <a:spcAft>
                <a:spcPts val="1200"/>
              </a:spcAft>
            </a:pPr>
            <a:r>
              <a:rPr sz="2600" b="1" lang="he-IL">
                <a:solidFill>
                  <a:srgbClr val="8F5C00"/>
                </a:solidFill>
                <a:latin typeface="Arial"/>
                <a:cs typeface="Arial"/>
              </a:rPr>
              <a:t>י״ז  </a:t>
            </a:r>
            <a:r>
              <a:rPr sz="2600" b="0" lang="he-IL">
                <a:solidFill>
                  <a:srgbClr val="1F2A44"/>
                </a:solidFill>
                <a:latin typeface="Arial"/>
                <a:cs typeface="Arial"/>
              </a:rPr>
              <a:t>וְאֶת־מִגְדַּל פְּנוּאֵל נָתָץ וַֽיַּהֲרֹג אֶת־אַנְשֵׁי הָעִֽיר׃</a:t>
            </a:r>
          </a:p>
          <a:p>
            <a:pPr rtl="1" algn="r">
              <a:spcAft>
                <a:spcPts val="1200"/>
              </a:spcAft>
            </a:pPr>
            <a:r>
              <a:rPr sz="2600" b="1" lang="he-IL">
                <a:solidFill>
                  <a:srgbClr val="8F5C00"/>
                </a:solidFill>
                <a:latin typeface="Arial"/>
                <a:cs typeface="Arial"/>
              </a:rPr>
              <a:t>י״ח  </a:t>
            </a:r>
            <a:r>
              <a:rPr sz="2600" b="0" lang="he-IL">
                <a:solidFill>
                  <a:srgbClr val="1F2A44"/>
                </a:solidFill>
                <a:latin typeface="Arial"/>
                <a:cs typeface="Arial"/>
              </a:rPr>
              <a:t>וַיֹּאמֶר אֶל־זֶבַח וְאֶל־צַלְמֻנָּע אֵיפֹה הָאֲנָשִׁים אֲשֶׁר הֲרַגְתֶּם בְּתָבוֹר וַיֹּֽאמְרוּ כָּמוֹךָ כְמוֹהֶם אֶחָד כְּתֹאַר בְּנֵי הַמֶּֽלֶךְ׃</a:t>
            </a:r>
          </a:p>
          <a:p>
            <a:pPr rtl="1" algn="r">
              <a:spcAft>
                <a:spcPts val="1200"/>
              </a:spcAft>
            </a:pPr>
            <a:r>
              <a:rPr sz="2600" b="1" lang="he-IL">
                <a:solidFill>
                  <a:srgbClr val="8F5C00"/>
                </a:solidFill>
                <a:latin typeface="Arial"/>
                <a:cs typeface="Arial"/>
              </a:rPr>
              <a:t>י״ט  </a:t>
            </a:r>
            <a:r>
              <a:rPr sz="2600" b="0" lang="he-IL">
                <a:solidFill>
                  <a:srgbClr val="1F2A44"/>
                </a:solidFill>
                <a:latin typeface="Arial"/>
                <a:cs typeface="Arial"/>
              </a:rPr>
              <a:t>וַיֹּאמַר אַחַי בְּנֵֽי־אִמִּי הֵם חַי־יְהֹוָה לוּ הַחֲיִתֶם אוֹתָם לֹא הָרַגְתִּי אֶתְכֶֽם׃</a:t>
            </a:r>
          </a:p>
          <a:p>
            <a:pPr rtl="1" algn="r">
              <a:spcAft>
                <a:spcPts val="1200"/>
              </a:spcAft>
            </a:pPr>
            <a:r>
              <a:rPr sz="2600" b="1" lang="he-IL">
                <a:solidFill>
                  <a:srgbClr val="8F5C00"/>
                </a:solidFill>
                <a:latin typeface="Arial"/>
                <a:cs typeface="Arial"/>
              </a:rPr>
              <a:t>כ׳  </a:t>
            </a:r>
            <a:r>
              <a:rPr sz="2600" b="0" lang="he-IL">
                <a:solidFill>
                  <a:srgbClr val="1F2A44"/>
                </a:solidFill>
                <a:latin typeface="Arial"/>
                <a:cs typeface="Arial"/>
              </a:rPr>
              <a:t>וַיֹּאמֶר לְיֶתֶר בְּכוֹרוֹ קוּם הֲרֹג אוֹתָם וְלֹא־שָׁלַף הַנַּעַר חַרְבּוֹ כִּי יָרֵא כִּי עוֹדֶנּוּ נָֽעַר׃</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רדיפת זבח וצלמנע</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ח׳, פסוק כ״א</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כ״א  </a:t>
            </a:r>
            <a:r>
              <a:rPr sz="2600" b="0" lang="he-IL">
                <a:solidFill>
                  <a:srgbClr val="1F2A44"/>
                </a:solidFill>
                <a:latin typeface="Arial"/>
                <a:cs typeface="Arial"/>
              </a:rPr>
              <a:t>וַיֹּאמֶר זֶבַח וְצַלְמֻנָּע קוּם אַתָּה וּפְגַע־בָּנוּ כִּי כָאִישׁ גְּבוּרָתוֹ וַיָּקׇם גִּדְעוֹן וַֽיַּהֲרֹג אֶת־זֶבַח וְאֶת־צַלְמֻנָּע וַיִּקַּח אֶת־הַשַּׂהֲרֹנִים אֲשֶׁר בְּצַוְּארֵי גְמַלֵּיהֶֽם׃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רדיפת זבח וצלמנע</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רדיפת זבח וצלמנע</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ח</a:t>
            </a:r>
          </a:p>
        </p:txBody>
      </p:sp>
      <p:sp>
        <p:nvSpPr>
          <p:cNvPr id="9" name="Rectangle 8"/>
          <p:cNvSpPr/>
          <p:nvPr/>
        </p:nvSpPr>
        <p:spPr>
          <a:xfrm>
            <a:off x="457200" y="1463040"/>
            <a:ext cx="109728" cy="4572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גדעון ושלוש מאות עוברים את הירדן עייפים ורודפים. הוא מבקש לחם מאנשי סכות ופנואל, והם מסרבים: היד זבח וצלמנע עתה בידך. גדעון מבטיח לשוב ולהעניש אותם.</a:t>
            </a:r>
          </a:p>
        </p:txBody>
      </p:sp>
      <p:sp>
        <p:nvSpPr>
          <p:cNvPr id="14" name="Oval 13"/>
          <p:cNvSpPr/>
          <p:nvPr/>
        </p:nvSpPr>
        <p:spPr>
          <a:xfrm>
            <a:off x="11292840" y="365760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הוא תופס את מלכי מדין זבח וצלמנע. אנשי סכות נענשים בקוצי המדבר ומגדל פנואל נהרס. כשהוא שואל את זבח וצלמנע על האנשים שהרגו בתבור, הם אומרים שהיו ״כמוך כהם״. הם אחיו, בני אמו. הוא מצווה על יתר בכורו להרוג אותם, אך הנער ירא, ולכן גדעון עושה זאת בעצמו.</a:t>
            </a:r>
          </a:p>
        </p:txBody>
      </p:sp>
      <p:sp>
        <p:nvSpPr>
          <p:cNvPr id="17" name="Rounded Rectangle 16"/>
          <p:cNvSpPr/>
          <p:nvPr/>
        </p:nvSpPr>
        <p:spPr>
          <a:xfrm>
            <a:off x="4434840" y="5852160"/>
            <a:ext cx="7360920" cy="566928"/>
          </a:xfrm>
          <a:prstGeom prst="roundRect">
            <a:avLst/>
          </a:prstGeom>
          <a:solidFill>
            <a:srgbClr val="FDF1D8"/>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8F5C00"/>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ח׳, פסוקים ד׳–כ״א. ההסבר לא נבדק על ידי מורה לתנ"ך.</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רדיפת זבח וצלמנע</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וַיָּבֹא גִדְעוֹן הַיַּרְדֵּנָה עֹבֵר הוּא וּשְׁלֹשׁ־מֵאוֹת הָאִישׁ אֲשֶׁר אִתּוֹ עֲיֵפִים וְרֹדְפִֽים׃</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ח׳, פסוק ד׳</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ח׳, פסוקים כ״ב–כ״ה</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כ״ב  </a:t>
            </a:r>
            <a:r>
              <a:rPr sz="2600" b="0" lang="he-IL">
                <a:solidFill>
                  <a:srgbClr val="1F2A44"/>
                </a:solidFill>
                <a:latin typeface="Arial"/>
                <a:cs typeface="Arial"/>
              </a:rPr>
              <a:t>וַיֹּאמְרוּ אִֽישׁ־יִשְׂרָאֵל אֶל־גִּדְעוֹן מְשָׁל־בָּנוּ גַּם־אַתָּה גַּם־בִּנְךָ גַּם בֶּן־בְּנֶךָ כִּי הוֹשַׁעְתָּנוּ מִיַּד מִדְיָֽן׃</a:t>
            </a:r>
          </a:p>
          <a:p>
            <a:pPr rtl="1" algn="r">
              <a:spcAft>
                <a:spcPts val="1200"/>
              </a:spcAft>
            </a:pPr>
            <a:r>
              <a:rPr sz="2600" b="1" lang="he-IL">
                <a:solidFill>
                  <a:srgbClr val="1D5E3A"/>
                </a:solidFill>
                <a:latin typeface="Arial"/>
                <a:cs typeface="Arial"/>
              </a:rPr>
              <a:t>כ״ג  </a:t>
            </a:r>
            <a:r>
              <a:rPr sz="2600" b="0" lang="he-IL">
                <a:solidFill>
                  <a:srgbClr val="1F2A44"/>
                </a:solidFill>
                <a:latin typeface="Arial"/>
                <a:cs typeface="Arial"/>
              </a:rPr>
              <a:t>וַיֹּאמֶר אֲלֵהֶם גִּדְעוֹן לֹֽא־אֶמְשֹׁל אֲנִי בָּכֶם וְלֹא־יִמְשֹׁל בְּנִי בָּכֶם יְהֹוָה יִמְשֹׁל בָּכֶֽם׃</a:t>
            </a:r>
          </a:p>
          <a:p>
            <a:pPr rtl="1" algn="r">
              <a:spcAft>
                <a:spcPts val="1200"/>
              </a:spcAft>
            </a:pPr>
            <a:r>
              <a:rPr sz="2600" b="1" lang="he-IL">
                <a:solidFill>
                  <a:srgbClr val="1D5E3A"/>
                </a:solidFill>
                <a:latin typeface="Arial"/>
                <a:cs typeface="Arial"/>
              </a:rPr>
              <a:t>כ״ד  </a:t>
            </a:r>
            <a:r>
              <a:rPr sz="2600" b="0" lang="he-IL">
                <a:solidFill>
                  <a:srgbClr val="1F2A44"/>
                </a:solidFill>
                <a:latin typeface="Arial"/>
                <a:cs typeface="Arial"/>
              </a:rPr>
              <a:t>וַיֹּאמֶר אֲלֵהֶם גִּדְעוֹן אֶשְׁאֲלָה מִכֶּם שְׁאֵלָה וּתְנוּ־לִי אִישׁ נֶזֶם שְׁלָלוֹ כִּֽי־נִזְמֵי זָהָב לָהֶם כִּי יִשְׁמְעֵאלִים הֵֽם׃</a:t>
            </a:r>
          </a:p>
          <a:p>
            <a:pPr rtl="1" algn="r">
              <a:spcAft>
                <a:spcPts val="1200"/>
              </a:spcAft>
            </a:pPr>
            <a:r>
              <a:rPr sz="2600" b="1" lang="he-IL">
                <a:solidFill>
                  <a:srgbClr val="1D5E3A"/>
                </a:solidFill>
                <a:latin typeface="Arial"/>
                <a:cs typeface="Arial"/>
              </a:rPr>
              <a:t>כ״ה  </a:t>
            </a:r>
            <a:r>
              <a:rPr sz="2600" b="0" lang="he-IL">
                <a:solidFill>
                  <a:srgbClr val="1F2A44"/>
                </a:solidFill>
                <a:latin typeface="Arial"/>
                <a:cs typeface="Arial"/>
              </a:rPr>
              <a:t>וַיֹּאמְרוּ נָתוֹן נִתֵּן וַֽיִּפְרְשׂוּ אֶת־הַשִּׂמְלָה וַיַּשְׁלִיכוּ שָׁמָּה אִישׁ נֶזֶם שְׁלָלֽוֹ׃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סירוב למלוך</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ח׳, פסוקים כ״ו–כ״ח</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כ״ו  </a:t>
            </a:r>
            <a:r>
              <a:rPr sz="2600" b="0" lang="he-IL">
                <a:solidFill>
                  <a:srgbClr val="1F2A44"/>
                </a:solidFill>
                <a:latin typeface="Arial"/>
                <a:cs typeface="Arial"/>
              </a:rPr>
              <a:t>וַיְהִי מִשְׁקַל נִזְמֵי הַזָּהָב אֲשֶׁר שָׁאָל אֶלֶף וּשְׁבַע־מֵאוֹת זָהָב לְבַד מִן־הַשַּׂהֲרֹנִים וְהַנְּטִיפוֹת וּבִגְדֵי הָאַרְגָּמָן שֶׁעַל מַלְכֵי מִדְיָן וּלְבַד מִן־הָעֲנָקוֹת אֲשֶׁר בְּצַוְּארֵי גְמַלֵּיהֶֽם׃</a:t>
            </a:r>
          </a:p>
          <a:p>
            <a:pPr rtl="1" algn="r">
              <a:spcAft>
                <a:spcPts val="1200"/>
              </a:spcAft>
            </a:pPr>
            <a:r>
              <a:rPr sz="2600" b="1" lang="he-IL">
                <a:solidFill>
                  <a:srgbClr val="1D5E3A"/>
                </a:solidFill>
                <a:latin typeface="Arial"/>
                <a:cs typeface="Arial"/>
              </a:rPr>
              <a:t>כ״ז  </a:t>
            </a:r>
            <a:r>
              <a:rPr sz="2600" b="0" lang="he-IL">
                <a:solidFill>
                  <a:srgbClr val="1F2A44"/>
                </a:solidFill>
                <a:latin typeface="Arial"/>
                <a:cs typeface="Arial"/>
              </a:rPr>
              <a:t>וַיַּעַשׂ אוֹתוֹ גִדְעוֹן לְאֵפוֹד וַיַּצֵּג אוֹתוֹ בְעִירוֹ בְּעׇפְרָה וַיִּזְנוּ כׇֽל־יִשְׂרָאֵל אַחֲרָיו שָׁם וַיְהִי לְגִדְעוֹן וּלְבֵיתוֹ לְמוֹקֵֽשׁ׃</a:t>
            </a:r>
          </a:p>
          <a:p>
            <a:pPr rtl="1" algn="r">
              <a:spcAft>
                <a:spcPts val="1200"/>
              </a:spcAft>
            </a:pPr>
            <a:r>
              <a:rPr sz="2600" b="1" lang="he-IL">
                <a:solidFill>
                  <a:srgbClr val="1D5E3A"/>
                </a:solidFill>
                <a:latin typeface="Arial"/>
                <a:cs typeface="Arial"/>
              </a:rPr>
              <a:t>כ״ח  </a:t>
            </a:r>
            <a:r>
              <a:rPr sz="2600" b="0" lang="he-IL">
                <a:solidFill>
                  <a:srgbClr val="1F2A44"/>
                </a:solidFill>
                <a:latin typeface="Arial"/>
                <a:cs typeface="Arial"/>
              </a:rPr>
              <a:t>וַיִּכָּנַע מִדְיָן לִפְנֵי בְּנֵי יִשְׂרָאֵל וְלֹא יָסְפוּ לָשֵׂאת רֹאשָׁם וַתִּשְׁקֹט הָאָרֶץ אַרְבָּעִים שָׁנָה בִּימֵי גִדְעֽוֹן׃</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סירוב למלוך</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סירוב למלוך</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ח</a:t>
            </a:r>
          </a:p>
        </p:txBody>
      </p:sp>
      <p:sp>
        <p:nvSpPr>
          <p:cNvPr id="9" name="Rectangle 8"/>
          <p:cNvSpPr/>
          <p:nvPr/>
        </p:nvSpPr>
        <p:spPr>
          <a:xfrm>
            <a:off x="457200" y="1463040"/>
            <a:ext cx="109728" cy="457200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אנשי ישראל אומרים לגדעון ״משל בנו גם אתה גם בנך גם בן בנך כי הושעתנו מיד מדין״. גדעון מסרב: ״לא אמשל אני בכם ולא ימשל בני בכם ה׳ ימשל בכם״.</a:t>
            </a:r>
          </a:p>
        </p:txBody>
      </p:sp>
      <p:sp>
        <p:nvSpPr>
          <p:cNvPr id="14" name="Oval 13"/>
          <p:cNvSpPr/>
          <p:nvPr/>
        </p:nvSpPr>
        <p:spPr>
          <a:xfrm>
            <a:off x="11292840" y="365760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אך הוא מבקש נזמי זהב משללם ועושה מהם אפוד, ומציב אותו בעפרה. ״ויזנו כל ישראל אחריו שם ויהי לגדעון ולביתו למוקש״. מדין נכנעים ו״ותשקט הארץ ארבעים שנה״.</a:t>
            </a:r>
          </a:p>
        </p:txBody>
      </p:sp>
      <p:sp>
        <p:nvSpPr>
          <p:cNvPr id="17" name="Rounded Rectangle 16"/>
          <p:cNvSpPr/>
          <p:nvPr/>
        </p:nvSpPr>
        <p:spPr>
          <a:xfrm>
            <a:off x="4434840" y="5852160"/>
            <a:ext cx="7360920" cy="566928"/>
          </a:xfrm>
          <a:prstGeom prst="roundRect">
            <a:avLst/>
          </a:prstGeom>
          <a:solidFill>
            <a:srgbClr val="FDF1D8"/>
          </a:solidFill>
          <a:ln w="25400">
            <a:solidFill>
              <a:srgbClr val="1D5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D5E3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ח׳, פסוקים כ״ב–כ״ח. ההסבר לא נבדק על ידי מורה לתנ"ך.</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סירוב למלוך</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וַיֹּאמְרוּ אִֽישׁ־יִשְׂרָאֵל אֶל־גִּדְעוֹן מְשָׁל־בָּנוּ גַּם־אַתָּה גַּם־בִּנְךָ גַּם בֶּן־בְּנֶךָ כִּי הוֹשַׁעְתָּנוּ מִיַּד מִדְיָֽן׃</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ח׳, פסוק כ״ב</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ח׳, פסוקים כ״ט–ל״ד</a:t>
            </a:r>
          </a:p>
        </p:txBody>
      </p:sp>
      <p:sp>
        <p:nvSpPr>
          <p:cNvPr id="5" name="Rectangle 4"/>
          <p:cNvSpPr/>
          <p:nvPr/>
        </p:nvSpPr>
        <p:spPr>
          <a:xfrm>
            <a:off x="0" y="1115568"/>
            <a:ext cx="274320" cy="5742432"/>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7A2E5A"/>
                </a:solidFill>
                <a:latin typeface="Arial"/>
                <a:cs typeface="Arial"/>
              </a:rPr>
              <a:t>כ״ט  </a:t>
            </a:r>
            <a:r>
              <a:rPr sz="2600" b="0" lang="he-IL">
                <a:solidFill>
                  <a:srgbClr val="1F2A44"/>
                </a:solidFill>
                <a:latin typeface="Arial"/>
                <a:cs typeface="Arial"/>
              </a:rPr>
              <a:t>וַיֵּלֶךְ יְרֻבַּעַל בֶּן־יוֹאָשׁ וַיֵּשֶׁב בְּבֵיתֽוֹ׃</a:t>
            </a:r>
          </a:p>
          <a:p>
            <a:pPr rtl="1" algn="r">
              <a:spcAft>
                <a:spcPts val="1200"/>
              </a:spcAft>
            </a:pPr>
            <a:r>
              <a:rPr sz="2600" b="1" lang="he-IL">
                <a:solidFill>
                  <a:srgbClr val="7A2E5A"/>
                </a:solidFill>
                <a:latin typeface="Arial"/>
                <a:cs typeface="Arial"/>
              </a:rPr>
              <a:t>ל׳  </a:t>
            </a:r>
            <a:r>
              <a:rPr sz="2600" b="0" lang="he-IL">
                <a:solidFill>
                  <a:srgbClr val="1F2A44"/>
                </a:solidFill>
                <a:latin typeface="Arial"/>
                <a:cs typeface="Arial"/>
              </a:rPr>
              <a:t>וּלְגִדְעוֹן הָיוּ שִׁבְעִים בָּנִים יֹצְאֵי יְרֵכוֹ כִּֽי־נָשִׁים רַבּוֹת הָיוּ לֽוֹ׃</a:t>
            </a:r>
          </a:p>
          <a:p>
            <a:pPr rtl="1" algn="r">
              <a:spcAft>
                <a:spcPts val="1200"/>
              </a:spcAft>
            </a:pPr>
            <a:r>
              <a:rPr sz="2600" b="1" lang="he-IL">
                <a:solidFill>
                  <a:srgbClr val="7A2E5A"/>
                </a:solidFill>
                <a:latin typeface="Arial"/>
                <a:cs typeface="Arial"/>
              </a:rPr>
              <a:t>ל״א  </a:t>
            </a:r>
            <a:r>
              <a:rPr sz="2600" b="0" lang="he-IL">
                <a:solidFill>
                  <a:srgbClr val="1F2A44"/>
                </a:solidFill>
                <a:latin typeface="Arial"/>
                <a:cs typeface="Arial"/>
              </a:rPr>
              <a:t>וּפִֽילַגְשׁוֹ אֲשֶׁר בִּשְׁכֶם יָֽלְדָה־לּוֹ גַם־הִיא בֵּן וַיָּשֶׂם אֶת־שְׁמוֹ אֲבִימֶֽלֶךְ׃</a:t>
            </a:r>
          </a:p>
          <a:p>
            <a:pPr rtl="1" algn="r">
              <a:spcAft>
                <a:spcPts val="1200"/>
              </a:spcAft>
            </a:pPr>
            <a:r>
              <a:rPr sz="2600" b="1" lang="he-IL">
                <a:solidFill>
                  <a:srgbClr val="7A2E5A"/>
                </a:solidFill>
                <a:latin typeface="Arial"/>
                <a:cs typeface="Arial"/>
              </a:rPr>
              <a:t>ל״ב  </a:t>
            </a:r>
            <a:r>
              <a:rPr sz="2600" b="0" lang="he-IL">
                <a:solidFill>
                  <a:srgbClr val="1F2A44"/>
                </a:solidFill>
                <a:latin typeface="Arial"/>
                <a:cs typeface="Arial"/>
              </a:rPr>
              <a:t>וַיָּמׇת גִּדְעוֹן בֶּן־יוֹאָשׁ בְּשֵׂיבָה טוֹבָה וַיִּקָּבֵר בְּקֶבֶר יוֹאָשׁ אָבִיו בְּעׇפְרָה אֲבִי הָעֶזְרִֽי׃</a:t>
            </a:r>
          </a:p>
          <a:p>
            <a:pPr rtl="1" algn="r">
              <a:spcAft>
                <a:spcPts val="1200"/>
              </a:spcAft>
            </a:pPr>
            <a:r>
              <a:rPr sz="2600" b="1" lang="he-IL">
                <a:solidFill>
                  <a:srgbClr val="7A2E5A"/>
                </a:solidFill>
                <a:latin typeface="Arial"/>
                <a:cs typeface="Arial"/>
              </a:rPr>
              <a:t>ל״ג  </a:t>
            </a:r>
            <a:r>
              <a:rPr sz="2600" b="0" lang="he-IL">
                <a:solidFill>
                  <a:srgbClr val="1F2A44"/>
                </a:solidFill>
                <a:latin typeface="Arial"/>
                <a:cs typeface="Arial"/>
              </a:rPr>
              <a:t>וַיְהִי כַּֽאֲשֶׁר מֵת גִּדְעוֹן וַיָּשׁוּבוּ בְּנֵי יִשְׂרָאֵל וַיִּזְנוּ אַחֲרֵי הַבְּעָלִים וַיָּשִׂימוּ לָהֶם בַּעַל בְּרִית לֵאלֹהִֽים׃</a:t>
            </a:r>
          </a:p>
          <a:p>
            <a:pPr rtl="1" algn="r">
              <a:spcAft>
                <a:spcPts val="1200"/>
              </a:spcAft>
            </a:pPr>
            <a:r>
              <a:rPr sz="2600" b="1" lang="he-IL">
                <a:solidFill>
                  <a:srgbClr val="7A2E5A"/>
                </a:solidFill>
                <a:latin typeface="Arial"/>
                <a:cs typeface="Arial"/>
              </a:rPr>
              <a:t>ל״ד  </a:t>
            </a:r>
            <a:r>
              <a:rPr sz="2600" b="0" lang="he-IL">
                <a:solidFill>
                  <a:srgbClr val="1F2A44"/>
                </a:solidFill>
                <a:latin typeface="Arial"/>
                <a:cs typeface="Arial"/>
              </a:rPr>
              <a:t>וְלֹא זָֽכְרוּ בְּנֵי יִשְׂרָאֵל אֶת־יְהֹוָה אֱלֹהֵיהֶם הַמַּצִּיל אוֹתָם מִיַּד כׇּל־אֹיְבֵיהֶם מִסָּבִֽיב׃</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7A2E5A"/>
                </a:solidFill>
                <a:latin typeface="Arial"/>
                <a:cs typeface="Arial"/>
              </a:rPr>
              <a:t>קטע: מות גדעון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ח׳, פסוק ל״ה</a:t>
            </a:r>
          </a:p>
        </p:txBody>
      </p:sp>
      <p:sp>
        <p:nvSpPr>
          <p:cNvPr id="5" name="Rectangle 4"/>
          <p:cNvSpPr/>
          <p:nvPr/>
        </p:nvSpPr>
        <p:spPr>
          <a:xfrm>
            <a:off x="0" y="1115568"/>
            <a:ext cx="274320" cy="5742432"/>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7A2E5A"/>
                </a:solidFill>
                <a:latin typeface="Arial"/>
                <a:cs typeface="Arial"/>
              </a:rPr>
              <a:t>ל״ה  </a:t>
            </a:r>
            <a:r>
              <a:rPr sz="2600" b="0" lang="he-IL">
                <a:solidFill>
                  <a:srgbClr val="1F2A44"/>
                </a:solidFill>
                <a:latin typeface="Arial"/>
                <a:cs typeface="Arial"/>
              </a:rPr>
              <a:t>וְלֹא־עָשׂוּ חֶסֶד עִם־בֵּית יְרֻבַּעַל גִּדְעוֹן כְּכׇל־הַטּוֹבָה אֲשֶׁר עָשָׂה עִם־יִשְׂרָאֵֽל׃</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7A2E5A"/>
                </a:solidFill>
                <a:latin typeface="Arial"/>
                <a:cs typeface="Arial"/>
              </a:rPr>
              <a:t>קטע: מות גדעון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מות גדעון</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ח</a:t>
            </a:r>
          </a:p>
        </p:txBody>
      </p:sp>
      <p:sp>
        <p:nvSpPr>
          <p:cNvPr id="9" name="Rectangle 8"/>
          <p:cNvSpPr/>
          <p:nvPr/>
        </p:nvSpPr>
        <p:spPr>
          <a:xfrm>
            <a:off x="457200" y="1463040"/>
            <a:ext cx="109728" cy="457200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לגדעון שבעים בנים, וגם בן מפילגשו בשכם, ושמו אבימלך. הוא מת ״בשיבה טובה״ ונקבר בקבר אביו יואש.</a:t>
            </a:r>
          </a:p>
        </p:txBody>
      </p:sp>
      <p:sp>
        <p:nvSpPr>
          <p:cNvPr id="14" name="Oval 13"/>
          <p:cNvSpPr/>
          <p:nvPr/>
        </p:nvSpPr>
        <p:spPr>
          <a:xfrm>
            <a:off x="11292840" y="3657600"/>
            <a:ext cx="457200" cy="457200"/>
          </a:xfrm>
          <a:prstGeom prst="ellipse">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אחרי מותו ישראל ״ויזנו אחרי הבעלים וישימו להם בעל ברית לאלהים״, ולא עשו חסד עם בית ירבעל. הסיום מכין את סיפור אבימלך בפרק ט׳.</a:t>
            </a:r>
          </a:p>
        </p:txBody>
      </p:sp>
      <p:sp>
        <p:nvSpPr>
          <p:cNvPr id="17" name="Rounded Rectangle 16"/>
          <p:cNvSpPr/>
          <p:nvPr/>
        </p:nvSpPr>
        <p:spPr>
          <a:xfrm>
            <a:off x="4434840" y="5852160"/>
            <a:ext cx="7360920" cy="566928"/>
          </a:xfrm>
          <a:prstGeom prst="roundRect">
            <a:avLst/>
          </a:prstGeom>
          <a:solidFill>
            <a:srgbClr val="FDF1D8"/>
          </a:solidFill>
          <a:ln w="25400">
            <a:solidFill>
              <a:srgbClr val="7A2E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7A2E5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ח׳, פסוקים כ״ט–ל״ה. ההסבר לא נבדק על ידי מורה לתנ"ך.</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מות גדעון</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וּלְגִדְעוֹן הָיוּ שִׁבְעִים בָּנִים יֹצְאֵי יְרֵכוֹ כִּֽי־נָשִׁים רַבּוֹת הָיוּ לֽוֹ׃</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ח׳, פסוק ל׳</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סיכום שופטים ח׳: גדעון: ניצחון והמשכו</a:t>
            </a:r>
          </a:p>
        </p:txBody>
      </p:sp>
      <p:sp>
        <p:nvSpPr>
          <p:cNvPr id="5" name="Rectangle 4"/>
          <p:cNvSpPr/>
          <p:nvPr/>
        </p:nvSpPr>
        <p:spPr>
          <a:xfrm>
            <a:off x="457200" y="1463040"/>
            <a:ext cx="329184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07238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296265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29184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ח</a:t>
            </a:r>
          </a:p>
        </p:txBody>
      </p:sp>
      <p:sp>
        <p:nvSpPr>
          <p:cNvPr id="9" name="Rounded Rectangle 8"/>
          <p:cNvSpPr/>
          <p:nvPr/>
        </p:nvSpPr>
        <p:spPr>
          <a:xfrm>
            <a:off x="4023360" y="1371600"/>
            <a:ext cx="777240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206240" y="1481328"/>
            <a:ext cx="7406640" cy="4626864"/>
          </a:xfrm>
          <a:prstGeom prst="rect">
            <a:avLst/>
          </a:prstGeom>
          <a:noFill/>
        </p:spPr>
        <p:txBody>
          <a:bodyPr wrap="square" anchor="t">
            <a:spAutoFit/>
          </a:bodyPr>
          <a:lstStyle/>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גדעון נשאר רודף אחרי זבח וצלמונע; אנשי סוכות ופנואל מסרבים לו.</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גדעון מסרב למלוך: ״ה׳ ימשל בכם״.</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הוא עושה אפוד, והעם זונה אחריו; אחרי מותו חוזרים לבעל.</a:t>
            </a:r>
          </a:p>
        </p:txBody>
      </p:sp>
      <p:sp>
        <p:nvSpPr>
          <p:cNvPr id="11" name="TextBox 10"/>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סיכום להעתקה למחברת. מקור: מכין המצגת, על סמך הכתוב בפרק וההסברים בשקפים הקודמים. לא נבדק על ידי מורה.</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תרשים רעיונות: גדעון: ניצחון והמשכו</a:t>
            </a:r>
          </a:p>
        </p:txBody>
      </p:sp>
      <p:cxnSp>
        <p:nvCxnSpPr>
          <p:cNvPr id="5" name="Connector 4"/>
          <p:cNvCxnSpPr/>
          <p:nvPr/>
        </p:nvCxnSpPr>
        <p:spPr>
          <a:xfrm flipV="1">
            <a:off x="6099048" y="1965960"/>
            <a:ext cx="0" cy="1920240"/>
          </a:xfrm>
          <a:prstGeom prst="line">
            <a:avLst/>
          </a:prstGeom>
          <a:ln w="38100">
            <a:solidFill>
              <a:srgbClr val="1F4E79"/>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4681728" y="1463040"/>
            <a:ext cx="2834640" cy="1005840"/>
          </a:xfrm>
          <a:prstGeom prst="round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727448" y="150876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אפרים</a:t>
            </a:r>
          </a:p>
          <a:p>
            <a:pPr rtl="1" algn="r">
              <a:spcAft>
                <a:spcPts val="200"/>
              </a:spcAft>
            </a:pPr>
            <a:r>
              <a:rPr sz="1200" b="0" lang="he-IL">
                <a:solidFill>
                  <a:srgbClr val="F0D9A8"/>
                </a:solidFill>
                <a:latin typeface="Arial"/>
                <a:cs typeface="Arial"/>
              </a:rPr>
              <a:t>פס׳ א׳–ג׳</a:t>
            </a:r>
          </a:p>
        </p:txBody>
      </p:sp>
      <p:cxnSp>
        <p:nvCxnSpPr>
          <p:cNvPr id="8" name="Connector 7"/>
          <p:cNvCxnSpPr/>
          <p:nvPr/>
        </p:nvCxnSpPr>
        <p:spPr>
          <a:xfrm>
            <a:off x="6099048" y="3886200"/>
            <a:ext cx="4114800" cy="0"/>
          </a:xfrm>
          <a:prstGeom prst="line">
            <a:avLst/>
          </a:prstGeom>
          <a:ln w="38100">
            <a:solidFill>
              <a:srgbClr val="8F5C00"/>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8796528" y="3383280"/>
            <a:ext cx="2834640" cy="1005840"/>
          </a:xfrm>
          <a:prstGeom prst="round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842248" y="342900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רדיפת זבח וצלמנע</a:t>
            </a:r>
          </a:p>
          <a:p>
            <a:pPr rtl="1" algn="r">
              <a:spcAft>
                <a:spcPts val="200"/>
              </a:spcAft>
            </a:pPr>
            <a:r>
              <a:rPr sz="1200" b="0" lang="he-IL">
                <a:solidFill>
                  <a:srgbClr val="F0D9A8"/>
                </a:solidFill>
                <a:latin typeface="Arial"/>
                <a:cs typeface="Arial"/>
              </a:rPr>
              <a:t>פס׳ ד׳–כ״א</a:t>
            </a:r>
          </a:p>
        </p:txBody>
      </p:sp>
      <p:cxnSp>
        <p:nvCxnSpPr>
          <p:cNvPr id="11" name="Connector 10"/>
          <p:cNvCxnSpPr/>
          <p:nvPr/>
        </p:nvCxnSpPr>
        <p:spPr>
          <a:xfrm>
            <a:off x="6099048" y="3886200"/>
            <a:ext cx="0" cy="1920240"/>
          </a:xfrm>
          <a:prstGeom prst="line">
            <a:avLst/>
          </a:prstGeom>
          <a:ln w="38100">
            <a:solidFill>
              <a:srgbClr val="1D5E3A"/>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4681728" y="5303520"/>
            <a:ext cx="2834640" cy="1005840"/>
          </a:xfrm>
          <a:prstGeom prst="round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727448" y="534924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סירוב למלוך</a:t>
            </a:r>
          </a:p>
          <a:p>
            <a:pPr rtl="1" algn="r">
              <a:spcAft>
                <a:spcPts val="200"/>
              </a:spcAft>
            </a:pPr>
            <a:r>
              <a:rPr sz="1200" b="0" lang="he-IL">
                <a:solidFill>
                  <a:srgbClr val="F0D9A8"/>
                </a:solidFill>
                <a:latin typeface="Arial"/>
                <a:cs typeface="Arial"/>
              </a:rPr>
              <a:t>פס׳ כ״ב–כ״ח</a:t>
            </a:r>
          </a:p>
        </p:txBody>
      </p:sp>
      <p:cxnSp>
        <p:nvCxnSpPr>
          <p:cNvPr id="14" name="Connector 13"/>
          <p:cNvCxnSpPr/>
          <p:nvPr/>
        </p:nvCxnSpPr>
        <p:spPr>
          <a:xfrm flipH="1">
            <a:off x="1984248" y="3886200"/>
            <a:ext cx="4114800" cy="0"/>
          </a:xfrm>
          <a:prstGeom prst="line">
            <a:avLst/>
          </a:prstGeom>
          <a:ln w="38100">
            <a:solidFill>
              <a:srgbClr val="7A2E5A"/>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566928" y="3383280"/>
            <a:ext cx="2834640" cy="1005840"/>
          </a:xfrm>
          <a:prstGeom prst="round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12648" y="342900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מות גדעון</a:t>
            </a:r>
          </a:p>
          <a:p>
            <a:pPr rtl="1" algn="r">
              <a:spcAft>
                <a:spcPts val="200"/>
              </a:spcAft>
            </a:pPr>
            <a:r>
              <a:rPr sz="1200" b="0" lang="he-IL">
                <a:solidFill>
                  <a:srgbClr val="F0D9A8"/>
                </a:solidFill>
                <a:latin typeface="Arial"/>
                <a:cs typeface="Arial"/>
              </a:rPr>
              <a:t>פס׳ כ״ט–ל״ה</a:t>
            </a:r>
          </a:p>
        </p:txBody>
      </p:sp>
      <p:sp>
        <p:nvSpPr>
          <p:cNvPr id="17" name="Oval 16"/>
          <p:cNvSpPr/>
          <p:nvPr/>
        </p:nvSpPr>
        <p:spPr>
          <a:xfrm>
            <a:off x="4864608" y="3291840"/>
            <a:ext cx="2468880" cy="118872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910328" y="3337560"/>
            <a:ext cx="2377440" cy="1097280"/>
          </a:xfrm>
          <a:prstGeom prst="rect">
            <a:avLst/>
          </a:prstGeom>
          <a:noFill/>
        </p:spPr>
        <p:txBody>
          <a:bodyPr wrap="square" anchor="ctr">
            <a:spAutoFit/>
          </a:bodyPr>
          <a:lstStyle/>
          <a:p>
            <a:pPr rtl="1" algn="r">
              <a:spcAft>
                <a:spcPts val="200"/>
              </a:spcAft>
            </a:pPr>
            <a:r>
              <a:rPr sz="1800" b="1" lang="he-IL">
                <a:solidFill>
                  <a:srgbClr val="FFFFFF"/>
                </a:solidFill>
                <a:latin typeface="Arial"/>
                <a:cs typeface="Arial"/>
              </a:rPr>
              <a:t>שופטים ח׳</a:t>
            </a:r>
          </a:p>
          <a:p>
            <a:pPr rtl="1" algn="r">
              <a:spcAft>
                <a:spcPts val="200"/>
              </a:spcAft>
            </a:pPr>
            <a:r>
              <a:rPr sz="1400" b="0" lang="he-IL">
                <a:solidFill>
                  <a:srgbClr val="FFFFFF"/>
                </a:solidFill>
                <a:latin typeface="Arial"/>
                <a:cs typeface="Arial"/>
              </a:rPr>
              <a:t>גדעון: ניצחון והמשכו</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תרשים של מכין המצגת: הקטעים המרכזיים בפרק.</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מילה מנחה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a:t>
            </a:r>
          </a:p>
        </p:txBody>
      </p:sp>
      <p:graphicFrame>
        <p:nvGraphicFramePr>
          <p:cNvPr id="7" name="Chart 6"/>
          <p:cNvGraphicFramePr>
            <a:graphicFrameLocks noGrp="1"/>
          </p:cNvGraphicFramePr>
          <p:nvPr/>
        </p:nvGraphicFramePr>
        <p:xfrm>
          <a:off x="411480" y="1371600"/>
          <a:ext cx="3291840" cy="2743200"/>
        </p:xfrm>
        <a:graphic>
          <a:graphicData uri="http://schemas.openxmlformats.org/drawingml/2006/chart">
            <c:chart xmlns:c="http://schemas.openxmlformats.org/drawingml/2006/chart" r:id="rId2"/>
          </a:graphicData>
        </a:graphic>
      </p:graphicFrame>
      <p:sp>
        <p:nvSpPr>
          <p:cNvPr id="8" name="Rounded Rectangle 7"/>
          <p:cNvSpPr/>
          <p:nvPr/>
        </p:nvSpPr>
        <p:spPr>
          <a:xfrm>
            <a:off x="3840480" y="1371600"/>
            <a:ext cx="3383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023360" y="1481328"/>
            <a:ext cx="3017520" cy="462686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המילה ״גדעון״ חוזרת בפרק 13 פעמים (פסוקים ד׳, ז׳, י״א, י״ג, כ״א, כ״ג, כ״ד, כ״ז). חזרה על מילה היא סימן לרעיון המרכזי של הפרק, ולכן כדאי לשאול מה המילה מלמדת על הנושא.</a:t>
            </a:r>
          </a:p>
          <a:p>
            <a:pPr rtl="1" algn="r">
              <a:spcAft>
                <a:spcPts val="800"/>
              </a:spcAft>
            </a:pPr>
            <a:r>
              <a:rPr sz="1600" b="1" lang="he-IL">
                <a:solidFill>
                  <a:srgbClr val="1F2A44"/>
                </a:solidFill>
                <a:latin typeface="Arial"/>
                <a:cs typeface="Arial"/>
              </a:rPr>
              <a:t>פסוק ד׳: </a:t>
            </a:r>
            <a:r>
              <a:rPr sz="1600" b="0" lang="he-IL">
                <a:solidFill>
                  <a:srgbClr val="1F2A44"/>
                </a:solidFill>
                <a:latin typeface="Arial"/>
                <a:cs typeface="Arial"/>
              </a:rPr>
              <a:t>וַיָּבֹא גִדְעוֹן הַיַּרְדֵּנָה עֹבֵר הוּא וּשְׁלֹשׁ־מֵאוֹת הָאִישׁ אֲשֶׁר אִתּוֹ עֲיֵפִים וְרֹדְפִֽים׃</a:t>
            </a:r>
          </a:p>
          <a:p>
            <a:pPr rtl="1" algn="r">
              <a:spcAft>
                <a:spcPts val="800"/>
              </a:spcAft>
            </a:pPr>
            <a:r>
              <a:rPr sz="1600" b="1" lang="he-IL">
                <a:solidFill>
                  <a:srgbClr val="1F2A44"/>
                </a:solidFill>
                <a:latin typeface="Arial"/>
                <a:cs typeface="Arial"/>
              </a:rPr>
              <a:t>פסוק ז׳: </a:t>
            </a:r>
            <a:r>
              <a:rPr sz="1600" b="0" lang="he-IL">
                <a:solidFill>
                  <a:srgbClr val="1F2A44"/>
                </a:solidFill>
                <a:latin typeface="Arial"/>
                <a:cs typeface="Arial"/>
              </a:rPr>
              <a:t>וַיֹּאמֶר גִּדְעוֹן לָכֵן בְּתֵת יְהֹוָה אֶת־זֶבַח וְאֶת־צַלְמֻנָּע בְּיָדִי וְדַשְׁתִּי אֶת־בְּשַׂרְכֶם אֶת־קוֹצֵי הַמִּדְבָּר וְאֶת־הַֽבַּרְקֳנִֽים׃</a:t>
            </a:r>
          </a:p>
        </p:txBody>
      </p:sp>
      <p:sp>
        <p:nvSpPr>
          <p:cNvPr id="10" name="Rounded Rectangle 9"/>
          <p:cNvSpPr/>
          <p:nvPr/>
        </p:nvSpPr>
        <p:spPr>
          <a:xfrm>
            <a:off x="411480" y="4206240"/>
            <a:ext cx="3291840" cy="20116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94360" y="4315968"/>
            <a:ext cx="2926080" cy="1792224"/>
          </a:xfrm>
          <a:prstGeom prst="rect">
            <a:avLst/>
          </a:prstGeom>
          <a:noFill/>
        </p:spPr>
        <p:txBody>
          <a:bodyPr wrap="square" anchor="t">
            <a:spAutoFit/>
          </a:bodyPr>
          <a:lstStyle/>
          <a:p>
            <a:pPr rtl="1" algn="r">
              <a:spcAft>
                <a:spcPts val="800"/>
              </a:spcAft>
            </a:pPr>
            <a:r>
              <a:rPr sz="1600" b="1" lang="he-IL">
                <a:solidFill>
                  <a:srgbClr val="8F5C00"/>
                </a:solidFill>
                <a:latin typeface="Arial"/>
                <a:cs typeface="Arial"/>
              </a:rPr>
              <a:t>הגרף: </a:t>
            </a:r>
          </a:p>
          <a:p>
            <a:pPr rtl="1" algn="r">
              <a:spcAft>
                <a:spcPts val="800"/>
              </a:spcAft>
            </a:pPr>
            <a:r>
              <a:rPr sz="1500" b="0" lang="he-IL">
                <a:solidFill>
                  <a:srgbClr val="1F2A44"/>
                </a:solidFill>
                <a:latin typeface="Arial"/>
                <a:cs typeface="Arial"/>
              </a:rPr>
              <a:t>מילים שחוזרות הכי הרבה בפרק (בלי מילות קישור).</a:t>
            </a:r>
          </a:p>
        </p:txBody>
      </p:sp>
      <p:sp>
        <p:nvSpPr>
          <p:cNvPr id="12" name="TextBox 11"/>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קורבנות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קורבן הוא דרך לפנות אל ה׳ בהודיה, בבקשה או בכפרה. בפסוקים האלה רואים מי מקריב, מה מקריבים, ומה קורה בעקבות ההקרבה.</a:t>
            </a:r>
          </a:p>
          <a:p>
            <a:pPr rtl="1" algn="r">
              <a:spcAft>
                <a:spcPts val="800"/>
              </a:spcAft>
            </a:pPr>
            <a:r>
              <a:rPr sz="1600" b="1" lang="he-IL">
                <a:solidFill>
                  <a:srgbClr val="1F2A44"/>
                </a:solidFill>
                <a:latin typeface="Arial"/>
                <a:cs typeface="Arial"/>
              </a:rPr>
              <a:t>פסוק ה׳ (קטע: רדיפת זבח וצלמנע): </a:t>
            </a:r>
            <a:r>
              <a:rPr sz="1600" b="0" lang="he-IL">
                <a:solidFill>
                  <a:srgbClr val="1F2A44"/>
                </a:solidFill>
                <a:latin typeface="Arial"/>
                <a:cs typeface="Arial"/>
              </a:rPr>
              <a:t>וַיֹּאמֶר לְאַנְשֵׁי סֻכּוֹת תְּנוּ־נָא כִּכְּרוֹת לֶחֶם לָעָם אֲשֶׁר בְּרַגְלָי כִּֽי־עֲיֵפִים הֵם וְאָנֹכִי רֹדֵף אַחֲרֵי זֶבַח וְצַלְמֻנָּע מַלְכֵי מִדְיָֽן׃</a:t>
            </a:r>
          </a:p>
          <a:p>
            <a:pPr rtl="1" algn="r">
              <a:spcAft>
                <a:spcPts val="800"/>
              </a:spcAft>
            </a:pPr>
            <a:r>
              <a:rPr sz="1600" b="1" lang="he-IL">
                <a:solidFill>
                  <a:srgbClr val="1F2A44"/>
                </a:solidFill>
                <a:latin typeface="Arial"/>
                <a:cs typeface="Arial"/>
              </a:rPr>
              <a:t>פסוק ו׳ (קטע: רדיפת זבח וצלמנע): </a:t>
            </a:r>
            <a:r>
              <a:rPr sz="1600" b="0" lang="he-IL">
                <a:solidFill>
                  <a:srgbClr val="1F2A44"/>
                </a:solidFill>
                <a:latin typeface="Arial"/>
                <a:cs typeface="Arial"/>
              </a:rPr>
              <a:t>וַיֹּאמֶר שָׂרֵי סֻכּוֹת הֲכַף זֶבַח וְצַלְמֻנָּע עַתָּה בְּיָדֶךָ כִּֽי־נִתֵּן לִֽצְבָאֲךָ לָֽחֶם׃</a:t>
            </a:r>
          </a:p>
          <a:p>
            <a:pPr rtl="1" algn="r">
              <a:spcAft>
                <a:spcPts val="800"/>
              </a:spcAft>
            </a:pPr>
            <a:r>
              <a:rPr sz="1600" b="1" lang="he-IL">
                <a:solidFill>
                  <a:srgbClr val="1F2A44"/>
                </a:solidFill>
                <a:latin typeface="Arial"/>
                <a:cs typeface="Arial"/>
              </a:rPr>
              <a:t>פסוק ז׳ (קטע: רדיפת זבח וצלמנע): </a:t>
            </a:r>
            <a:r>
              <a:rPr sz="1600" b="0" lang="he-IL">
                <a:solidFill>
                  <a:srgbClr val="1F2A44"/>
                </a:solidFill>
                <a:latin typeface="Arial"/>
                <a:cs typeface="Arial"/>
              </a:rPr>
              <a:t>וַיֹּאמֶר גִּדְעוֹן לָכֵן בְּתֵת יְהֹוָה אֶת־זֶבַח וְאֶת־צַלְמֻנָּע בְּיָדִי וְדַשְׁתִּי אֶת־בְּשַׂרְכֶם אֶת־קוֹצֵי הַמִּדְבָּר וְאֶת־הַֽבַּרְקֳנִֽים׃</a:t>
            </a:r>
          </a:p>
          <a:p>
            <a:pPr rtl="1" algn="r">
              <a:spcAft>
                <a:spcPts val="800"/>
              </a:spcAft>
            </a:pPr>
            <a:r>
              <a:rPr sz="1500" b="0" lang="he-IL">
                <a:solidFill>
                  <a:srgbClr val="444444"/>
                </a:solidFill>
                <a:latin typeface="Arial"/>
                <a:cs typeface="Arial"/>
              </a:rPr>
              <a:t>ועוד בפסוקים: י׳, י״ב, י״ג, ט״ו, י״ח, כ״א.</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מספר טיפולוגי</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מספרים מסוימים חוזרים במקרא הרבה יותר ממספרים אחרים. המספר האלה הם 3, 7 וכפולותיו, 10, 12, 40 וכפולותיו. למשל: לאיוב היו 7 בנים ו3 בנות.</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מספר טיפולוגי הוא מספר שחוזר ומקבל משמעות סמלית (שבע, ארבעים, שנים עשר). הפסוקים כוללים מספרים כאלה, ואפשר לשאול מה משמעותם.</a:t>
            </a:r>
          </a:p>
          <a:p>
            <a:pPr rtl="1" algn="r">
              <a:spcAft>
                <a:spcPts val="800"/>
              </a:spcAft>
            </a:pPr>
            <a:r>
              <a:rPr sz="1600" b="1" lang="he-IL">
                <a:solidFill>
                  <a:srgbClr val="1F2A44"/>
                </a:solidFill>
                <a:latin typeface="Arial"/>
                <a:cs typeface="Arial"/>
              </a:rPr>
              <a:t>פסוק י״ד (קטע: רדיפת זבח וצלמנע): </a:t>
            </a:r>
            <a:r>
              <a:rPr sz="1600" b="0" lang="he-IL">
                <a:solidFill>
                  <a:srgbClr val="1F2A44"/>
                </a:solidFill>
                <a:latin typeface="Arial"/>
                <a:cs typeface="Arial"/>
              </a:rPr>
              <a:t>וַיִּלְכׇּד־נַעַר מֵאַנְשֵׁי סֻכּוֹת וַיִּשְׁאָלֵהוּ וַיִּכְתֹּב אֵלָיו אֶת־שָׂרֵי סֻכּוֹת וְאֶת־זְקֵנֶיהָ שִׁבְעִים וְשִׁבְעָה אִֽישׁ׃</a:t>
            </a:r>
          </a:p>
          <a:p>
            <a:pPr rtl="1" algn="r">
              <a:spcAft>
                <a:spcPts val="800"/>
              </a:spcAft>
            </a:pPr>
            <a:r>
              <a:rPr sz="1600" b="1" lang="he-IL">
                <a:solidFill>
                  <a:srgbClr val="1F2A44"/>
                </a:solidFill>
                <a:latin typeface="Arial"/>
                <a:cs typeface="Arial"/>
              </a:rPr>
              <a:t>פסוק כ״ו (קטע: סירוב למלוך): </a:t>
            </a:r>
            <a:r>
              <a:rPr sz="1600" b="0" lang="he-IL">
                <a:solidFill>
                  <a:srgbClr val="1F2A44"/>
                </a:solidFill>
                <a:latin typeface="Arial"/>
                <a:cs typeface="Arial"/>
              </a:rPr>
              <a:t>וַיְהִי מִשְׁקַל נִזְמֵי הַזָּהָב אֲשֶׁר שָׁאָל אֶלֶף וּשְׁבַע־מֵאוֹת זָהָב לְבַד מִן־הַשַּׂהֲרֹנִים וְהַנְּטִיפוֹת וּבִגְדֵי הָאַרְגָּמָן שֶׁעַל מַלְכֵי מִדְיָן וּלְבַד ...</a:t>
            </a:r>
          </a:p>
          <a:p>
            <a:pPr rtl="1" algn="r">
              <a:spcAft>
                <a:spcPts val="800"/>
              </a:spcAft>
            </a:pPr>
            <a:r>
              <a:rPr sz="1600" b="1" lang="he-IL">
                <a:solidFill>
                  <a:srgbClr val="1F2A44"/>
                </a:solidFill>
                <a:latin typeface="Arial"/>
                <a:cs typeface="Arial"/>
              </a:rPr>
              <a:t>פסוק כ״ח (קטע: סירוב למלוך): </a:t>
            </a:r>
            <a:r>
              <a:rPr sz="1600" b="0" lang="he-IL">
                <a:solidFill>
                  <a:srgbClr val="1F2A44"/>
                </a:solidFill>
                <a:latin typeface="Arial"/>
                <a:cs typeface="Arial"/>
              </a:rPr>
              <a:t>וַיִּכָּנַע מִדְיָן לִפְנֵי בְּנֵי יִשְׂרָאֵל וְלֹא יָסְפוּ לָשֵׂאת רֹאשָׁם וַתִּשְׁקֹט הָאָרֶץ אַרְבָּעִים שָׁנָה בִּימֵי גִדְעֽוֹן׃</a:t>
            </a:r>
          </a:p>
          <a:p>
            <a:pPr rtl="1" algn="r">
              <a:spcAft>
                <a:spcPts val="800"/>
              </a:spcAft>
            </a:pPr>
            <a:r>
              <a:rPr sz="1500" b="0" lang="he-IL">
                <a:solidFill>
                  <a:srgbClr val="444444"/>
                </a:solidFill>
                <a:latin typeface="Arial"/>
                <a:cs typeface="Arial"/>
              </a:rPr>
              <a:t>ועוד בפסוקים: ל׳.</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ברית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הסכם בין שני צדדים שווים במעמדם או שאינם שווים, המתחייבים זה לזה או שרק צד אחד מתחייב. ברית בין האל למאמיניו - לעיתים היה ההסכם התחייבות חד צדדית של אלוהים, כגון: ברכת האלוהים לנוח, ברית בין הבתרים. לעיתים היה ההסכם דו צדדי כגון: מעמד הר סיני. ברית נישואים - התחייבות בין גבר לאשה לפני האלוהים.</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ברית היא התחייבות הדדית. בפסוקים האלה אפשר לראות מי מתחייב, מה מובטח, ומה הסימן או המעשה שמאשר את הברית.</a:t>
            </a:r>
          </a:p>
          <a:p>
            <a:pPr rtl="1" algn="r">
              <a:spcAft>
                <a:spcPts val="800"/>
              </a:spcAft>
            </a:pPr>
            <a:r>
              <a:rPr sz="1600" b="1" lang="he-IL">
                <a:solidFill>
                  <a:srgbClr val="1F2A44"/>
                </a:solidFill>
                <a:latin typeface="Arial"/>
                <a:cs typeface="Arial"/>
              </a:rPr>
              <a:t>פסוק ל״ג (קטע: מות גדעון): </a:t>
            </a:r>
            <a:r>
              <a:rPr sz="1600" b="0" lang="he-IL">
                <a:solidFill>
                  <a:srgbClr val="1F2A44"/>
                </a:solidFill>
                <a:latin typeface="Arial"/>
                <a:cs typeface="Arial"/>
              </a:rPr>
              <a:t>וַיְהִי כַּֽאֲשֶׁר מֵת גִּדְעוֹן וַיָּשׁוּבוּ בְּנֵי יִשְׂרָאֵל וַיִּזְנוּ אַחֲרֵי הַבְּעָלִים וַיָּשִׂימוּ לָהֶם בַּעַל בְּרִית לֵאלֹהִֽים׃</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כמה נשאל על שופטים ח׳</a:t>
            </a:r>
          </a:p>
        </p:txBody>
      </p:sp>
      <p:graphicFrame>
        <p:nvGraphicFramePr>
          <p:cNvPr id="5" name="Chart 4"/>
          <p:cNvGraphicFramePr>
            <a:graphicFrameLocks noGrp="1"/>
          </p:cNvGraphicFramePr>
          <p:nvPr/>
        </p:nvGraphicFramePr>
        <p:xfrm>
          <a:off x="548640" y="1371600"/>
          <a:ext cx="7498079" cy="4754880"/>
        </p:xfrm>
        <a:graphic>
          <a:graphicData uri="http://schemas.openxmlformats.org/drawingml/2006/chart">
            <c:chart xmlns:c="http://schemas.openxmlformats.org/drawingml/2006/chart" r:id="rId2"/>
          </a:graphicData>
        </a:graphic>
      </p:graphicFrame>
      <p:sp>
        <p:nvSpPr>
          <p:cNvPr id="6" name="Rounded Rectangle 5"/>
          <p:cNvSpPr/>
          <p:nvPr/>
        </p:nvSpPr>
        <p:spPr>
          <a:xfrm>
            <a:off x="8321040" y="1554480"/>
            <a:ext cx="3474720" cy="38404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503920" y="1664208"/>
            <a:ext cx="3108960" cy="362102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הגרף מראה</a:t>
            </a:r>
          </a:p>
          <a:p>
            <a:pPr rtl="1" algn="r">
              <a:spcAft>
                <a:spcPts val="800"/>
              </a:spcAft>
            </a:pPr>
            <a:r>
              <a:rPr sz="1700" b="0" lang="he-IL">
                <a:solidFill>
                  <a:srgbClr val="1F2A44"/>
                </a:solidFill>
                <a:latin typeface="Arial"/>
                <a:cs typeface="Arial"/>
              </a:rPr>
              <a:t>כמה שאלות על הפרק מופיעות בכל שאלון במסמך. בסך הכל 1 שאלות ב-1 מועדים/שאלונים.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מסמך השאלות והפתרונות לבגרות.</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על מה שואלים על שופטים ח׳</a:t>
            </a:r>
          </a:p>
        </p:txBody>
      </p:sp>
      <p:sp>
        <p:nvSpPr>
          <p:cNvPr id="5" name="Rounded Rectangle 4"/>
          <p:cNvSpPr/>
          <p:nvPr/>
        </p:nvSpPr>
        <p:spPr>
          <a:xfrm>
            <a:off x="457200" y="1280160"/>
            <a:ext cx="11247120" cy="502920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1389888"/>
            <a:ext cx="10881360" cy="4809744"/>
          </a:xfrm>
          <a:prstGeom prst="rect">
            <a:avLst/>
          </a:prstGeom>
          <a:noFill/>
        </p:spPr>
        <p:txBody>
          <a:bodyPr wrap="square" anchor="t">
            <a:spAutoFit/>
          </a:bodyPr>
          <a:lstStyle/>
          <a:p>
            <a:pPr rtl="1" algn="r">
              <a:spcAft>
                <a:spcPts val="400"/>
              </a:spcAft>
            </a:pPr>
            <a:r>
              <a:rPr sz="1700" b="1" lang="he-IL">
                <a:solidFill>
                  <a:srgbClr val="8F5C00"/>
                </a:solidFill>
                <a:latin typeface="Arial"/>
                <a:cs typeface="Arial"/>
              </a:rPr>
              <a:t>חורף מאוחר תשפ"א (שאלון 1261)</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בקטע שלפניך גדעון מתעמת עם שלוש קבוצות מבני ישראל ועם אויב שאיננו מבני ישראל.</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הסבר על פי שופטים, פרק ז', פסוקים כ"ד-כ"ה, מדוע הטענה כלפי גדעון בפסוקים א'-ג' אינה נכונה.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שאלות הבגרות במסמך. בשקפים הבאים: השאלות המלאות והפתרונות.</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ח׳</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חורף מאוחר תשפ"א (שאלון 1261)</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ענה על סעיף א – חובה.</a:t>
            </a:r>
          </a:p>
          <a:p>
            <a:pPr rtl="1" algn="r">
              <a:spcAft>
                <a:spcPts val="600"/>
              </a:spcAft>
            </a:pPr>
            <a:r>
              <a:rPr sz="1800" b="0" lang="he-IL">
                <a:solidFill>
                  <a:srgbClr val="1F2A44"/>
                </a:solidFill>
                <a:latin typeface="Arial"/>
                <a:cs typeface="Arial"/>
              </a:rPr>
              <a:t>א. בקטע שלפניך גדעון מתעמת עם שלוש קבוצות מבני ישראל ועם אויב שאיננו מבני ישראל.</a:t>
            </a:r>
          </a:p>
          <a:p>
            <a:pPr rtl="1" algn="r">
              <a:spcAft>
                <a:spcPts val="600"/>
              </a:spcAft>
            </a:pPr>
            <a:r>
              <a:rPr sz="1800" b="0" lang="he-IL">
                <a:solidFill>
                  <a:srgbClr val="1F2A44"/>
                </a:solidFill>
                <a:latin typeface="Arial"/>
                <a:cs typeface="Arial"/>
              </a:rPr>
              <a:t>מי הן שלוש הקבוצות מבני ישראל, ומיהו האויב שאיננו מבני ישראל?</a:t>
            </a:r>
          </a:p>
          <a:p>
            <a:pPr rtl="1" algn="r">
              <a:spcAft>
                <a:spcPts val="600"/>
              </a:spcAft>
            </a:pPr>
            <a:r>
              <a:rPr sz="1800" b="0" lang="he-IL">
                <a:solidFill>
                  <a:srgbClr val="1F2A44"/>
                </a:solidFill>
                <a:latin typeface="Arial"/>
                <a:cs typeface="Arial"/>
              </a:rPr>
              <a:t>ענה על אחד מן הסעיפים ב-ד.</a:t>
            </a:r>
          </a:p>
          <a:p>
            <a:pPr rtl="1" algn="r">
              <a:spcAft>
                <a:spcPts val="600"/>
              </a:spcAft>
            </a:pPr>
            <a:r>
              <a:rPr sz="1800" b="0" lang="he-IL">
                <a:solidFill>
                  <a:srgbClr val="1F2A44"/>
                </a:solidFill>
                <a:latin typeface="Arial"/>
                <a:cs typeface="Arial"/>
              </a:rPr>
              <a:t>ב. קרא פסוקים א'-ג' וגם שופטים, פרק ז', פסוקים כ"ד-כ"ה. הסבר על פי שופטים, פרק ז', פסוקים כ"ד-כ"ה, מדוע הטענה כלפי גדעון בפסוקים א'-ג' אינה נכונה.</a:t>
            </a:r>
          </a:p>
          <a:p>
            <a:pPr rtl="1" algn="r">
              <a:spcAft>
                <a:spcPts val="600"/>
              </a:spcAft>
            </a:pPr>
            <a:r>
              <a:rPr sz="1800" b="0" lang="he-IL">
                <a:solidFill>
                  <a:srgbClr val="1F2A44"/>
                </a:solidFill>
                <a:latin typeface="Arial"/>
                <a:cs typeface="Arial"/>
              </a:rPr>
              <a:t>ג. קרא פסוקים א'-ג'. במשלי, פרק ט"ו, פסוק א' נאמר: "מַעֲנֶה רַּךְ יָשִׁיב חֵמָה", כלומר אדם יחדל לכעוס אם יגיבו על דבריו בדרך רכה ופייסנית.</a:t>
            </a:r>
          </a:p>
          <a:p>
            <a:pPr rtl="1" algn="r">
              <a:spcAft>
                <a:spcPts val="600"/>
              </a:spcAft>
            </a:pPr>
            <a:r>
              <a:rPr sz="1800" b="0" lang="he-IL">
                <a:solidFill>
                  <a:srgbClr val="1F2A44"/>
                </a:solidFill>
                <a:latin typeface="Arial"/>
                <a:cs typeface="Arial"/>
              </a:rPr>
              <a:t>הסבר כיצד פתגם זה בא לידי ביטוי בשיח בין גדעון לבין המתלוננים עליו.</a:t>
            </a:r>
          </a:p>
          <a:p>
            <a:pPr rtl="1" algn="r">
              <a:spcAft>
                <a:spcPts val="600"/>
              </a:spcAft>
            </a:pPr>
            <a:r>
              <a:rPr sz="1800" b="0" lang="he-IL">
                <a:solidFill>
                  <a:srgbClr val="1F2A44"/>
                </a:solidFill>
                <a:latin typeface="Arial"/>
                <a:cs typeface="Arial"/>
              </a:rPr>
              <a:t>ד. קרא פסוקים ד'-ט', י"ד-י"ז. הסבר מדוע תגובת גדעון בפסוקים ט"ו-י"ז חמורה כל כך.</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ח׳</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חורף מאוחר תשפ"א (שאלון 1261)</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פתרון השאלות מתוך שופטים פרק ח', על פי חומר הלימוד והדרישות של בחינת הבגרות בתנ"ך:</a:t>
            </a:r>
          </a:p>
          <a:p>
            <a:pPr rtl="1" algn="r">
              <a:spcAft>
                <a:spcPts val="600"/>
              </a:spcAft>
            </a:pPr>
            <a:r>
              <a:rPr sz="1800" b="0" lang="he-IL">
                <a:solidFill>
                  <a:srgbClr val="1F2A44"/>
                </a:solidFill>
                <a:latin typeface="Arial"/>
                <a:cs typeface="Arial"/>
              </a:rPr>
              <a:t>שאלה א' (חובה)</a:t>
            </a:r>
          </a:p>
          <a:p>
            <a:pPr rtl="1" algn="r">
              <a:spcAft>
                <a:spcPts val="600"/>
              </a:spcAft>
            </a:pPr>
            <a:r>
              <a:rPr sz="1800" b="0" lang="he-IL">
                <a:solidFill>
                  <a:srgbClr val="1F2A44"/>
                </a:solidFill>
                <a:latin typeface="Arial"/>
                <a:cs typeface="Arial"/>
              </a:rPr>
              <a:t>שלוש הקבוצות מבני ישראל שעמן התעמת גדעון הן:</a:t>
            </a:r>
          </a:p>
          <a:p>
            <a:pPr rtl="1" algn="r">
              <a:spcAft>
                <a:spcPts val="600"/>
              </a:spcAft>
            </a:pPr>
            <a:r>
              <a:rPr sz="1800" b="0" lang="he-IL">
                <a:solidFill>
                  <a:srgbClr val="1F2A44"/>
                </a:solidFill>
                <a:latin typeface="Arial"/>
                <a:cs typeface="Arial"/>
              </a:rPr>
              <a:t>שבט אפרים: התעמתו עם גדעון בתחילת הפרק בטענה שלא קרא להם להצטרף למלחמה מתחילתה.</a:t>
            </a:r>
          </a:p>
          <a:p>
            <a:pPr rtl="1" algn="r">
              <a:spcAft>
                <a:spcPts val="600"/>
              </a:spcAft>
            </a:pPr>
            <a:r>
              <a:rPr sz="1800" b="0" lang="he-IL">
                <a:solidFill>
                  <a:srgbClr val="1F2A44"/>
                </a:solidFill>
                <a:latin typeface="Arial"/>
                <a:cs typeface="Arial"/>
              </a:rPr>
              <a:t>אנשי סוכות: סירבו לתת לוחמים העייפים של גדעון לחם, וזלזלו ביכולתו לנצח.</a:t>
            </a:r>
          </a:p>
          <a:p>
            <a:pPr rtl="1" algn="r">
              <a:spcAft>
                <a:spcPts val="600"/>
              </a:spcAft>
            </a:pPr>
            <a:r>
              <a:rPr sz="1800" b="0" lang="he-IL">
                <a:solidFill>
                  <a:srgbClr val="1F2A44"/>
                </a:solidFill>
                <a:latin typeface="Arial"/>
                <a:cs typeface="Arial"/>
              </a:rPr>
              <a:t>אנשי פנואל: בדומה לאנשי סוכות, סירבו לסייע לצבא גדעון במזון והסתתרו מאחורי המגדל שלהם.</a:t>
            </a:r>
          </a:p>
          <a:p>
            <a:pPr rtl="1" algn="r">
              <a:spcAft>
                <a:spcPts val="600"/>
              </a:spcAft>
            </a:pPr>
            <a:r>
              <a:rPr sz="1800" b="0" lang="he-IL">
                <a:solidFill>
                  <a:srgbClr val="1F2A44"/>
                </a:solidFill>
                <a:latin typeface="Arial"/>
                <a:cs typeface="Arial"/>
              </a:rPr>
              <a:t>האויב שאיננו מבני ישראל:</a:t>
            </a:r>
          </a:p>
          <a:p>
            <a:pPr rtl="1" algn="r">
              <a:spcAft>
                <a:spcPts val="600"/>
              </a:spcAft>
            </a:pPr>
            <a:r>
              <a:rPr sz="1800" b="0" lang="he-IL">
                <a:solidFill>
                  <a:srgbClr val="1F2A44"/>
                </a:solidFill>
                <a:latin typeface="Arial"/>
                <a:cs typeface="Arial"/>
              </a:rPr>
              <a:t>מלכי מדיין: זבח וצלמונע (וצבאם).</a:t>
            </a:r>
          </a:p>
          <a:p>
            <a:pPr rtl="1" algn="r">
              <a:spcAft>
                <a:spcPts val="600"/>
              </a:spcAft>
            </a:pPr>
            <a:r>
              <a:rPr sz="1800" b="0" lang="he-IL">
                <a:solidFill>
                  <a:srgbClr val="1F2A44"/>
                </a:solidFill>
                <a:latin typeface="Arial"/>
                <a:cs typeface="Arial"/>
              </a:rPr>
              <a:t>שאלה ב' (על פי פרקים ז' ו-ח')</a:t>
            </a:r>
          </a:p>
          <a:p>
            <a:pPr rtl="1" algn="r">
              <a:spcAft>
                <a:spcPts val="600"/>
              </a:spcAft>
            </a:pPr>
            <a:r>
              <a:rPr sz="1800" b="0" lang="he-IL">
                <a:solidFill>
                  <a:srgbClr val="1F2A44"/>
                </a:solidFill>
                <a:latin typeface="Arial"/>
                <a:cs typeface="Arial"/>
              </a:rPr>
              <a:t>מדוע הטענה של אפרים (ח', א'-ג') אינה נכונה על פי פרק ז', כ"ד-כ"ה?</a:t>
            </a:r>
          </a:p>
          <a:p>
            <a:pPr rtl="1" algn="r">
              <a:spcAft>
                <a:spcPts val="600"/>
              </a:spcAft>
            </a:pPr>
            <a:r>
              <a:rPr sz="1800" b="0" lang="he-IL">
                <a:solidFill>
                  <a:srgbClr val="1F2A44"/>
                </a:solidFill>
                <a:latin typeface="Arial"/>
                <a:cs typeface="Arial"/>
              </a:rPr>
              <a:t>אנשי אפרים טענו כלפי גדעון: "מָה הַדָּבָר הַזֶּה עָשִׂיתָ לָּנוּ לְבִלְתִּי קְרֹאות לָנוּ כִּי הָלַכְתָּ לְהִלָּחֵם בְּמִדְיָן". כלומר, הם טענו שהוא התעלם מהם ולא שיתף אותם במלחמה.</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ח׳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חורף מאוחר תשפ"א (שאלון 1261)</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אולם, בפרק ז' פסוק כ"ד נכתב במפורש: "וּמַלְאָכִים שָׁלַח גִּדְעוֹן בְּכָל הַר אֶפְרַיִם לֵאמֹר: רְדוּ לִקְרַאת מִדְיָן וְלִכְדוּ לָהֶם אֶת הַמַּיִם...".</a:t>
            </a:r>
          </a:p>
          <a:p>
            <a:pPr rtl="1" algn="r">
              <a:spcAft>
                <a:spcPts val="600"/>
              </a:spcAft>
            </a:pPr>
            <a:r>
              <a:rPr sz="1800" b="0" lang="he-IL">
                <a:solidFill>
                  <a:srgbClr val="1F2A44"/>
                </a:solidFill>
                <a:latin typeface="Arial"/>
                <a:cs typeface="Arial"/>
              </a:rPr>
              <a:t>גדעון אכן קרא להם, והם אף נענו לקריאה, לכדו את מעברות הירדן והרגו את שרי מדיין (עורב וזאב). לכן, טענתם ש"לא קרא להם" היא טענה שקרית או כזו שמתעלמת מהעובדה שהם שותפו בשלב המכריע של המרדף.</a:t>
            </a:r>
          </a:p>
          <a:p>
            <a:pPr rtl="1" algn="r">
              <a:spcAft>
                <a:spcPts val="600"/>
              </a:spcAft>
            </a:pPr>
            <a:r>
              <a:rPr sz="1800" b="0" lang="he-IL">
                <a:solidFill>
                  <a:srgbClr val="1F2A44"/>
                </a:solidFill>
                <a:latin typeface="Arial"/>
                <a:cs typeface="Arial"/>
              </a:rPr>
              <a:t>שאלה ג' (מענה רך ישיב חמה)</a:t>
            </a:r>
          </a:p>
          <a:p>
            <a:pPr rtl="1" algn="r">
              <a:spcAft>
                <a:spcPts val="600"/>
              </a:spcAft>
            </a:pPr>
            <a:r>
              <a:rPr sz="1800" b="0" lang="he-IL">
                <a:solidFill>
                  <a:srgbClr val="1F2A44"/>
                </a:solidFill>
                <a:latin typeface="Arial"/>
                <a:cs typeface="Arial"/>
              </a:rPr>
              <a:t>כיצד הפתגם בא לידי ביטוי בשיח עם אפרים?</a:t>
            </a:r>
          </a:p>
          <a:p>
            <a:pPr rtl="1" algn="r">
              <a:spcAft>
                <a:spcPts val="600"/>
              </a:spcAft>
            </a:pPr>
            <a:r>
              <a:rPr sz="1800" b="0" lang="he-IL">
                <a:solidFill>
                  <a:srgbClr val="1F2A44"/>
                </a:solidFill>
                <a:latin typeface="Arial"/>
                <a:cs typeface="Arial"/>
              </a:rPr>
              <a:t>אנשי אפרים פנו לגדעון בטון קשה ומאיים ("וַיְרִיבוּן אִתּוֹ בְּחָזְקָה"). גדעון, במקום להשיב להם במלחמה או להזכיר להם שהוא המנהיג שנבחר על ידי ה', בחר בדרך של ענווה ופיוס ("מענה רך").</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ח׳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חורף מאוחר תשפ"א (שאלון 1261)</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הוא השתמש במשל: "הֲלוֹא טוֹב עֹלְלוֹת אֶפְרַיִם מִבְצִיר אֲבִיעֶזֶר". הוא הסביר להם שההישג הקטן שלהם (הריגת השרים בסוף הקרב) חשוב ויוקרתי הרבה יותר מכל המלחמה הגדולה שהוא ומשפחתו (אביעזר) ניהלו.</a:t>
            </a:r>
          </a:p>
          <a:p>
            <a:pPr rtl="1" algn="r">
              <a:spcAft>
                <a:spcPts val="600"/>
              </a:spcAft>
            </a:pPr>
            <a:r>
              <a:rPr sz="1800" b="0" lang="he-IL">
                <a:solidFill>
                  <a:srgbClr val="1F2A44"/>
                </a:solidFill>
                <a:latin typeface="Arial"/>
                <a:cs typeface="Arial"/>
              </a:rPr>
              <a:t>בזכות התשובה המכבדת והממעיטה בערך עצמו, הוא הצליח להרגיע את כעסם ולמנוע מלחמת אחים. הפסוק מעיד: "אָז רָפְתָה רוּחָם מֵעָלָיו בְּדַבְּרוֹ הַדָּבָר הַזֶּה".</a:t>
            </a:r>
          </a:p>
          <a:p>
            <a:pPr rtl="1" algn="r">
              <a:spcAft>
                <a:spcPts val="600"/>
              </a:spcAft>
            </a:pPr>
            <a:r>
              <a:rPr sz="1800" b="0" lang="he-IL">
                <a:solidFill>
                  <a:srgbClr val="1F2A44"/>
                </a:solidFill>
                <a:latin typeface="Arial"/>
                <a:cs typeface="Arial"/>
              </a:rPr>
              <a:t>שאלה ד' (תגובת גדעון לאנשי סוכות ופנואל)</a:t>
            </a:r>
          </a:p>
          <a:p>
            <a:pPr rtl="1" algn="r">
              <a:spcAft>
                <a:spcPts val="600"/>
              </a:spcAft>
            </a:pPr>
            <a:r>
              <a:rPr sz="1800" b="0" lang="he-IL">
                <a:solidFill>
                  <a:srgbClr val="1F2A44"/>
                </a:solidFill>
                <a:latin typeface="Arial"/>
                <a:cs typeface="Arial"/>
              </a:rPr>
              <a:t>מדוע תגובת גדעון כלפי אנשי סוכות ופנואל (ט"ו-י"ז) חמורה כל כך?</a:t>
            </a:r>
          </a:p>
          <a:p>
            <a:pPr rtl="1" algn="r">
              <a:spcAft>
                <a:spcPts val="600"/>
              </a:spcAft>
            </a:pPr>
            <a:r>
              <a:rPr sz="1800" b="0" lang="he-IL">
                <a:solidFill>
                  <a:srgbClr val="1F2A44"/>
                </a:solidFill>
                <a:latin typeface="Arial"/>
                <a:cs typeface="Arial"/>
              </a:rPr>
              <a:t>תגובת גדעון (דישת בשרם בקוצים והריגת אנשי פנואל) נחשבת לחמורה וקיצונית מכמה סיבות: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ח׳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חורף מאוחר תשפ"א (שאלון 1261)</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בגידה לאומית בעת מלחמה: בניגוד לאפרים שרצו להילחם, אנשי סוכות ופנואל סירבו לעזור לאחיהם שנמצאים בעיצומו של מרדף גורלי למען ביטחון ישראל. הם הפגינו אדישות לסבל הלוחמים ("עייפים") ובגדו בערך הערבות ההדדית.</a:t>
            </a:r>
          </a:p>
          <a:p>
            <a:pPr rtl="1" algn="r">
              <a:spcAft>
                <a:spcPts val="600"/>
              </a:spcAft>
            </a:pPr>
            <a:r>
              <a:rPr sz="1800" b="0" lang="he-IL">
                <a:solidFill>
                  <a:srgbClr val="1F2A44"/>
                </a:solidFill>
                <a:latin typeface="Arial"/>
                <a:cs typeface="Arial"/>
              </a:rPr>
              <a:t>חוסר אמונה בנסי ה': הם זלזלו בגדעון ובלעגו לו ("הכף זבח וצלמונע עתה בידך...?"), ובכך הטילו ספק ביכולת של ה' להושיע את ישראל דרכו.</a:t>
            </a:r>
          </a:p>
          <a:p>
            <a:pPr rtl="1" algn="r">
              <a:spcAft>
                <a:spcPts val="600"/>
              </a:spcAft>
            </a:pPr>
            <a:r>
              <a:rPr sz="1800" b="0" lang="he-IL">
                <a:solidFill>
                  <a:srgbClr val="1F2A44"/>
                </a:solidFill>
                <a:latin typeface="Arial"/>
                <a:cs typeface="Arial"/>
              </a:rPr>
              <a:t>פגיעה במורל ובביטחון: סירובם לספק לחם יכול היה להביא להתמוטטות הלוחמים ולכישלון המבצע כולו, מה שהיה מפקיר את ישראל שוב לשעבוד מדייני.</a:t>
            </a:r>
          </a:p>
          <a:p>
            <a:pPr rtl="1" algn="r">
              <a:spcAft>
                <a:spcPts val="600"/>
              </a:spcAft>
            </a:pPr>
            <a:r>
              <a:rPr sz="1800" b="0" lang="he-IL">
                <a:solidFill>
                  <a:srgbClr val="1F2A44"/>
                </a:solidFill>
                <a:latin typeface="Arial"/>
                <a:cs typeface="Arial"/>
              </a:rPr>
              <a:t>שינוי בדמותו של גדעון: בפרק זה גדעון הופך ממנהיג מהסס ופייסן למנהיג תקיף ואף אכזרי. הוא רואה בסירובם מעשה של "מרד" בשלטונו ובשליחותו האלוהית, ולכן מעניש אותם בעונש גופני קשה למען "יראו וייראו".</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מקורות ותמונות</a:t>
            </a:r>
          </a:p>
        </p:txBody>
      </p:sp>
      <p:sp>
        <p:nvSpPr>
          <p:cNvPr id="5" name="TextBox 4"/>
          <p:cNvSpPr txBox="1"/>
          <p:nvPr/>
        </p:nvSpPr>
        <p:spPr>
          <a:xfrm>
            <a:off x="731520" y="1371600"/>
            <a:ext cx="10698480" cy="4846320"/>
          </a:xfrm>
          <a:prstGeom prst="rect">
            <a:avLst/>
          </a:prstGeom>
          <a:noFill/>
        </p:spPr>
        <p:txBody>
          <a:bodyPr wrap="square" anchor="t">
            <a:spAutoFit/>
          </a:bodyPr>
          <a:lstStyle/>
          <a:p>
            <a:pPr rtl="1" algn="r">
              <a:spcAft>
                <a:spcPts val="800"/>
              </a:spcAft>
            </a:pPr>
            <a:r>
              <a:rPr sz="1500" b="0" lang="he-IL">
                <a:solidFill>
                  <a:srgbClr val="1F2A44"/>
                </a:solidFill>
                <a:latin typeface="Arial"/>
                <a:cs typeface="Arial"/>
              </a:rPr>
              <a:t>נוסח הפסוקים: "מקרא על פי המסורה", דרך ספריא (sefaria.org), רישיון CC BY-SA.</a:t>
            </a:r>
          </a:p>
          <a:p>
            <a:pPr rtl="1" algn="r">
              <a:spcAft>
                <a:spcPts val="800"/>
              </a:spcAft>
            </a:pPr>
            <a:r>
              <a:rPr sz="1500" b="0" lang="he-IL">
                <a:solidFill>
                  <a:srgbClr val="1F2A44"/>
                </a:solidFill>
                <a:latin typeface="Arial"/>
                <a:cs typeface="Arial"/>
              </a:rPr>
              <a:t>שאלות ופתרונות הבגרות: מסמך השאלות והפתרונות לבגרות בתנ"ך.</a:t>
            </a:r>
          </a:p>
          <a:p>
            <a:pPr rtl="1" algn="r">
              <a:spcAft>
                <a:spcPts val="800"/>
              </a:spcAft>
            </a:pPr>
            <a:r>
              <a:rPr sz="1500" b="0" lang="he-IL">
                <a:solidFill>
                  <a:srgbClr val="1F2A44"/>
                </a:solidFill>
                <a:latin typeface="Arial"/>
                <a:cs typeface="Arial"/>
              </a:rPr>
              <a:t>ההסברים נכתבו על ידי מכין המצגת בהסתמך על האתרים textologia.net ו-sofpasuk.com (בפרפראזה, עם קרדיט), ואם לא נמצא באתרים סיכום לפרק, על סמך הכתוב. לא נבדקו על ידי מורה.</a:t>
            </a:r>
          </a:p>
          <a:p>
            <a:pPr rtl="1" algn="r">
              <a:spcAft>
                <a:spcPts val="800"/>
              </a:spcAft>
            </a:pPr>
            <a:r>
              <a:rPr sz="1500" b="0" lang="he-IL">
                <a:solidFill>
                  <a:srgbClr val="1F2A44"/>
                </a:solidFill>
                <a:latin typeface="Arial"/>
                <a:cs typeface="Arial"/>
              </a:rPr>
              <a:t>המושגים: "מילון מושגים - תנ״ך", קמפוס אורט. הקישור בין המושג לפרק, המפות והתרשימים הם של מכין המצגת.</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שופטים ח׳ - מצגת</dc:title>
  <dc:subject/>
  <dc:creator/>
  <cp:keywords/>
  <dc:description/>
  <cp:lastModifiedBy/>
  <cp:revision>1</cp:revision>
  <dcterms:created xsi:type="dcterms:W3CDTF">2013-01-27T09:14:16Z</dcterms:created>
  <dcterms:modified xsi:type="dcterms:W3CDTF">2013-01-27T09:15:58Z</dcterms:modified>
  <cp:category/>
</cp:coreProperties>
</file>