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אבימלך</c:v>
                </c:pt>
                <c:pt idx="1">
                  <c:v>שכם</c:v>
                </c:pt>
                <c:pt idx="2">
                  <c:v>בעלי</c:v>
                </c:pt>
                <c:pt idx="3">
                  <c:v>געל</c:v>
                </c:pt>
                <c:pt idx="4">
                  <c:v>אתאבימלך</c:v>
                </c:pt>
              </c:strCache>
            </c:strRef>
          </c:cat>
          <c:val>
            <c:numRef>
              <c:f>Sheet1!$B$2:$B$6</c:f>
              <c:numCache>
                <c:formatCode>General</c:formatCode>
                <c:ptCount val="5"/>
                <c:pt idx="0">
                  <c:v>28</c:v>
                </c:pt>
                <c:pt idx="1">
                  <c:v>13</c:v>
                </c:pt>
                <c:pt idx="2">
                  <c:v>8</c:v>
                </c:pt>
                <c:pt idx="3">
                  <c:v>7</c:v>
                </c:pt>
                <c:pt idx="4">
                  <c:v>6</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ט׳</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אבימלך</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מפת הפרק</a:t>
            </a:r>
          </a:p>
        </p:txBody>
      </p:sp>
      <p:sp>
        <p:nvSpPr>
          <p:cNvPr id="5" name="Rounded Rectangle 4"/>
          <p:cNvSpPr/>
          <p:nvPr/>
        </p:nvSpPr>
        <p:spPr>
          <a:xfrm>
            <a:off x="8951976" y="1463040"/>
            <a:ext cx="2706624"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03096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3096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997696"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אבימלך מלך</a:t>
            </a:r>
          </a:p>
          <a:p>
            <a:pPr rtl="1" algn="r">
              <a:spcAft>
                <a:spcPts val="400"/>
              </a:spcAft>
            </a:pPr>
            <a:r>
              <a:rPr sz="1500" b="0" lang="he-IL">
                <a:solidFill>
                  <a:srgbClr val="F0D9A8"/>
                </a:solidFill>
                <a:latin typeface="Arial"/>
                <a:cs typeface="Arial"/>
              </a:rPr>
              <a:t>פסוקים א׳–ו׳</a:t>
            </a:r>
          </a:p>
        </p:txBody>
      </p:sp>
      <p:sp>
        <p:nvSpPr>
          <p:cNvPr id="9" name="Rounded Rectangle 8"/>
          <p:cNvSpPr/>
          <p:nvPr/>
        </p:nvSpPr>
        <p:spPr>
          <a:xfrm>
            <a:off x="6135624" y="1463040"/>
            <a:ext cx="2706624"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1461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1461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6181344"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משל יותם</a:t>
            </a:r>
          </a:p>
          <a:p>
            <a:pPr rtl="1" algn="r">
              <a:spcAft>
                <a:spcPts val="400"/>
              </a:spcAft>
            </a:pPr>
            <a:r>
              <a:rPr sz="1500" b="0" lang="he-IL">
                <a:solidFill>
                  <a:srgbClr val="F0D9A8"/>
                </a:solidFill>
                <a:latin typeface="Arial"/>
                <a:cs typeface="Arial"/>
              </a:rPr>
              <a:t>פסוקים ז׳–כ״א</a:t>
            </a:r>
          </a:p>
        </p:txBody>
      </p:sp>
      <p:sp>
        <p:nvSpPr>
          <p:cNvPr id="13" name="Rounded Rectangle 12"/>
          <p:cNvSpPr/>
          <p:nvPr/>
        </p:nvSpPr>
        <p:spPr>
          <a:xfrm>
            <a:off x="3319272" y="1463040"/>
            <a:ext cx="2706624"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39826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9826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3364992"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שכם מורדת</a:t>
            </a:r>
          </a:p>
          <a:p>
            <a:pPr rtl="1" algn="r">
              <a:spcAft>
                <a:spcPts val="400"/>
              </a:spcAft>
            </a:pPr>
            <a:r>
              <a:rPr sz="1500" b="0" lang="he-IL">
                <a:solidFill>
                  <a:srgbClr val="F0D9A8"/>
                </a:solidFill>
                <a:latin typeface="Arial"/>
                <a:cs typeface="Arial"/>
              </a:rPr>
              <a:t>פסוקים כ״ב–מ״ט</a:t>
            </a:r>
          </a:p>
        </p:txBody>
      </p:sp>
      <p:sp>
        <p:nvSpPr>
          <p:cNvPr id="17" name="Rounded Rectangle 16"/>
          <p:cNvSpPr/>
          <p:nvPr/>
        </p:nvSpPr>
        <p:spPr>
          <a:xfrm>
            <a:off x="502920" y="1463040"/>
            <a:ext cx="2706624" cy="2377440"/>
          </a:xfrm>
          <a:prstGeom prst="roundRect">
            <a:avLst>
              <a:gd name="adj" fmla="val 8000"/>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58191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58191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ד</a:t>
            </a:r>
          </a:p>
        </p:txBody>
      </p:sp>
      <p:sp>
        <p:nvSpPr>
          <p:cNvPr id="20" name="TextBox 19"/>
          <p:cNvSpPr txBox="1"/>
          <p:nvPr/>
        </p:nvSpPr>
        <p:spPr>
          <a:xfrm>
            <a:off x="548640"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מות אבימלך</a:t>
            </a:r>
          </a:p>
          <a:p>
            <a:pPr rtl="1" algn="r">
              <a:spcAft>
                <a:spcPts val="400"/>
              </a:spcAft>
            </a:pPr>
            <a:r>
              <a:rPr sz="1500" b="0" lang="he-IL">
                <a:solidFill>
                  <a:srgbClr val="F0D9A8"/>
                </a:solidFill>
                <a:latin typeface="Arial"/>
                <a:cs typeface="Arial"/>
              </a:rPr>
              <a:t>פסוקים נ׳–נ״ז</a:t>
            </a:r>
          </a:p>
        </p:txBody>
      </p:sp>
      <p:sp>
        <p:nvSpPr>
          <p:cNvPr id="21" name="Rectangle 20"/>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23" name="Rectangle 22"/>
          <p:cNvSpPr/>
          <p:nvPr/>
        </p:nvSpPr>
        <p:spPr>
          <a:xfrm>
            <a:off x="10502606" y="4389120"/>
            <a:ext cx="1137706"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566901" y="4389120"/>
            <a:ext cx="2899129"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2086918" y="4389120"/>
            <a:ext cx="5443407"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21209" y="4389120"/>
            <a:ext cx="1529133" cy="4114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57 פסוקים. </a:t>
            </a:r>
            <a:r>
              <a:rPr sz="2200" b="1" lang="he-IL">
                <a:solidFill>
                  <a:srgbClr val="8F5C00"/>
                </a:solidFill>
                <a:latin typeface="Arial"/>
                <a:cs typeface="Arial"/>
              </a:rPr>
              <a:t>בבגרות: </a:t>
            </a:r>
            <a:r>
              <a:rPr sz="2200" b="0" lang="he-IL">
                <a:solidFill>
                  <a:srgbClr val="1F2A44"/>
                </a:solidFill>
                <a:latin typeface="Arial"/>
                <a:cs typeface="Arial"/>
              </a:rPr>
              <a:t>במסמך לא נמצאו שאלות לפרק זה.</a:t>
            </a:r>
          </a:p>
        </p:txBody>
      </p:sp>
      <p:sp>
        <p:nvSpPr>
          <p:cNvPr id="28" name="TextBox 2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א׳–ג׳</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וַיֵּלֶךְ אֲבִימֶלֶךְ בֶּן־יְרֻבַּעַל שְׁכֶמָה אֶל־אֲחֵי אִמּוֹ וַיְדַבֵּר אֲלֵיהֶם וְאֶל־כׇּל־מִשְׁפַּחַת בֵּית־אֲבִי אִמּוֹ לֵאמֹֽר׃</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דַּבְּרוּ־נָא בְּאׇזְנֵי כׇל־בַּעֲלֵי שְׁכֶם מַה־טּוֹב לָכֶם הַמְשֹׁל בָּכֶם שִׁבְעִים אִישׁ כֹּל בְּנֵי יְרֻבַּעַל אִם־מְשֹׁל בָּכֶם אִישׁ אֶחָד וּזְכַרְתֶּם כִּֽי־עַצְמְכֶם וּבְשַׂרְכֶם אָֽנִי׃</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וַיְדַבְּרוּ אֲחֵי־אִמּוֹ עָלָיו בְּאׇזְנֵי כׇּל־בַּעֲלֵי שְׁכֶם אֵת כׇּל־הַדְּבָרִים הָאֵלֶּה וַיֵּט לִבָּם אַחֲרֵי אֲבִימֶלֶךְ כִּי אָמְרוּ אָחִינוּ הֽוּא׃</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אבימלך מלך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ד׳–ו׳</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וַיִּתְּנוּ־לוֹ שִׁבְעִים כֶּסֶף מִבֵּית בַּעַל בְּרִית וַיִּשְׂכֹּר בָּהֶם אֲבִימֶלֶךְ אֲנָשִׁים רֵיקִים וּפֹחֲזִים וַיֵּלְכוּ אַחֲרָֽיו׃</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וַיָּבֹא בֵית־אָבִיו עׇפְרָתָה וַֽיַּהֲרֹג אֶת־אֶחָיו בְּנֵי־יְרֻבַּעַל שִׁבְעִים אִישׁ עַל־אֶבֶן אֶחָת וַיִּוָּתֵר יוֹתָם בֶּן־יְרֻבַּעַל הַקָּטֹן כִּי נֶחְבָּֽא׃</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וַיֵּאָסְפוּ כׇּל־בַּעֲלֵי שְׁכֶם וְכׇל־בֵּית מִלּוֹא וַיֵּלְכוּ וַיַּמְלִיכוּ אֶת־אֲבִימֶלֶךְ לְמֶלֶךְ עִם־אֵלוֹן מֻצָּב אֲשֶׁר בִּשְׁכֶֽם׃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אבימלך מלך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אבימלך מלך</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אבימלך הולך לשכם, לאחי אמו, ומבקש מהם לשאול אם עדיף שישלטו שבעים בני ירבעל או איש אחד. אנשי שכם נותנים לו שבעים כסף מבית בעל ברית, והוא שוכר ״אנשים ריקים ופחזים״.</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הולך לעפרה והורג את שבעים אחיו על אבן אחת. רק יותם הקטן נשאר, כי התחבא. ״ויאספו כל בעלי שכם... וימליכו את אבימלך למלך״. המלוכה מתחילה ברצח.</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 פסוקים א׳–ו׳. ההסבר לא נבדק על ידי מורה לתנ"ך.</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אבימלך מלך</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וַיֵּלֶךְ אֲבִימֶלֶךְ בֶּן־יְרֻבַּעַל שְׁכֶמָה אֶל־אֲחֵי אִמּוֹ וַיְדַבֵּר אֲלֵיהֶם וְאֶל־כׇּל־מִשְׁפַּחַת בֵּית־אֲבִי אִמּוֹ לֵאמֹֽר׃</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 פסוק 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ז׳–י״א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ז׳  </a:t>
            </a:r>
            <a:r>
              <a:rPr sz="2600" b="0" lang="he-IL">
                <a:solidFill>
                  <a:srgbClr val="1F2A44"/>
                </a:solidFill>
                <a:latin typeface="Arial"/>
                <a:cs typeface="Arial"/>
              </a:rPr>
              <a:t>וַיַּגִּדוּ לְיוֹתָם וַיֵּלֶךְ וַֽיַּעֲמֹד בְּרֹאשׁ הַר־גְּרִזִים וַיִּשָּׂא קוֹלוֹ וַיִּקְרָא וַיֹּאמֶר לָהֶם שִׁמְעוּ אֵלַי בַּעֲלֵי שְׁכֶם וְיִשְׁמַע אֲלֵיכֶם אֱלֹהִֽים׃</a:t>
            </a:r>
          </a:p>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הָלוֹךְ הָֽלְכוּ הָעֵצִים לִמְשֹׁחַ עֲלֵיהֶם מֶלֶךְ וַיֹּאמְרוּ לַזַּיִת מׇלְכָה עָלֵֽינוּ׃</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וַיֹּאמֶר לָהֶם הַזַּיִת הֶחֳדַלְתִּי אֶת־דִּשְׁנִי אֲשֶׁר־בִּי יְכַבְּדוּ אֱלֹהִים וַאֲנָשִׁים וְהָלַכְתִּי לָנוּעַ עַל־הָעֵצִֽים׃</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וַיֹּאמְרוּ הָעֵצִים לַתְּאֵנָה לְכִי־אַתְּ מׇלְכִי עָלֵֽינוּ׃</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וַתֹּאמֶר לָהֶם הַתְּאֵנָה הֶחֳדַלְתִּי אֶת־מׇתְקִי וְאֶת־תְּנוּבָתִי הַטּוֹבָה וְהָלַכְתִּי לָנוּעַ עַל־הָעֵצִֽים׃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משל יותם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י״ב–ט״ז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וַיֹּאמְרוּ הָעֵצִים לַגָּפֶן לְכִי־אַתְּ מׇלְכִי עָלֵֽינוּ׃</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וַתֹּאמֶר לָהֶם הַגֶּפֶן הֶחֳדַלְתִּי אֶת־תִּירוֹשִׁי הַֽמְשַׂמֵּחַ אֱלֹהִים וַאֲנָשִׁים וְהָלַכְתִּי לָנוּעַ עַל־הָעֵצִֽים׃</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וַיֹּאמְרוּ כׇל־הָעֵצִים אֶל־הָאָטָד לֵךְ אַתָּה מְלׇךְ־עָלֵֽינוּ׃</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וַיֹּאמֶר הָאָטָד אֶל־הָעֵצִים אִם בֶּאֱמֶת אַתֶּם מֹשְׁחִים אֹתִי לְמֶלֶךְ עֲלֵיכֶם בֹּאוּ חֲסוּ בְצִלִּי וְאִם־אַיִן תֵּצֵא אֵשׁ מִן־הָאָטָד וְתֹאכַל אֶת־אַרְזֵי הַלְּבָנֽוֹן׃</a:t>
            </a:r>
          </a:p>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וְעַתָּה אִם־בֶּאֱמֶת וּבְתָמִים עֲשִׂיתֶם וַתַּמְלִיכוּ אֶת־אֲבִימֶלֶךְ וְאִם־טוֹבָה עֲשִׂיתֶם עִם־יְרֻבַּעַל וְעִם־בֵּיתוֹ וְאִם־כִּגְמוּל יָדָיו עֲשִׂיתֶם לֽוֹ׃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משל יותם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י״ז–כ׳</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י״ז  </a:t>
            </a:r>
            <a:r>
              <a:rPr sz="2600" b="0" lang="he-IL">
                <a:solidFill>
                  <a:srgbClr val="1F2A44"/>
                </a:solidFill>
                <a:latin typeface="Arial"/>
                <a:cs typeface="Arial"/>
              </a:rPr>
              <a:t>אֲשֶׁר־נִלְחַם אָבִי עֲלֵיכֶם וַיַּשְׁלֵךְ אֶת־נַפְשׁוֹ מִנֶּגֶד וַיַּצֵּל אֶתְכֶם מִיַּד מִדְיָֽן׃</a:t>
            </a:r>
          </a:p>
          <a:p>
            <a:pPr rtl="1" algn="r">
              <a:spcAft>
                <a:spcPts val="1200"/>
              </a:spcAft>
            </a:pPr>
            <a:r>
              <a:rPr sz="2600" b="1" lang="he-IL">
                <a:solidFill>
                  <a:srgbClr val="8F5C00"/>
                </a:solidFill>
                <a:latin typeface="Arial"/>
                <a:cs typeface="Arial"/>
              </a:rPr>
              <a:t>י״ח  </a:t>
            </a:r>
            <a:r>
              <a:rPr sz="2600" b="0" lang="he-IL">
                <a:solidFill>
                  <a:srgbClr val="1F2A44"/>
                </a:solidFill>
                <a:latin typeface="Arial"/>
                <a:cs typeface="Arial"/>
              </a:rPr>
              <a:t>וְאַתֶּם קַמְתֶּם עַל־בֵּית אָבִי הַיּוֹם וַתַּהַרְגוּ אֶת־בָּנָיו שִׁבְעִים אִישׁ עַל־אֶבֶן אֶחָת וַתַּמְלִיכוּ אֶת־אֲבִימֶלֶךְ בֶּן־אֲמָתוֹ עַל־בַּעֲלֵי שְׁכֶם כִּי אֲחִיכֶם הֽוּא׃</a:t>
            </a:r>
          </a:p>
          <a:p>
            <a:pPr rtl="1" algn="r">
              <a:spcAft>
                <a:spcPts val="1200"/>
              </a:spcAft>
            </a:pPr>
            <a:r>
              <a:rPr sz="2600" b="1" lang="he-IL">
                <a:solidFill>
                  <a:srgbClr val="8F5C00"/>
                </a:solidFill>
                <a:latin typeface="Arial"/>
                <a:cs typeface="Arial"/>
              </a:rPr>
              <a:t>י״ט  </a:t>
            </a:r>
            <a:r>
              <a:rPr sz="2600" b="0" lang="he-IL">
                <a:solidFill>
                  <a:srgbClr val="1F2A44"/>
                </a:solidFill>
                <a:latin typeface="Arial"/>
                <a:cs typeface="Arial"/>
              </a:rPr>
              <a:t>וְאִם־בֶּאֱמֶת וּבְתָמִים עֲשִׂיתֶם עִם־יְרֻבַּעַל וְעִם־בֵּיתוֹ הַיּוֹם הַזֶּה שִׂמְחוּ בַּאֲבִימֶלֶךְ וְיִשְׂמַח גַּם־הוּא בָּכֶֽם׃</a:t>
            </a:r>
          </a:p>
          <a:p>
            <a:pPr rtl="1" algn="r">
              <a:spcAft>
                <a:spcPts val="1200"/>
              </a:spcAft>
            </a:pPr>
            <a:r>
              <a:rPr sz="2600" b="1" lang="he-IL">
                <a:solidFill>
                  <a:srgbClr val="8F5C00"/>
                </a:solidFill>
                <a:latin typeface="Arial"/>
                <a:cs typeface="Arial"/>
              </a:rPr>
              <a:t>כ׳  </a:t>
            </a:r>
            <a:r>
              <a:rPr sz="2600" b="0" lang="he-IL">
                <a:solidFill>
                  <a:srgbClr val="1F2A44"/>
                </a:solidFill>
                <a:latin typeface="Arial"/>
                <a:cs typeface="Arial"/>
              </a:rPr>
              <a:t>וְאִם־אַיִן תֵּצֵא אֵשׁ מֵאֲבִימֶלֶךְ וְתֹאכַל אֶת־בַּעֲלֵי שְׁכֶם וְאֶת־בֵּית מִלּוֹא וְתֵצֵא אֵשׁ מִבַּעֲלֵי שְׁכֶם וּמִבֵּית מִלּוֹא וְתֹאכַל אֶת־אֲבִימֶֽלֶךְ׃</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משל יותם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 כ״א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כ״א  </a:t>
            </a:r>
            <a:r>
              <a:rPr sz="2600" b="0" lang="he-IL">
                <a:solidFill>
                  <a:srgbClr val="1F2A44"/>
                </a:solidFill>
                <a:latin typeface="Arial"/>
                <a:cs typeface="Arial"/>
              </a:rPr>
              <a:t>וַיָּנׇס יוֹתָם וַיִּבְרַח וַיֵּלֶךְ בְּאֵרָה וַיֵּשֶׁב שָׁם מִפְּנֵי אֲבִימֶלֶךְ אָחִֽיו׃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משל יותם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משל יותם</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יותם עומד בראש הר גריזים וקורא לשכם. הוא מספר משל על העצים שמבקשים מלך. הזית, התאנה והגפן מסרבים, כי יש להם תפקיד מועיל.</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לבסוף הם פונים לאטד, שיח קוצני חסר פרי, והוא אומר שאם באמת ימשחו אותו, ״תצא אש מן האטד ותאכל את ארזי הלבנון״. האטד הוא אבימלך. יותם מזהיר שהאש תצא מאבימלך על שכם, ומשכם על אבימלך, ובורח לבאר.</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 פסוקים ז׳–כ״א. ההסבר לא נבדק על ידי מורה לתנ"ך.</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משל יותם</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וְעַתָּה אִם־בֶּאֱמֶת וּבְתָמִים עֲשִׂיתֶם וַתַּמְלִיכוּ אֶת־אֲבִימֶלֶךְ וְאִם־טוֹבָה עֲשִׂיתֶם עִם־יְרֻבַּעַל וְעִם־בֵּיתוֹ וְאִם־כִּגְמוּל יָדָיו עֲשִׂיתֶם לֽוֹ׃</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 פסוק ט״ז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כ״ב–כ״ו</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וַיָּשַׂר אֲבִימֶלֶךְ עַל־יִשְׂרָאֵל שָׁלֹשׁ שָׁנִֽים׃</a:t>
            </a:r>
          </a:p>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וַיִּשְׁלַח אֱלֹהִים רוּחַ רָעָה בֵּין אֲבִימֶלֶךְ וּבֵין בַּעֲלֵי שְׁכֶם וַיִּבְגְּדוּ בַעֲלֵֽי־שְׁכֶם בַּאֲבִימֶֽלֶךְ׃</a:t>
            </a:r>
          </a:p>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לָבוֹא חֲמַס שִׁבְעִים בְּנֵֽי־יְרֻבָּעַל וְדָמָם לָשׂוּם עַל־אֲבִימֶלֶךְ אֲחִיהֶם אֲשֶׁר הָרַג אוֹתָם וְעַל בַּעֲלֵי שְׁכֶם אֲשֶׁר־חִזְּקוּ אֶת־יָדָיו לַהֲרֹג אֶת־אֶחָֽיו׃</a:t>
            </a:r>
          </a:p>
          <a:p>
            <a:pPr rtl="1" algn="r">
              <a:spcAft>
                <a:spcPts val="1200"/>
              </a:spcAft>
            </a:pPr>
            <a:r>
              <a:rPr sz="2600" b="1" lang="he-IL">
                <a:solidFill>
                  <a:srgbClr val="1D5E3A"/>
                </a:solidFill>
                <a:latin typeface="Arial"/>
                <a:cs typeface="Arial"/>
              </a:rPr>
              <a:t>כ״ה  </a:t>
            </a:r>
            <a:r>
              <a:rPr sz="2600" b="0" lang="he-IL">
                <a:solidFill>
                  <a:srgbClr val="1F2A44"/>
                </a:solidFill>
                <a:latin typeface="Arial"/>
                <a:cs typeface="Arial"/>
              </a:rPr>
              <a:t>וַיָּשִׂימוּ לוֹ בַעֲלֵי שְׁכֶם מְאָֽרְבִים עַל רָאשֵׁי הֶהָרִים וַֽיִּגְזְלוּ אֵת כׇּל־אֲשֶׁר־יַעֲבֹר עֲלֵיהֶם בַּדָּרֶךְ וַיֻּגַּד לַאֲבִימֶֽלֶךְ׃</a:t>
            </a:r>
          </a:p>
          <a:p>
            <a:pPr rtl="1" algn="r">
              <a:spcAft>
                <a:spcPts val="1200"/>
              </a:spcAft>
            </a:pPr>
            <a:r>
              <a:rPr sz="2600" b="1" lang="he-IL">
                <a:solidFill>
                  <a:srgbClr val="1D5E3A"/>
                </a:solidFill>
                <a:latin typeface="Arial"/>
                <a:cs typeface="Arial"/>
              </a:rPr>
              <a:t>כ״ו  </a:t>
            </a:r>
            <a:r>
              <a:rPr sz="2600" b="0" lang="he-IL">
                <a:solidFill>
                  <a:srgbClr val="1F2A44"/>
                </a:solidFill>
                <a:latin typeface="Arial"/>
                <a:cs typeface="Arial"/>
              </a:rPr>
              <a:t>וַיָּבֹא גַּעַל בֶּן־עֶבֶד וְאֶחָיו וַיַּעַבְרוּ בִּשְׁכֶם וַיִּבְטְחוּ־בוֹ בַּעֲלֵי שְׁכֶֽם׃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כ״ז–ל׳</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כ״ז  </a:t>
            </a:r>
            <a:r>
              <a:rPr sz="2600" b="0" lang="he-IL">
                <a:solidFill>
                  <a:srgbClr val="1F2A44"/>
                </a:solidFill>
                <a:latin typeface="Arial"/>
                <a:cs typeface="Arial"/>
              </a:rPr>
              <a:t>וַיֵּצְאוּ הַשָּׂדֶה וַֽיִּבְצְרוּ אֶת־כַּרְמֵיהֶם וַֽיִּדְרְכוּ וַֽיַּעֲשׂוּ הִלּוּלִים וַיָּבֹאוּ בֵּית אֱֽלֹהֵיהֶם וַיֹּֽאכְלוּ וַיִּשְׁתּוּ וַֽיְקַלְלוּ אֶת־אֲבִימֶֽלֶךְ׃</a:t>
            </a:r>
          </a:p>
          <a:p>
            <a:pPr rtl="1" algn="r">
              <a:spcAft>
                <a:spcPts val="1200"/>
              </a:spcAft>
            </a:pPr>
            <a:r>
              <a:rPr sz="2600" b="1" lang="he-IL">
                <a:solidFill>
                  <a:srgbClr val="1D5E3A"/>
                </a:solidFill>
                <a:latin typeface="Arial"/>
                <a:cs typeface="Arial"/>
              </a:rPr>
              <a:t>כ״ח  </a:t>
            </a:r>
            <a:r>
              <a:rPr sz="2600" b="0" lang="he-IL">
                <a:solidFill>
                  <a:srgbClr val="1F2A44"/>
                </a:solidFill>
                <a:latin typeface="Arial"/>
                <a:cs typeface="Arial"/>
              </a:rPr>
              <a:t>וַיֹּאמֶר ׀ גַּעַל בֶּן־עֶבֶד מִֽי־אֲבִימֶלֶךְ וּמִֽי־שְׁכֶם כִּי נַעַבְדֶנּוּ הֲלֹא בֶן־יְרֻבַּעַל וּזְבֻל פְּקִידוֹ עִבְדוּ אֶת־אַנְשֵׁי חֲמוֹר אֲבִי שְׁכֶם וּמַדּוּעַ נַעַבְדֶנּוּ אֲנָֽחְנוּ׃</a:t>
            </a:r>
          </a:p>
          <a:p>
            <a:pPr rtl="1" algn="r">
              <a:spcAft>
                <a:spcPts val="1200"/>
              </a:spcAft>
            </a:pPr>
            <a:r>
              <a:rPr sz="2600" b="1" lang="he-IL">
                <a:solidFill>
                  <a:srgbClr val="1D5E3A"/>
                </a:solidFill>
                <a:latin typeface="Arial"/>
                <a:cs typeface="Arial"/>
              </a:rPr>
              <a:t>כ״ט  </a:t>
            </a:r>
            <a:r>
              <a:rPr sz="2600" b="0" lang="he-IL">
                <a:solidFill>
                  <a:srgbClr val="1F2A44"/>
                </a:solidFill>
                <a:latin typeface="Arial"/>
                <a:cs typeface="Arial"/>
              </a:rPr>
              <a:t>וּמִי יִתֵּן אֶת־הָעָם הַזֶּה בְּיָדִי וְאָסִירָה אֶת־אֲבִימֶלֶךְ וַיֹּאמֶר לַאֲבִימֶלֶךְ רַבֶּה צְבָאֲךָ וָצֵֽאָה׃</a:t>
            </a:r>
          </a:p>
          <a:p>
            <a:pPr rtl="1" algn="r">
              <a:spcAft>
                <a:spcPts val="1200"/>
              </a:spcAft>
            </a:pPr>
            <a:r>
              <a:rPr sz="2600" b="1" lang="he-IL">
                <a:solidFill>
                  <a:srgbClr val="1D5E3A"/>
                </a:solidFill>
                <a:latin typeface="Arial"/>
                <a:cs typeface="Arial"/>
              </a:rPr>
              <a:t>ל׳  </a:t>
            </a:r>
            <a:r>
              <a:rPr sz="2600" b="0" lang="he-IL">
                <a:solidFill>
                  <a:srgbClr val="1F2A44"/>
                </a:solidFill>
                <a:latin typeface="Arial"/>
                <a:cs typeface="Arial"/>
              </a:rPr>
              <a:t>וַיִּשְׁמַע זְבֻל שַׂר־הָעִיר אֶת־דִּבְרֵי גַּעַל בֶּן־עָבֶד וַיִּחַר אַפּֽוֹ׃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ל״א–ל״ה</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ל״א  </a:t>
            </a:r>
            <a:r>
              <a:rPr sz="2600" b="0" lang="he-IL">
                <a:solidFill>
                  <a:srgbClr val="1F2A44"/>
                </a:solidFill>
                <a:latin typeface="Arial"/>
                <a:cs typeface="Arial"/>
              </a:rPr>
              <a:t>וַיִּשְׁלַח מַלְאָכִים אֶל־אֲבִימֶלֶךְ בְּתׇרְמָה לֵאמֹר הִנֵּה גַעַל בֶּן־עֶבֶד וְאֶחָיו בָּאִים שְׁכֶמָה וְהִנָּם צָרִים אֶת־הָעִיר עָלֶֽיךָ׃</a:t>
            </a:r>
          </a:p>
          <a:p>
            <a:pPr rtl="1" algn="r">
              <a:spcAft>
                <a:spcPts val="1200"/>
              </a:spcAft>
            </a:pPr>
            <a:r>
              <a:rPr sz="2600" b="1" lang="he-IL">
                <a:solidFill>
                  <a:srgbClr val="1D5E3A"/>
                </a:solidFill>
                <a:latin typeface="Arial"/>
                <a:cs typeface="Arial"/>
              </a:rPr>
              <a:t>ל״ב  </a:t>
            </a:r>
            <a:r>
              <a:rPr sz="2600" b="0" lang="he-IL">
                <a:solidFill>
                  <a:srgbClr val="1F2A44"/>
                </a:solidFill>
                <a:latin typeface="Arial"/>
                <a:cs typeface="Arial"/>
              </a:rPr>
              <a:t>וְעַתָּה קוּם לַיְלָה אַתָּה וְהָעָם אֲשֶׁר־אִתָּךְ וֶאֱרֹב בַּשָּׂדֶֽה׃</a:t>
            </a:r>
          </a:p>
          <a:p>
            <a:pPr rtl="1" algn="r">
              <a:spcAft>
                <a:spcPts val="1200"/>
              </a:spcAft>
            </a:pPr>
            <a:r>
              <a:rPr sz="2600" b="1" lang="he-IL">
                <a:solidFill>
                  <a:srgbClr val="1D5E3A"/>
                </a:solidFill>
                <a:latin typeface="Arial"/>
                <a:cs typeface="Arial"/>
              </a:rPr>
              <a:t>ל״ג  </a:t>
            </a:r>
            <a:r>
              <a:rPr sz="2600" b="0" lang="he-IL">
                <a:solidFill>
                  <a:srgbClr val="1F2A44"/>
                </a:solidFill>
                <a:latin typeface="Arial"/>
                <a:cs typeface="Arial"/>
              </a:rPr>
              <a:t>וְהָיָה בַבֹּקֶר כִּזְרֹחַ הַשֶּׁמֶשׁ תַּשְׁכִּים וּפָשַׁטְתָּ עַל־הָעִיר וְהִנֵּה־הוּא וְהָעָם אֲשֶׁר־אִתּוֹ יֹצְאִים אֵלֶיךָ וְעָשִׂיתָ לּוֹ כַּאֲשֶׁר תִּמְצָא יָדֶֽךָ׃</a:t>
            </a:r>
          </a:p>
          <a:p>
            <a:pPr rtl="1" algn="r">
              <a:spcAft>
                <a:spcPts val="1200"/>
              </a:spcAft>
            </a:pPr>
            <a:r>
              <a:rPr sz="2600" b="1" lang="he-IL">
                <a:solidFill>
                  <a:srgbClr val="1D5E3A"/>
                </a:solidFill>
                <a:latin typeface="Arial"/>
                <a:cs typeface="Arial"/>
              </a:rPr>
              <a:t>ל״ד  </a:t>
            </a:r>
            <a:r>
              <a:rPr sz="2600" b="0" lang="he-IL">
                <a:solidFill>
                  <a:srgbClr val="1F2A44"/>
                </a:solidFill>
                <a:latin typeface="Arial"/>
                <a:cs typeface="Arial"/>
              </a:rPr>
              <a:t>וַיָּקׇם אֲבִימֶלֶךְ וְכׇל־הָעָם אֲשֶׁר־עִמּוֹ לָיְלָה וַיֶּאֶרְבוּ עַל־שְׁכֶם אַרְבָּעָה רָאשִֽׁים׃</a:t>
            </a:r>
          </a:p>
          <a:p>
            <a:pPr rtl="1" algn="r">
              <a:spcAft>
                <a:spcPts val="1200"/>
              </a:spcAft>
            </a:pPr>
            <a:r>
              <a:rPr sz="2600" b="1" lang="he-IL">
                <a:solidFill>
                  <a:srgbClr val="1D5E3A"/>
                </a:solidFill>
                <a:latin typeface="Arial"/>
                <a:cs typeface="Arial"/>
              </a:rPr>
              <a:t>ל״ה  </a:t>
            </a:r>
            <a:r>
              <a:rPr sz="2600" b="0" lang="he-IL">
                <a:solidFill>
                  <a:srgbClr val="1F2A44"/>
                </a:solidFill>
                <a:latin typeface="Arial"/>
                <a:cs typeface="Arial"/>
              </a:rPr>
              <a:t>וַיֵּצֵא גַּעַל בֶּן־עֶבֶד וַיַּעֲמֹד פֶּתַח שַׁעַר הָעִיר וַיָּקׇם אֲבִימֶלֶךְ וְהָעָם אֲשֶׁר־אִתּוֹ מִן־הַמַּאְרָֽב׃</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ל״ו–מ׳</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ל״ו  </a:t>
            </a:r>
            <a:r>
              <a:rPr sz="2600" b="0" lang="he-IL">
                <a:solidFill>
                  <a:srgbClr val="1F2A44"/>
                </a:solidFill>
                <a:latin typeface="Arial"/>
                <a:cs typeface="Arial"/>
              </a:rPr>
              <a:t>וַיַּרְא־גַּעַל אֶת־הָעָם וַיֹּאמֶר אֶל־זְבֻל הִנֵּה־עָם יוֹרֵד מֵרָאשֵׁי הֶהָרִים וַיֹּאמֶר אֵלָיו זְבֻל אֵת צֵל הֶהָרִים אַתָּה רֹאֶה כָּאֲנָשִֽׁים׃</a:t>
            </a:r>
          </a:p>
          <a:p>
            <a:pPr rtl="1" algn="r">
              <a:spcAft>
                <a:spcPts val="1200"/>
              </a:spcAft>
            </a:pPr>
            <a:r>
              <a:rPr sz="2600" b="1" lang="he-IL">
                <a:solidFill>
                  <a:srgbClr val="1D5E3A"/>
                </a:solidFill>
                <a:latin typeface="Arial"/>
                <a:cs typeface="Arial"/>
              </a:rPr>
              <a:t>ל״ז  </a:t>
            </a:r>
            <a:r>
              <a:rPr sz="2600" b="0" lang="he-IL">
                <a:solidFill>
                  <a:srgbClr val="1F2A44"/>
                </a:solidFill>
                <a:latin typeface="Arial"/>
                <a:cs typeface="Arial"/>
              </a:rPr>
              <a:t>וַיֹּסֶף עוֹד גַּעַל לְדַבֵּר וַיֹּאמֶר הִנֵּה־עָם יֽוֹרְדִים מֵעִם טַבּוּר הָאָרֶץ וְרֹאשׁ־אֶחָד בָּא מִדֶּרֶךְ אֵלוֹן מְעוֹנְנִֽים׃</a:t>
            </a:r>
          </a:p>
          <a:p>
            <a:pPr rtl="1" algn="r">
              <a:spcAft>
                <a:spcPts val="1200"/>
              </a:spcAft>
            </a:pPr>
            <a:r>
              <a:rPr sz="2600" b="1" lang="he-IL">
                <a:solidFill>
                  <a:srgbClr val="1D5E3A"/>
                </a:solidFill>
                <a:latin typeface="Arial"/>
                <a:cs typeface="Arial"/>
              </a:rPr>
              <a:t>ל״ח  </a:t>
            </a:r>
            <a:r>
              <a:rPr sz="2600" b="0" lang="he-IL">
                <a:solidFill>
                  <a:srgbClr val="1F2A44"/>
                </a:solidFill>
                <a:latin typeface="Arial"/>
                <a:cs typeface="Arial"/>
              </a:rPr>
              <a:t>וַיֹּאמֶר אֵלָיו זְבֻל אַיֵּה אֵפוֹא פִיךָ אֲשֶׁר תֹּאמַר מִי אֲבִימֶלֶךְ כִּי נַעַבְדֶנּוּ הֲלֹא זֶה הָעָם אֲשֶׁר מָאַסְתָּה בּוֹ צֵא־נָא עַתָּה וְהִלָּחֶם בּֽוֹ׃</a:t>
            </a:r>
          </a:p>
          <a:p>
            <a:pPr rtl="1" algn="r">
              <a:spcAft>
                <a:spcPts val="1200"/>
              </a:spcAft>
            </a:pPr>
            <a:r>
              <a:rPr sz="2600" b="1" lang="he-IL">
                <a:solidFill>
                  <a:srgbClr val="1D5E3A"/>
                </a:solidFill>
                <a:latin typeface="Arial"/>
                <a:cs typeface="Arial"/>
              </a:rPr>
              <a:t>ל״ט  </a:t>
            </a:r>
            <a:r>
              <a:rPr sz="2600" b="0" lang="he-IL">
                <a:solidFill>
                  <a:srgbClr val="1F2A44"/>
                </a:solidFill>
                <a:latin typeface="Arial"/>
                <a:cs typeface="Arial"/>
              </a:rPr>
              <a:t>וַיֵּצֵא גַעַל לִפְנֵי בַּעֲלֵי שְׁכֶם וַיִּלָּחֶם בַּאֲבִימֶֽלֶךְ׃</a:t>
            </a:r>
          </a:p>
          <a:p>
            <a:pPr rtl="1" algn="r">
              <a:spcAft>
                <a:spcPts val="1200"/>
              </a:spcAft>
            </a:pPr>
            <a:r>
              <a:rPr sz="2600" b="1" lang="he-IL">
                <a:solidFill>
                  <a:srgbClr val="1D5E3A"/>
                </a:solidFill>
                <a:latin typeface="Arial"/>
                <a:cs typeface="Arial"/>
              </a:rPr>
              <a:t>מ׳  </a:t>
            </a:r>
            <a:r>
              <a:rPr sz="2600" b="0" lang="he-IL">
                <a:solidFill>
                  <a:srgbClr val="1F2A44"/>
                </a:solidFill>
                <a:latin typeface="Arial"/>
                <a:cs typeface="Arial"/>
              </a:rPr>
              <a:t>וַיִּרְדְּפֵהוּ אֲבִימֶלֶךְ וַיָּנׇס מִפָּנָיו וַֽיִּפְּלוּ חֲלָלִים רַבִּים עַד־פֶּתַח הַשָּֽׁעַר׃</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מ״א–מ״ה</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מ״א  </a:t>
            </a:r>
            <a:r>
              <a:rPr sz="2600" b="0" lang="he-IL">
                <a:solidFill>
                  <a:srgbClr val="1F2A44"/>
                </a:solidFill>
                <a:latin typeface="Arial"/>
                <a:cs typeface="Arial"/>
              </a:rPr>
              <a:t>וַיֵּשֶׁב אֲבִימֶלֶךְ בָּֽארוּמָה וַיְגָרֶשׁ זְבֻל אֶת־גַּעַל וְאֶת־אֶחָיו מִשֶּׁבֶת בִּשְׁכֶֽם׃</a:t>
            </a:r>
          </a:p>
          <a:p>
            <a:pPr rtl="1" algn="r">
              <a:spcAft>
                <a:spcPts val="1200"/>
              </a:spcAft>
            </a:pPr>
            <a:r>
              <a:rPr sz="2600" b="1" lang="he-IL">
                <a:solidFill>
                  <a:srgbClr val="1D5E3A"/>
                </a:solidFill>
                <a:latin typeface="Arial"/>
                <a:cs typeface="Arial"/>
              </a:rPr>
              <a:t>מ״ב  </a:t>
            </a:r>
            <a:r>
              <a:rPr sz="2600" b="0" lang="he-IL">
                <a:solidFill>
                  <a:srgbClr val="1F2A44"/>
                </a:solidFill>
                <a:latin typeface="Arial"/>
                <a:cs typeface="Arial"/>
              </a:rPr>
              <a:t>וַֽיְהִי מִֽמׇּחֳרָת וַיֵּצֵא הָעָם הַשָּׂדֶה וַיַּגִּדוּ לַאֲבִימֶֽלֶךְ׃</a:t>
            </a:r>
          </a:p>
          <a:p>
            <a:pPr rtl="1" algn="r">
              <a:spcAft>
                <a:spcPts val="1200"/>
              </a:spcAft>
            </a:pPr>
            <a:r>
              <a:rPr sz="2600" b="1" lang="he-IL">
                <a:solidFill>
                  <a:srgbClr val="1D5E3A"/>
                </a:solidFill>
                <a:latin typeface="Arial"/>
                <a:cs typeface="Arial"/>
              </a:rPr>
              <a:t>מ״ג  </a:t>
            </a:r>
            <a:r>
              <a:rPr sz="2600" b="0" lang="he-IL">
                <a:solidFill>
                  <a:srgbClr val="1F2A44"/>
                </a:solidFill>
                <a:latin typeface="Arial"/>
                <a:cs typeface="Arial"/>
              </a:rPr>
              <a:t>וַיִּקַּח אֶת־הָעָם וַיֶּֽחֱצֵם לִשְׁלֹשָׁה רָאשִׁים וַיֶּאֱרֹב בַּשָּׂדֶה וַיַּרְא וְהִנֵּה הָעָם יֹצֵא מִן־הָעִיר וַיָּקׇם עֲלֵיהֶם וַיַּכֵּֽם׃</a:t>
            </a:r>
          </a:p>
          <a:p>
            <a:pPr rtl="1" algn="r">
              <a:spcAft>
                <a:spcPts val="1200"/>
              </a:spcAft>
            </a:pPr>
            <a:r>
              <a:rPr sz="2600" b="1" lang="he-IL">
                <a:solidFill>
                  <a:srgbClr val="1D5E3A"/>
                </a:solidFill>
                <a:latin typeface="Arial"/>
                <a:cs typeface="Arial"/>
              </a:rPr>
              <a:t>מ״ד  </a:t>
            </a:r>
            <a:r>
              <a:rPr sz="2600" b="0" lang="he-IL">
                <a:solidFill>
                  <a:srgbClr val="1F2A44"/>
                </a:solidFill>
                <a:latin typeface="Arial"/>
                <a:cs typeface="Arial"/>
              </a:rPr>
              <a:t>וַאֲבִימֶלֶךְ וְהָֽרָאשִׁים אֲשֶׁר עִמּוֹ פָּשְׁטוּ וַיַּעַמְדוּ פֶּתַח שַׁעַר הָעִיר וּשְׁנֵי הָרָאשִׁים פָּשְׁטוּ עַֽל־כׇּל־אֲשֶׁר בַּשָּׂדֶה וַיַּכּֽוּם׃</a:t>
            </a:r>
          </a:p>
          <a:p>
            <a:pPr rtl="1" algn="r">
              <a:spcAft>
                <a:spcPts val="1200"/>
              </a:spcAft>
            </a:pPr>
            <a:r>
              <a:rPr sz="2600" b="1" lang="he-IL">
                <a:solidFill>
                  <a:srgbClr val="1D5E3A"/>
                </a:solidFill>
                <a:latin typeface="Arial"/>
                <a:cs typeface="Arial"/>
              </a:rPr>
              <a:t>מ״ה  </a:t>
            </a:r>
            <a:r>
              <a:rPr sz="2600" b="0" lang="he-IL">
                <a:solidFill>
                  <a:srgbClr val="1F2A44"/>
                </a:solidFill>
                <a:latin typeface="Arial"/>
                <a:cs typeface="Arial"/>
              </a:rPr>
              <a:t>וַאֲבִימֶלֶךְ נִלְחָם בָּעִיר כֹּל הַיּוֹם הַהוּא וַיִּלְכֹּד אֶת־הָעִיר וְאֶת־הָעָם אֲשֶׁר־בָּהּ הָרָג וַיִּתֹּץ אֶת־הָעִיר וַיִּזְרָעֶהָ מֶֽלַח׃</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מ״ו–מ״ח</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מ״ו  </a:t>
            </a:r>
            <a:r>
              <a:rPr sz="2600" b="0" lang="he-IL">
                <a:solidFill>
                  <a:srgbClr val="1F2A44"/>
                </a:solidFill>
                <a:latin typeface="Arial"/>
                <a:cs typeface="Arial"/>
              </a:rPr>
              <a:t>וַֽיִּשְׁמְעוּ כׇּֽל־בַּעֲלֵי מִֽגְדַּל־שְׁכֶם וַיָּבֹאוּ אֶל־צְרִיחַ בֵּית אֵל בְּרִֽית׃</a:t>
            </a:r>
          </a:p>
          <a:p>
            <a:pPr rtl="1" algn="r">
              <a:spcAft>
                <a:spcPts val="1200"/>
              </a:spcAft>
            </a:pPr>
            <a:r>
              <a:rPr sz="2600" b="1" lang="he-IL">
                <a:solidFill>
                  <a:srgbClr val="1D5E3A"/>
                </a:solidFill>
                <a:latin typeface="Arial"/>
                <a:cs typeface="Arial"/>
              </a:rPr>
              <a:t>מ״ז  </a:t>
            </a:r>
            <a:r>
              <a:rPr sz="2600" b="0" lang="he-IL">
                <a:solidFill>
                  <a:srgbClr val="1F2A44"/>
                </a:solidFill>
                <a:latin typeface="Arial"/>
                <a:cs typeface="Arial"/>
              </a:rPr>
              <a:t>וַיֻּגַּד לַאֲבִימֶלֶךְ כִּי הִֽתְקַבְּצוּ כׇּֽל־בַּעֲלֵי מִֽגְדַּל־שְׁכֶֽם׃</a:t>
            </a:r>
          </a:p>
          <a:p>
            <a:pPr rtl="1" algn="r">
              <a:spcAft>
                <a:spcPts val="1200"/>
              </a:spcAft>
            </a:pPr>
            <a:r>
              <a:rPr sz="2600" b="1" lang="he-IL">
                <a:solidFill>
                  <a:srgbClr val="1D5E3A"/>
                </a:solidFill>
                <a:latin typeface="Arial"/>
                <a:cs typeface="Arial"/>
              </a:rPr>
              <a:t>מ״ח  </a:t>
            </a:r>
            <a:r>
              <a:rPr sz="2600" b="0" lang="he-IL">
                <a:solidFill>
                  <a:srgbClr val="1F2A44"/>
                </a:solidFill>
                <a:latin typeface="Arial"/>
                <a:cs typeface="Arial"/>
              </a:rPr>
              <a:t>וַיַּעַל אֲבִימֶלֶךְ הַר־צַלְמוֹן הוּא וְכׇל־הָעָם אֲשֶׁר־אִתּוֹ וַיִּקַּח אֲבִימֶלֶךְ אֶת־הַקַּרְדֻּמּוֹת בְּיָדוֹ וַיִּכְרֹת שׂוֹכַת עֵצִים וַיִּשָּׂאֶהָ וַיָּשֶׂם עַל־שִׁכְמוֹ וַיֹּאמֶר אֶל־הָעָם אֲשֶׁר־עִמּוֹ מָה רְאִיתֶם עָשִׂיתִי מַהֲרוּ עֲשׂוּ כָמֽוֹנִי׃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 מ״ט</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מ״ט  </a:t>
            </a:r>
            <a:r>
              <a:rPr sz="2600" b="0" lang="he-IL">
                <a:solidFill>
                  <a:srgbClr val="1F2A44"/>
                </a:solidFill>
                <a:latin typeface="Arial"/>
                <a:cs typeface="Arial"/>
              </a:rPr>
              <a:t>וַיִּכְרְתוּ גַם־כׇּל־הָעָם אִישׁ שׂוֹכֹה וַיֵּלְכוּ אַחֲרֵי אֲבִימֶלֶךְ וַיָּשִׂימוּ עַֽל־הַצְּרִיחַ וַיַּצִּיתוּ עֲלֵיהֶם אֶֽת־הַצְּרִיחַ בָּאֵשׁ וַיָּמֻתוּ גַּם כׇּל־אַנְשֵׁי מִֽגְדַּל־שְׁכֶם כְּאֶלֶף אִישׁ וְאִשָּֽׁה׃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שכם מורדת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שכם מורדת</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a:t>
            </a:r>
          </a:p>
        </p:txBody>
      </p:sp>
      <p:sp>
        <p:nvSpPr>
          <p:cNvPr id="9" name="Rectangle 8"/>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אבימלך שולט שלוש שנים. ה׳ שולח ״רוח רעה בין אבימלך ובין בעלי שכם״, והם בוגדים בו כדי שהאלימות נגד בני ירבעל תחזור. גער בן עבד מסית את שכם, וזבול פקיד אבימלך מזהיר אותו.</a:t>
            </a:r>
          </a:p>
        </p:txBody>
      </p:sp>
      <p:sp>
        <p:nvSpPr>
          <p:cNvPr id="14" name="Oval 13"/>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אבימלך בא בלילה עם עמו בארבעה ראשים, מכה את שכם, הורס את העיר וזורע עליה מלח. בני מגדל שכם נכנסים לצריח בית אל ברית, ואבימלך מצווה על אנשיו לחטוב ענפים ולהצית אותו. וימתו כל אנשי מגדל שכם כאלף איש ואשה.</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 פסוקים כ״ב–מ״ט. ההסבר לא נבדק על ידי מורה לתנ"ך.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שכם מורדת</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וַיָּשַׂר אֲבִימֶלֶךְ עַל־יִשְׂרָאֵל שָׁלֹשׁ שָׁנִֽים׃</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 פסוק כ״ב</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נ׳–נ״ד</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נ׳  </a:t>
            </a:r>
            <a:r>
              <a:rPr sz="2600" b="0" lang="he-IL">
                <a:solidFill>
                  <a:srgbClr val="1F2A44"/>
                </a:solidFill>
                <a:latin typeface="Arial"/>
                <a:cs typeface="Arial"/>
              </a:rPr>
              <a:t>וַיֵּלֶךְ אֲבִימֶלֶךְ אֶל־תֵּבֵץ וַיִּחַן בְּתֵבֵץ וַֽיִּלְכְּדָֽהּ׃</a:t>
            </a:r>
          </a:p>
          <a:p>
            <a:pPr rtl="1" algn="r">
              <a:spcAft>
                <a:spcPts val="1200"/>
              </a:spcAft>
            </a:pPr>
            <a:r>
              <a:rPr sz="2600" b="1" lang="he-IL">
                <a:solidFill>
                  <a:srgbClr val="7A2E5A"/>
                </a:solidFill>
                <a:latin typeface="Arial"/>
                <a:cs typeface="Arial"/>
              </a:rPr>
              <a:t>נ״א  </a:t>
            </a:r>
            <a:r>
              <a:rPr sz="2600" b="0" lang="he-IL">
                <a:solidFill>
                  <a:srgbClr val="1F2A44"/>
                </a:solidFill>
                <a:latin typeface="Arial"/>
                <a:cs typeface="Arial"/>
              </a:rPr>
              <a:t>וּמִגְדַּל־עֹז הָיָה בְתוֹךְ־הָעִיר וַיָּנֻסוּ שָׁמָּה כׇּל־הָאֲנָשִׁים וְהַנָּשִׁים וְכֹל בַּעֲלֵי הָעִיר וַֽיִּסְגְּרוּ בַּעֲדָם וַֽיַּעֲלוּ עַל־גַּג הַמִּגְדָּֽל׃</a:t>
            </a:r>
          </a:p>
          <a:p>
            <a:pPr rtl="1" algn="r">
              <a:spcAft>
                <a:spcPts val="1200"/>
              </a:spcAft>
            </a:pPr>
            <a:r>
              <a:rPr sz="2600" b="1" lang="he-IL">
                <a:solidFill>
                  <a:srgbClr val="7A2E5A"/>
                </a:solidFill>
                <a:latin typeface="Arial"/>
                <a:cs typeface="Arial"/>
              </a:rPr>
              <a:t>נ״ב  </a:t>
            </a:r>
            <a:r>
              <a:rPr sz="2600" b="0" lang="he-IL">
                <a:solidFill>
                  <a:srgbClr val="1F2A44"/>
                </a:solidFill>
                <a:latin typeface="Arial"/>
                <a:cs typeface="Arial"/>
              </a:rPr>
              <a:t>וַיָּבֹא אֲבִימֶלֶךְ עַד־הַמִּגְדָּל וַיִּלָּחֶם בּוֹ וַיִּגַּשׁ עַד־פֶּתַח הַמִּגְדָּל לְשׇׂרְפוֹ בָאֵֽשׁ׃</a:t>
            </a:r>
          </a:p>
          <a:p>
            <a:pPr rtl="1" algn="r">
              <a:spcAft>
                <a:spcPts val="1200"/>
              </a:spcAft>
            </a:pPr>
            <a:r>
              <a:rPr sz="2600" b="1" lang="he-IL">
                <a:solidFill>
                  <a:srgbClr val="7A2E5A"/>
                </a:solidFill>
                <a:latin typeface="Arial"/>
                <a:cs typeface="Arial"/>
              </a:rPr>
              <a:t>נ״ג  </a:t>
            </a:r>
            <a:r>
              <a:rPr sz="2600" b="0" lang="he-IL">
                <a:solidFill>
                  <a:srgbClr val="1F2A44"/>
                </a:solidFill>
                <a:latin typeface="Arial"/>
                <a:cs typeface="Arial"/>
              </a:rPr>
              <a:t>וַתַּשְׁלֵךְ אִשָּׁה אַחַת פֶּלַח רֶכֶב עַל־רֹאשׁ אֲבִימֶלֶךְ וַתָּרִץ אֶת־גֻּלְגׇּלְתּֽוֹ׃</a:t>
            </a:r>
          </a:p>
          <a:p>
            <a:pPr rtl="1" algn="r">
              <a:spcAft>
                <a:spcPts val="1200"/>
              </a:spcAft>
            </a:pPr>
            <a:r>
              <a:rPr sz="2600" b="1" lang="he-IL">
                <a:solidFill>
                  <a:srgbClr val="7A2E5A"/>
                </a:solidFill>
                <a:latin typeface="Arial"/>
                <a:cs typeface="Arial"/>
              </a:rPr>
              <a:t>נ״ד  </a:t>
            </a:r>
            <a:r>
              <a:rPr sz="2600" b="0" lang="he-IL">
                <a:solidFill>
                  <a:srgbClr val="1F2A44"/>
                </a:solidFill>
                <a:latin typeface="Arial"/>
                <a:cs typeface="Arial"/>
              </a:rPr>
              <a:t>וַיִּקְרָא מְהֵרָה אֶל־הַנַּעַר ׀ נֹשֵׂא כֵלָיו וַיֹּאמֶר לוֹ שְׁלֹף חַרְבְּךָ וּמוֹתְתֵנִי פֶּן־יֹאמְרוּ לִי אִשָּׁה הֲרָגָתְהוּ וַיִּדְקְרֵהוּ נַעֲרוֹ וַיָּמֹֽת׃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מות אבימלך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 פסוקים נ״ה–נ״ז</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נ״ה  </a:t>
            </a:r>
            <a:r>
              <a:rPr sz="2600" b="0" lang="he-IL">
                <a:solidFill>
                  <a:srgbClr val="1F2A44"/>
                </a:solidFill>
                <a:latin typeface="Arial"/>
                <a:cs typeface="Arial"/>
              </a:rPr>
              <a:t>וַיִּרְאוּ אִֽישׁ־יִשְׂרָאֵל כִּי מֵת אֲבִימֶלֶךְ וַיֵּלְכוּ אִישׁ לִמְקֹמֽוֹ׃</a:t>
            </a:r>
          </a:p>
          <a:p>
            <a:pPr rtl="1" algn="r">
              <a:spcAft>
                <a:spcPts val="1200"/>
              </a:spcAft>
            </a:pPr>
            <a:r>
              <a:rPr sz="2600" b="1" lang="he-IL">
                <a:solidFill>
                  <a:srgbClr val="7A2E5A"/>
                </a:solidFill>
                <a:latin typeface="Arial"/>
                <a:cs typeface="Arial"/>
              </a:rPr>
              <a:t>נ״ו  </a:t>
            </a:r>
            <a:r>
              <a:rPr sz="2600" b="0" lang="he-IL">
                <a:solidFill>
                  <a:srgbClr val="1F2A44"/>
                </a:solidFill>
                <a:latin typeface="Arial"/>
                <a:cs typeface="Arial"/>
              </a:rPr>
              <a:t>וַיָּשֶׁב אֱלֹהִים אֵת רָעַת אֲבִימֶלֶךְ אֲשֶׁר עָשָׂה לְאָבִיו לַהֲרֹג אֶת־שִׁבְעִים אֶחָֽיו׃</a:t>
            </a:r>
          </a:p>
          <a:p>
            <a:pPr rtl="1" algn="r">
              <a:spcAft>
                <a:spcPts val="1200"/>
              </a:spcAft>
            </a:pPr>
            <a:r>
              <a:rPr sz="2600" b="1" lang="he-IL">
                <a:solidFill>
                  <a:srgbClr val="7A2E5A"/>
                </a:solidFill>
                <a:latin typeface="Arial"/>
                <a:cs typeface="Arial"/>
              </a:rPr>
              <a:t>נ״ז  </a:t>
            </a:r>
            <a:r>
              <a:rPr sz="2600" b="0" lang="he-IL">
                <a:solidFill>
                  <a:srgbClr val="1F2A44"/>
                </a:solidFill>
                <a:latin typeface="Arial"/>
                <a:cs typeface="Arial"/>
              </a:rPr>
              <a:t>וְאֵת כׇּל־רָעַת אַנְשֵׁי שְׁכֶם הֵשִׁיב אֱלֹהִים בְּרֹאשָׁם וַתָּבֹא אֲלֵיהֶם קִֽלְלַת יוֹתָם בֶּן־יְרֻבָּֽעַל׃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מות אבימלך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מות אבימלך</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a:t>
            </a:r>
          </a:p>
        </p:txBody>
      </p:sp>
      <p:sp>
        <p:nvSpPr>
          <p:cNvPr id="9" name="Rectangle 8"/>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אבימלך צר על תבץ ולוכד אותה. בתוך העיר מגדל עוז, והעם נמלט אליו. כשהוא מתקרב להצית אותו, ״ותשלך אשה אחת פלח רכב על ראש אבימלך ותרץ את גלגלתו״.</a:t>
            </a:r>
          </a:p>
        </p:txBody>
      </p:sp>
      <p:sp>
        <p:nvSpPr>
          <p:cNvPr id="14" name="Oval 13"/>
          <p:cNvSpPr/>
          <p:nvPr/>
        </p:nvSpPr>
        <p:spPr>
          <a:xfrm>
            <a:off x="11292840" y="365760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קורא לנושא כליו ״שלף חרבך ומתתני פן יאמרו לי אשה הרגתהו״. הפרק מסיים ש״וישב אלהים את רעת אבימלך״ וקללת יותם התקיימה: העונש בא על הרצח.</a:t>
            </a:r>
          </a:p>
        </p:txBody>
      </p:sp>
      <p:sp>
        <p:nvSpPr>
          <p:cNvPr id="17" name="Rounded Rectangle 16"/>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 פסוקים נ׳–נ״ז. ההסבר לא נבדק על ידי מורה לתנ"ך.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מות אבימלך</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וַיֵּלֶךְ אֲבִימֶלֶךְ אֶל־תֵּבֵץ וַיִּחַן בְּתֵבֵץ וַֽיִּלְכְּדָֽהּ׃</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 פסוק נ׳</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ט׳: אבימלך</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אבימלך בן ירובעל הורג את שבעים אחיו ונמלך בשכם.</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יותם מספר את משל העצים ואיש לא רוצה למלוך.</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בין אבימלך ושכם פורצת מלחמה; אישה זורקת פלח רכב ומוחצת את גולגלתו.</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אבימלך</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אבימלך מלך</a:t>
            </a:r>
          </a:p>
          <a:p>
            <a:pPr rtl="1" algn="r">
              <a:spcAft>
                <a:spcPts val="200"/>
              </a:spcAft>
            </a:pPr>
            <a:r>
              <a:rPr sz="1200" b="0" lang="he-IL">
                <a:solidFill>
                  <a:srgbClr val="F0D9A8"/>
                </a:solidFill>
                <a:latin typeface="Arial"/>
                <a:cs typeface="Arial"/>
              </a:rPr>
              <a:t>פס׳ א׳–ו׳</a:t>
            </a:r>
          </a:p>
        </p:txBody>
      </p:sp>
      <p:cxnSp>
        <p:nvCxnSpPr>
          <p:cNvPr id="8" name="Connector 7"/>
          <p:cNvCxnSpPr/>
          <p:nvPr/>
        </p:nvCxnSpPr>
        <p:spPr>
          <a:xfrm>
            <a:off x="6099048" y="3886200"/>
            <a:ext cx="4114800" cy="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796528" y="338328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422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משל יותם</a:t>
            </a:r>
          </a:p>
          <a:p>
            <a:pPr rtl="1" algn="r">
              <a:spcAft>
                <a:spcPts val="200"/>
              </a:spcAft>
            </a:pPr>
            <a:r>
              <a:rPr sz="1200" b="0" lang="he-IL">
                <a:solidFill>
                  <a:srgbClr val="F0D9A8"/>
                </a:solidFill>
                <a:latin typeface="Arial"/>
                <a:cs typeface="Arial"/>
              </a:rPr>
              <a:t>פס׳ ז׳–כ״א</a:t>
            </a:r>
          </a:p>
        </p:txBody>
      </p:sp>
      <p:cxnSp>
        <p:nvCxnSpPr>
          <p:cNvPr id="11" name="Connector 10"/>
          <p:cNvCxnSpPr/>
          <p:nvPr/>
        </p:nvCxnSpPr>
        <p:spPr>
          <a:xfrm>
            <a:off x="6099048" y="3886200"/>
            <a:ext cx="0" cy="192024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681728" y="530352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שכם מורדת</a:t>
            </a:r>
          </a:p>
          <a:p>
            <a:pPr rtl="1" algn="r">
              <a:spcAft>
                <a:spcPts val="200"/>
              </a:spcAft>
            </a:pPr>
            <a:r>
              <a:rPr sz="1200" b="0" lang="he-IL">
                <a:solidFill>
                  <a:srgbClr val="F0D9A8"/>
                </a:solidFill>
                <a:latin typeface="Arial"/>
                <a:cs typeface="Arial"/>
              </a:rPr>
              <a:t>פס׳ כ״ב–מ״ט</a:t>
            </a:r>
          </a:p>
        </p:txBody>
      </p:sp>
      <p:cxnSp>
        <p:nvCxnSpPr>
          <p:cNvPr id="14" name="Connector 13"/>
          <p:cNvCxnSpPr/>
          <p:nvPr/>
        </p:nvCxnSpPr>
        <p:spPr>
          <a:xfrm flipH="1">
            <a:off x="1984248" y="3886200"/>
            <a:ext cx="4114800" cy="0"/>
          </a:xfrm>
          <a:prstGeom prst="line">
            <a:avLst/>
          </a:prstGeom>
          <a:ln w="38100">
            <a:solidFill>
              <a:srgbClr val="7A2E5A"/>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 y="3383280"/>
            <a:ext cx="2834640" cy="1005840"/>
          </a:xfrm>
          <a:prstGeom prst="round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26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מות אבימלך</a:t>
            </a:r>
          </a:p>
          <a:p>
            <a:pPr rtl="1" algn="r">
              <a:spcAft>
                <a:spcPts val="200"/>
              </a:spcAft>
            </a:pPr>
            <a:r>
              <a:rPr sz="1200" b="0" lang="he-IL">
                <a:solidFill>
                  <a:srgbClr val="F0D9A8"/>
                </a:solidFill>
                <a:latin typeface="Arial"/>
                <a:cs typeface="Arial"/>
              </a:rPr>
              <a:t>פס׳ נ׳–נ״ז</a:t>
            </a:r>
          </a:p>
        </p:txBody>
      </p:sp>
      <p:sp>
        <p:nvSpPr>
          <p:cNvPr id="17" name="Oval 16"/>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ט׳</a:t>
            </a:r>
          </a:p>
          <a:p>
            <a:pPr rtl="1" algn="r">
              <a:spcAft>
                <a:spcPts val="200"/>
              </a:spcAft>
            </a:pPr>
            <a:r>
              <a:rPr sz="1400" b="0" lang="he-IL">
                <a:solidFill>
                  <a:srgbClr val="FFFFFF"/>
                </a:solidFill>
                <a:latin typeface="Arial"/>
                <a:cs typeface="Arial"/>
              </a:rPr>
              <a:t>אבימלך</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״אבימלך״ חוזרת בפרק 28 פעמים (פסוקים א׳, ג׳, ד׳, י״ט, כ׳, כ״א, כ״ב, כ״ג).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וַיֵּלֶךְ אֲבִימֶלֶךְ בֶּן־יְרֻבַּעַל שְׁכֶמָה אֶל־אֲחֵי אִמּוֹ וַיְדַבֵּר אֲלֵיהֶם וְאֶל־כׇּל־מִשְׁפַּחַת בֵּית־אֲבִי אִמּוֹ לֵאמֹֽר׃</a:t>
            </a:r>
          </a:p>
          <a:p>
            <a:pPr rtl="1" algn="r">
              <a:spcAft>
                <a:spcPts val="800"/>
              </a:spcAft>
            </a:pPr>
            <a:r>
              <a:rPr sz="1600" b="1" lang="he-IL">
                <a:solidFill>
                  <a:srgbClr val="1F2A44"/>
                </a:solidFill>
                <a:latin typeface="Arial"/>
                <a:cs typeface="Arial"/>
              </a:rPr>
              <a:t>פסוק ג׳: </a:t>
            </a:r>
            <a:r>
              <a:rPr sz="1600" b="0" lang="he-IL">
                <a:solidFill>
                  <a:srgbClr val="1F2A44"/>
                </a:solidFill>
                <a:latin typeface="Arial"/>
                <a:cs typeface="Arial"/>
              </a:rPr>
              <a:t>וַיְדַבְּרוּ אֲחֵי־אִמּוֹ עָלָיו בְּאׇזְנֵי כׇּל־בַּעֲלֵי שְׁכֶם אֵת כׇּל־הַדְּבָרִים הָאֵלֶּה וַיֵּט לִבָּם אַחֲרֵי אֲבִימֶלֶךְ כִּי אָמְרוּ אָחִינוּ...</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ב׳ (קטע: אבימלך מלך): </a:t>
            </a:r>
            <a:r>
              <a:rPr sz="1600" b="0" lang="he-IL">
                <a:solidFill>
                  <a:srgbClr val="1F2A44"/>
                </a:solidFill>
                <a:latin typeface="Arial"/>
                <a:cs typeface="Arial"/>
              </a:rPr>
              <a:t>דַּבְּרוּ־נָא בְּאׇזְנֵי כׇל־בַּעֲלֵי שְׁכֶם מַה־טּוֹב לָכֶם הַמְשֹׁל בָּכֶם שִׁבְעִים אִישׁ כֹּל בְּנֵי יְרֻבַּעַל אִם־מְשֹׁל בָּכֶם אִישׁ אֶחָד וּזְכַרְתֶּם כִּֽי־עַצְמ...</a:t>
            </a:r>
          </a:p>
          <a:p>
            <a:pPr rtl="1" algn="r">
              <a:spcAft>
                <a:spcPts val="800"/>
              </a:spcAft>
            </a:pPr>
            <a:r>
              <a:rPr sz="1600" b="1" lang="he-IL">
                <a:solidFill>
                  <a:srgbClr val="1F2A44"/>
                </a:solidFill>
                <a:latin typeface="Arial"/>
                <a:cs typeface="Arial"/>
              </a:rPr>
              <a:t>פסוק ד׳ (קטע: אבימלך מלך): </a:t>
            </a:r>
            <a:r>
              <a:rPr sz="1600" b="0" lang="he-IL">
                <a:solidFill>
                  <a:srgbClr val="1F2A44"/>
                </a:solidFill>
                <a:latin typeface="Arial"/>
                <a:cs typeface="Arial"/>
              </a:rPr>
              <a:t>וַיִּתְּנוּ־לוֹ שִׁבְעִים כֶּסֶף מִבֵּית בַּעַל בְּרִית וַיִּשְׂכֹּר בָּהֶם אֲבִימֶלֶךְ אֲנָשִׁים רֵיקִים וּפֹחֲזִים וַיֵּלְכוּ אַחֲרָֽיו׃</a:t>
            </a:r>
          </a:p>
          <a:p>
            <a:pPr rtl="1" algn="r">
              <a:spcAft>
                <a:spcPts val="800"/>
              </a:spcAft>
            </a:pPr>
            <a:r>
              <a:rPr sz="1600" b="1" lang="he-IL">
                <a:solidFill>
                  <a:srgbClr val="1F2A44"/>
                </a:solidFill>
                <a:latin typeface="Arial"/>
                <a:cs typeface="Arial"/>
              </a:rPr>
              <a:t>פסוק ה׳ (קטע: אבימלך מלך): </a:t>
            </a:r>
            <a:r>
              <a:rPr sz="1600" b="0" lang="he-IL">
                <a:solidFill>
                  <a:srgbClr val="1F2A44"/>
                </a:solidFill>
                <a:latin typeface="Arial"/>
                <a:cs typeface="Arial"/>
              </a:rPr>
              <a:t>וַיָּבֹא בֵית־אָבִיו עׇפְרָתָה וַֽיַּהֲרֹג אֶת־אֶחָיו בְּנֵי־יְרֻבַּעַל שִׁבְעִים אִישׁ עַל־אֶבֶן אֶחָת וַיִּוָּתֵר יוֹתָם בֶּן־יְרֻבַּעַל הַקָּטֹן כִּי נֶחְבָּֽא׃</a:t>
            </a:r>
          </a:p>
          <a:p>
            <a:pPr rtl="1" algn="r">
              <a:spcAft>
                <a:spcPts val="800"/>
              </a:spcAft>
            </a:pPr>
            <a:r>
              <a:rPr sz="1500" b="0" lang="he-IL">
                <a:solidFill>
                  <a:srgbClr val="444444"/>
                </a:solidFill>
                <a:latin typeface="Arial"/>
                <a:cs typeface="Arial"/>
              </a:rPr>
              <a:t>ועוד בפסוקים: י״ח, כ״ד, מ״ג, נ״ו.</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ט׳ (קטע: משל יותם): </a:t>
            </a:r>
            <a:r>
              <a:rPr sz="1600" b="0" lang="he-IL">
                <a:solidFill>
                  <a:srgbClr val="1F2A44"/>
                </a:solidFill>
                <a:latin typeface="Arial"/>
                <a:cs typeface="Arial"/>
              </a:rPr>
              <a:t>וַיֹּאמֶר לָהֶם הַזַּיִת הֶחֳדַלְתִּי אֶת־דִּשְׁנִי אֲשֶׁר־בִּי יְכַבְּדוּ אֱלֹהִים וַאֲנָשִׁים וְהָלַכְתִּי לָנוּעַ עַל־הָעֵצִֽים׃</a:t>
            </a:r>
          </a:p>
          <a:p>
            <a:pPr rtl="1" algn="r">
              <a:spcAft>
                <a:spcPts val="800"/>
              </a:spcAft>
            </a:pPr>
            <a:r>
              <a:rPr sz="1600" b="1" lang="he-IL">
                <a:solidFill>
                  <a:srgbClr val="1F2A44"/>
                </a:solidFill>
                <a:latin typeface="Arial"/>
                <a:cs typeface="Arial"/>
              </a:rPr>
              <a:t>פסוק י״א (קטע: משל יותם): </a:t>
            </a:r>
            <a:r>
              <a:rPr sz="1600" b="0" lang="he-IL">
                <a:solidFill>
                  <a:srgbClr val="1F2A44"/>
                </a:solidFill>
                <a:latin typeface="Arial"/>
                <a:cs typeface="Arial"/>
              </a:rPr>
              <a:t>וַתֹּאמֶר לָהֶם הַתְּאֵנָה הֶחֳדַלְתִּי אֶת־מׇתְקִי וְאֶת־תְּנוּבָתִי הַטּוֹבָה וְהָלַכְתִּי לָנוּעַ עַל־הָעֵצִֽים׃</a:t>
            </a:r>
          </a:p>
          <a:p>
            <a:pPr rtl="1" algn="r">
              <a:spcAft>
                <a:spcPts val="800"/>
              </a:spcAft>
            </a:pPr>
            <a:r>
              <a:rPr sz="1600" b="1" lang="he-IL">
                <a:solidFill>
                  <a:srgbClr val="1F2A44"/>
                </a:solidFill>
                <a:latin typeface="Arial"/>
                <a:cs typeface="Arial"/>
              </a:rPr>
              <a:t>פסוק י״ג (קטע: משל יותם): </a:t>
            </a:r>
            <a:r>
              <a:rPr sz="1600" b="0" lang="he-IL">
                <a:solidFill>
                  <a:srgbClr val="1F2A44"/>
                </a:solidFill>
                <a:latin typeface="Arial"/>
                <a:cs typeface="Arial"/>
              </a:rPr>
              <a:t>וַתֹּאמֶר לָהֶם הַגֶּפֶן הֶחֳדַלְתִּי אֶת־תִּירוֹשִׁי הַֽמְשַׂמֵּחַ אֱלֹהִים וַאֲנָשִׁים וְהָלַכְתִּי לָנוּעַ עַל־הָעֵצִֽים׃</a:t>
            </a:r>
          </a:p>
          <a:p>
            <a:pPr rtl="1" algn="r">
              <a:spcAft>
                <a:spcPts val="800"/>
              </a:spcAft>
            </a:pPr>
            <a:r>
              <a:rPr sz="1500" b="0" lang="he-IL">
                <a:solidFill>
                  <a:srgbClr val="444444"/>
                </a:solidFill>
                <a:latin typeface="Arial"/>
                <a:cs typeface="Arial"/>
              </a:rPr>
              <a:t>ועוד בפסוקים: ל״ג, מ״ט.</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ברית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הסכם בין שני צדדים שווים במעמדם או שאינם שווים, המתחייבים זה לזה או שרק צד אחד מתחייב. ברית בין האל למאמיניו - לעיתים היה ההסכם התחייבות חד צדדית של אלוהים, כגון: ברכת האלוהים לנוח, ברית בין הבתרים. לעיתים היה ההסכם דו צדדי כגון: מעמד הר סיני. ברית נישואים - התחייבות בין גבר לאשה לפני האלוהים.</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ברית היא התחייבות הדדית. בפסוקים האלה אפשר לראות מי מתחייב, מה מובטח, ומה הסימן או המעשה שמאשר את הברית.</a:t>
            </a:r>
          </a:p>
          <a:p>
            <a:pPr rtl="1" algn="r">
              <a:spcAft>
                <a:spcPts val="800"/>
              </a:spcAft>
            </a:pPr>
            <a:r>
              <a:rPr sz="1600" b="1" lang="he-IL">
                <a:solidFill>
                  <a:srgbClr val="1F2A44"/>
                </a:solidFill>
                <a:latin typeface="Arial"/>
                <a:cs typeface="Arial"/>
              </a:rPr>
              <a:t>פסוק ד׳ (קטע: אבימלך מלך): </a:t>
            </a:r>
            <a:r>
              <a:rPr sz="1600" b="0" lang="he-IL">
                <a:solidFill>
                  <a:srgbClr val="1F2A44"/>
                </a:solidFill>
                <a:latin typeface="Arial"/>
                <a:cs typeface="Arial"/>
              </a:rPr>
              <a:t>וַיִּתְּנוּ־לוֹ שִׁבְעִים כֶּסֶף מִבֵּית בַּעַל בְּרִית וַיִּשְׂכֹּר בָּהֶם אֲבִימֶלֶךְ אֲנָשִׁים רֵיקִים וּפֹחֲזִים וַיֵּלְכוּ אַחֲרָֽיו׃</a:t>
            </a:r>
          </a:p>
          <a:p>
            <a:pPr rtl="1" algn="r">
              <a:spcAft>
                <a:spcPts val="800"/>
              </a:spcAft>
            </a:pPr>
            <a:r>
              <a:rPr sz="1600" b="1" lang="he-IL">
                <a:solidFill>
                  <a:srgbClr val="1F2A44"/>
                </a:solidFill>
                <a:latin typeface="Arial"/>
                <a:cs typeface="Arial"/>
              </a:rPr>
              <a:t>פסוק מ״ו (קטע: שכם מורדת): </a:t>
            </a:r>
            <a:r>
              <a:rPr sz="1600" b="0" lang="he-IL">
                <a:solidFill>
                  <a:srgbClr val="1F2A44"/>
                </a:solidFill>
                <a:latin typeface="Arial"/>
                <a:cs typeface="Arial"/>
              </a:rPr>
              <a:t>וַֽיִּשְׁמְעוּ כׇּֽל־בַּעֲלֵי מִֽגְדַּל־שְׁכֶם וַיָּבֹאוּ אֶל־צְרִיחַ בֵּית אֵל בְּרִֽית׃</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שופטים ט׳</a:t>
            </a:r>
          </a:p>
        </p:txBody>
      </p:sp>
      <p:sp>
        <p:nvSpPr>
          <p:cNvPr id="5" name="TextBox 4"/>
          <p:cNvSpPr txBox="1"/>
          <p:nvPr/>
        </p:nvSpPr>
        <p:spPr>
          <a:xfrm>
            <a:off x="731520" y="1645920"/>
            <a:ext cx="10698480" cy="3657600"/>
          </a:xfrm>
          <a:prstGeom prst="rect">
            <a:avLst/>
          </a:prstGeom>
          <a:noFill/>
        </p:spPr>
        <p:txBody>
          <a:bodyPr wrap="square" anchor="t">
            <a:spAutoFit/>
          </a:bodyPr>
          <a:lstStyle/>
          <a:p>
            <a:pPr rtl="1" algn="r">
              <a:spcAft>
                <a:spcPts val="800"/>
              </a:spcAft>
            </a:pPr>
            <a:r>
              <a:rPr sz="2600" b="0" lang="he-IL">
                <a:solidFill>
                  <a:srgbClr val="1F2A44"/>
                </a:solidFill>
                <a:latin typeface="Arial"/>
                <a:cs typeface="Arial"/>
              </a:rPr>
              <a:t>במסמך לא נמצאו שאלות בגרות לפרק זה.</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ט׳ - מצגת</dc:title>
  <dc:subject/>
  <dc:creator/>
  <cp:keywords/>
  <dc:description/>
  <cp:lastModifiedBy/>
  <cp:revision>1</cp:revision>
  <dcterms:created xsi:type="dcterms:W3CDTF">2013-01-27T09:14:16Z</dcterms:created>
  <dcterms:modified xsi:type="dcterms:W3CDTF">2013-01-27T09:15:58Z</dcterms:modified>
  <cp:category/>
</cp:coreProperties>
</file>