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84750" y="952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00"/>
              </a:lnSpc>
            </a:pPr>
            <a:r>
              <a:rPr sz="24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ויקרא י״ט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4750" y="1397000"/>
            <a:ext cx="6540500" cy="215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7128"/>
              </a:lnSpc>
            </a:pPr>
            <a:r>
              <a:rPr sz="6600" b="0" i="0" lang="he-IL">
                <a:solidFill>
                  <a:srgbClr val="F8F8F8"/>
                </a:solidFill>
                <a:latin typeface="Suez One"/>
                <a:cs typeface="Suez One"/>
                <a:ea typeface="Suez One"/>
              </a:rPr>
              <a:t>קדושים תהיו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31000" y="3683000"/>
            <a:ext cx="1447899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שאלון 1261 · ויקרא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72241" y="508000"/>
            <a:ext cx="53865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9367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5751" y="18415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נכיר את הסיפור «קדושים תהיו» (ויקרא י״ט)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3041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5751" y="29464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נבחן כיצד הסיפור מבטא את התמה «ויקרא»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1465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5751" y="40513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2514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5751" y="51562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53315" y="508000"/>
            <a:ext cx="3575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7434" y="2032000"/>
            <a:ext cx="459143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הגר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7434" y="2590800"/>
            <a:ext cx="4591431" cy="299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והיה לכם כאזרח מכם הגר הגר אתכם ואהבת לו כמוך כי גרים הייתם בארץ מצרים.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53315" y="508000"/>
            <a:ext cx="3575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0262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32306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הפרק נפתח ב״קדשים תהיו כי קדוש אני ה׳ אלהיכם״.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6287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8331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מצוות בין אדם למקום: שבתות, איסור אלילים, זבח שלמים.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2312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4356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006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מצוות חברתיות: לקט ופאה, איסור גזל, שקר ושבועת שקר, ״ואהבת לרעך כמוך״.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38337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0381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דיני שונות: כלאיים, ערלה, איסור קסם, כבוד זקן וגר.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3621" y="508000"/>
            <a:ext cx="171727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ויקרא י"ט,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3163887"/>
            <a:ext cx="954913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וַיְדַבֵּר ה' אֶל־מֹשֶׁה לֵּאמֹר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הפרק הוא אוסף של חוקים שמהווים את הפן החברתי של החוק המקראי.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75762" y="508000"/>
            <a:ext cx="17351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ויקרא י"ט, י'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708275"/>
            <a:ext cx="954913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וְכַרְמְךָ לֹא תְעוֹלֵל וּפֶרֶט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כַּרְמְךָ לֹא תְלַקֵּט לֶעָנִי וְלַגֵּר תַּעֲזֹב אֹתָם אֲנִי ה' אֱלֹהֵיכֶם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פסוקים 9 ו-10: מצוות ״לקט״ ו״פאה״ - מתנות חקלאיות לגרים ולעניים.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75762" y="508000"/>
            <a:ext cx="17351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ויקרא י"ט,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3163887"/>
            <a:ext cx="954913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וְהֵבִיא אֶת־אֲשָׁמוֹ לַה' אֶל־פֶּתַח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אֹהֶל מוֹעֵד אֵיל אָשָׁם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פסוק 19 כולל איסורי ״כלאיים״: ״את חקתי תשמרו בהמתך לא תרביע כלאיים שדך לא תזרע כלאיים ובגד כלאיים שעטנז לא יעלה עליך״.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346" y="508000"/>
            <a:ext cx="17567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ויקרא י"ט, ל"ב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708275"/>
            <a:ext cx="954913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מִפְּנֵי שֵׂיבָה תָּקוּם וְהָדַרְתָּ פְּנֵי זָקֵן וְיָרֵאתָ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מֵּאֱלֹהֶיךָ אֲנִי ה'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פסוק 32: ״מפני שיבה תקום והדרת פני זקן ויראת מאלוהיך אני ה׳״.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8233" y="508000"/>
            <a:ext cx="117266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63686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ופרט כרמך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63686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גַּרְגְּרֵי עֲנָבִים הַנּוֹשְׁרִים בִּשְׁעַת בְּצִירָה.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3553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מפני שיבה תקום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553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יָכוֹל זָקֵן אַשְׁמַאי, תַּ"ל זָקֵן, אֵין זָקֵן אֶלָּא שֶׁקָּנָה חָכְמָה (קידושין ל"ב).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3419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3419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16"/>
              </a:lnSpc>
            </a:pPr>
            <a:r>
              <a:rPr sz="15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3686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3686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3553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פולחן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3553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עבודה לאלוהות באמצעות קורבנות, תפילות וצומות במקדש או מחוצה לו.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3419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נבואה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3419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דברי נביא.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69946" y="508000"/>
            <a:ext cx="6409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1056" y="2508250"/>
            <a:ext cx="950988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3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רש"י על ויקרא י"ט, י'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056" y="2940050"/>
            <a:ext cx="9509887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FFD485"/>
                </a:solidFill>
                <a:latin typeface="Noto Serif Hebrew"/>
                <a:cs typeface="Noto Serif Hebrew"/>
                <a:ea typeface="Noto Serif Hebrew"/>
              </a:rPr>
              <a:t>לא תעולל</a:t>
            </a:r>
            <a:r>
              <a:rPr sz="3000" b="0" i="0" lang="he-IL">
                <a:solidFill>
                  <a:srgbClr val="F8F8F8"/>
                </a:solidFill>
                <a:latin typeface="Noto Serif Hebrew"/>
                <a:cs typeface="Noto Serif Hebrew"/>
                <a:ea typeface="Noto Serif Hebrew"/>
              </a:rPr>
              <a:t>. לֹא תִטֹּל עוֹלֵלוֹת שֶׁבָּהּ, וְהֵן נִכָּרוֹת; אֵיזֶהוּ עוֹלֵלוֹת? כֹּל שֶׁאֵין לוֹ לֹא כָתֵף וְלֹא נָטֵף (ספרא):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4762500"/>
            <a:ext cx="981075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מסביר רש"י על «לא תעולל»?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69946" y="508000"/>
            <a:ext cx="6409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1056" y="2203450"/>
            <a:ext cx="950988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3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רמב"ן על ויקרא י"ט, ל"ב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056" y="2635250"/>
            <a:ext cx="9509887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FFD485"/>
                </a:solidFill>
                <a:latin typeface="Noto Serif Hebrew"/>
                <a:cs typeface="Noto Serif Hebrew"/>
                <a:ea typeface="Noto Serif Hebrew"/>
              </a:rPr>
              <a:t>מִפְּנֵי שֵׂיבָה תָּקוּם</a:t>
            </a:r>
            <a:r>
              <a:rPr sz="3000" b="0" i="0" lang="he-IL">
                <a:solidFill>
                  <a:srgbClr val="F8F8F8"/>
                </a:solidFill>
                <a:latin typeface="Noto Serif Hebrew"/>
                <a:cs typeface="Noto Serif Hebrew"/>
                <a:ea typeface="Noto Serif Hebrew"/>
              </a:rPr>
              <a:t> יָכוֹל מִפְּנֵי זָקֵן אַשְׁמַאי, תַּלְמוּד לוֹמַר "זָקֵן", אֵין זָקֵן אֶלָּא שֶׁקָּנָה חָכְמָה, לְשׁוֹן רַשִׁ"י (רש"י על ויקרא י"ט:ל"ב).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4762500"/>
            <a:ext cx="981075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00663" y="508000"/>
            <a:ext cx="211564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א׳–ח׳ («קדושה ובין אדם למקום»).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2535" y="508000"/>
            <a:ext cx="21340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י״ט–ל״א («חוקים ומנהגים»).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2535" y="508000"/>
            <a:ext cx="21340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ל״ב–ל״ז («כבוד זקן וגר»).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5457" y="508000"/>
            <a:ext cx="8454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8870" y="1968500"/>
            <a:ext cx="601726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לדעתך, האם הגנה על חלשים בחברה היא התנהגות מוסרית המצופה מכל אדם או שהגנה על חלשים צריכה להיות מעוגנת בחוק?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8870" y="3937000"/>
            <a:ext cx="601726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מדוע לדעתך חשב המחוקק שיש צורך להוסיף נימוק בפסוק 34, ומדוע הוסיף דווקא נימוק זה?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26117" y="508000"/>
            <a:ext cx="48478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337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679"/>
              </a:lnSpc>
            </a:pPr>
            <a:r>
              <a:rPr sz="3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קדושים תהיו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6334" y="1974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קדושה ובין אדם למקום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334" y="1974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מצוות בין אדם לחברו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56334" y="3625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חוקים ומנהגים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334" y="3625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כבוד זקן וגר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46505" y="508000"/>
            <a:ext cx="166439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2032000"/>
            <a:ext cx="9810750" cy="3556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(קיץ תשפ"ה (שאלון 1261))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חוק וחברה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8. קראו ויקרא, פרק י"ט, פסוקים א'-ז' וגם פסוקים ט'-י"ח.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ענו על סעיף א – חובה.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א. קראו פסוקים ט'-י' וגם פסוק ט"ו.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(1) בפסוקים אלה אפשר לראות שלעיתים המחוקק המקראי דורש להפלות לטובה קבוצות מסוימות בחברה, ולפעמים הוא דורש לנהוג באופן שוויוני כלפי כולם.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על פי פסוקים אלה, הביאו הוכחה לכל אחת מן הדרישות האלה, והסבירו את דבריכם (סך הכול – שתי הוכחות). (5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(2) מהי הסיבה לדרישות השונות האלה של המחוקק? נמקו את דבריכם. (3 נקודות)</a:t>
            </a:r>
          </a:p>
          <a:p>
            <a:pPr algn="r" rtl="1">
              <a:lnSpc>
                <a:spcPts val="2572"/>
              </a:lnSpc>
            </a:pPr>
            <a:r>
              <a:rPr sz="17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ענו על אחד מן הסעיפים ב-ג.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א׳–ח׳ («קדושה ובין אדם למקום»).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הפרק הוא אוסף של חוקים שמהווים את הפן החברתי של החוק המקראי. הפתיחה: ״קדשים תהיו כי קדוש אני ה׳ אלוהיכם״. אם בני ישראל יקיימו את המצוות, האל יאציל עליהם מקדושתו (טקסטולוגיה).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י״ט–ל״א («חוקים ומנהגים»).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פסוק 19 כולל איסורי ״כלאיים״: ״את חקתי תשמרו בהמתך לא תרביע כלאיים שדך לא תזרע כלאיים ובגד כלאיים שעטנז לא יעלה עליך״. הם שומרים על הסדר שהאל קבע בבריאה.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ל״ב–ל״ז («כבוד זקן וגר»).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פסוק 32: ״מפני שיבה תקום והדרת פני זקן ויראת מאלוהיך אני ה׳״. הפרשנים המסורתיים מבינים שמדובר לא רק בגיל אלא גם בכל מי שגדול בחכמה.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68500"/>
            <a:ext cx="9941560" cy="3683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(1) המחוקק המקראי דורש להפלות לטובה קבוצות מסוימות בחברה: הוא דורש להשאר מתנות מהגידולים החקלאיים לעניי החברה, לדאוג להם. "ובקצרכם את קציר ארצכם לא תכלה פאת שדך לקצר...".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לפעמים הוא דורש לנהוג באופן שוויוני כלפי כולם: בכל הנוגע למשפט. המחוקק דורש משפט צדק לכולם ללא כל קשר למעמד או הקבוצה אליה הם משתייכים. "לא תעשו עול במשפט לא תשא פני דל ולא תהדר פני גדול...".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(2) כשמדובר בעזרה כלכלית לעני, מותר ואף רצוי להפלותו לטובה, כדי לדאוג לרווחתו. אך בנושאים משפטיים, העניים והעשירים, שווים בפני החוק ואין להפלות לטובה צד מסוים במשפט.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קדושים תהיו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