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274597" y="1270000"/>
            <a:ext cx="1155402"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נחמיה ה׳</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צעקת העם ונחמיה</a:t>
            </a:r>
          </a:p>
        </p:txBody>
      </p:sp>
      <p:sp>
        <p:nvSpPr>
          <p:cNvPr id="5" name="TextBox 4"/>
          <p:cNvSpPr txBox="1"/>
          <p:nvPr/>
        </p:nvSpPr>
        <p:spPr>
          <a:xfrm>
            <a:off x="9238369" y="4533900"/>
            <a:ext cx="2172467"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1261 · נחמיה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«צעקת העם ונחמיה» (נחמיה ה׳)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«נחמיה»</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ומלבי"ם</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6397644" y="1904502"/>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נחמיה</a:t>
            </a:r>
          </a:p>
        </p:txBody>
      </p:sp>
      <p:sp>
        <p:nvSpPr>
          <p:cNvPr id="6" name="TextBox 5"/>
          <p:cNvSpPr txBox="1"/>
          <p:nvPr/>
        </p:nvSpPr>
        <p:spPr>
          <a:xfrm>
            <a:off x="6404800" y="2463246"/>
            <a:ext cx="4838501" cy="3633252"/>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נחמיה כועס מאד כשהוא שומע, ו״וימלך לבי עלי ואריבה את החרים ואת הסגנים״.</a:t>
            </a:r>
          </a:p>
        </p:txBody>
      </p:sp>
      <p:sp>
        <p:nvSpPr>
          <p:cNvPr id="7" name="TextBox 6"/>
          <p:cNvSpPr txBox="1"/>
          <p:nvPr/>
        </p:nvSpPr>
        <p:spPr>
          <a:xfrm>
            <a:off x="1000235" y="1904502"/>
            <a:ext cx="4794119" cy="547451"/>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יהודה</a:t>
            </a:r>
          </a:p>
        </p:txBody>
      </p:sp>
      <p:sp>
        <p:nvSpPr>
          <p:cNvPr id="8" name="TextBox 7"/>
          <p:cNvSpPr txBox="1"/>
          <p:nvPr/>
        </p:nvSpPr>
        <p:spPr>
          <a:xfrm>
            <a:off x="948698" y="2463246"/>
            <a:ext cx="4838500" cy="3633252"/>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נחמיה מספר שבשתים עשרה שנה שהוא פחה ביהודה, הוא ואחיו לחם הפחה לא אכלנו.</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הצעקה (פסוקים א׳–ה׳)</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הוכחת נחמיה (פסוקים ו׳–י״ג)</a:t>
            </a:r>
          </a:p>
        </p:txBody>
      </p:sp>
      <p:sp>
        <p:nvSpPr>
          <p:cNvPr id="9" name="TextBox 8"/>
          <p:cNvSpPr txBox="1"/>
          <p:nvPr/>
        </p:nvSpPr>
        <p:spPr>
          <a:xfrm>
            <a:off x="449421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לחם הפחה (פסוקים י״ד–י״ט)</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נחמיה ה', ה'</a:t>
            </a:r>
          </a:p>
        </p:txBody>
      </p:sp>
      <p:sp>
        <p:nvSpPr>
          <p:cNvPr id="5" name="TextBox 4"/>
          <p:cNvSpPr txBox="1"/>
          <p:nvPr/>
        </p:nvSpPr>
        <p:spPr>
          <a:xfrm>
            <a:off x="1099058" y="2125662"/>
            <a:ext cx="9993884" cy="2733675"/>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וְעַתָּה כִּבְשַׂר אַחֵינוּ בְּשָׂרֵנוּ כִּבְנֵיהֶם בָּנֵינוּ וְהִנֵּה אֲנַחְנוּ כֹבְשִׁים אֶת־בָּנֵינוּ וְאֶת־בְּנֹתֵינוּ לַעֲבָדִים וְיֵשׁ מִבְּנֹתֵינוּ נִכְבָּשׁוֹת וְאֵין לְאֵל יָדֵנוּ </a:t>
            </a:r>
            <a:r>
              <a:rPr sz="4100" b="1" i="0" lang="he-IL">
                <a:solidFill>
                  <a:srgbClr val="111111"/>
                </a:solidFill>
                <a:latin typeface="Frank Ruhl Libre"/>
                <a:cs typeface="Frank Ruhl Libre"/>
                <a:ea typeface="Frank Ruhl Libre"/>
              </a:rPr>
              <a:t>וּשְׂדֹתֵינוּ וּכְרָמֵינוּ</a:t>
            </a:r>
            <a:r>
              <a:rPr sz="4100" b="0" i="0" lang="he-IL">
                <a:solidFill>
                  <a:srgbClr val="111111"/>
                </a:solidFill>
                <a:latin typeface="Frank Ruhl Libre"/>
                <a:cs typeface="Frank Ruhl Libre"/>
                <a:ea typeface="Frank Ruhl Libre"/>
              </a:rPr>
              <a:t> לַאֲחֵרִים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בזמן בניית החומה, ״ותהי צעקת העם ונשיהם גדולה אל אחיהם היהודים״.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נחמיה ה', י'</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וְגַם־אֲנִי אַחַי וּנְעָרַי נֹשִׁים</a:t>
            </a:r>
            <a:r>
              <a:rPr sz="4100" b="0" i="0" lang="he-IL">
                <a:solidFill>
                  <a:srgbClr val="111111"/>
                </a:solidFill>
                <a:latin typeface="Frank Ruhl Libre"/>
                <a:cs typeface="Frank Ruhl Libre"/>
                <a:ea typeface="Frank Ruhl Libre"/>
              </a:rPr>
              <a:t> בָּהֶם כֶּסֶף וְדָגָן נַעַזְבָה־נָּא אֶת־הַמַּשָּׁא הַזֶּה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נחמיה כועס מאד כשהוא שומע, ו״וימלך לבי עלי ואריבה את החרים ואת הסגנים״.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נחמיה ה', י"ט</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זָכְרָה־לִּי אֱלֹהַי לְטוֹבָה כֹּל אֲשֶׁר־עָשִׂיתִי</a:t>
            </a:r>
            <a:r>
              <a:rPr sz="4100" b="0" i="0" lang="he-IL">
                <a:solidFill>
                  <a:srgbClr val="111111"/>
                </a:solidFill>
                <a:latin typeface="Frank Ruhl Libre"/>
                <a:cs typeface="Frank Ruhl Libre"/>
                <a:ea typeface="Frank Ruhl Libre"/>
              </a:rPr>
              <a:t> עַל־הָעָם הַזֶּה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נחמיה מספר שבשתים עשרה שנה שהוא פחה ביהודה, הוא ואחיו לחם הפחה לא אכלנו.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נחמיה ה', 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וַתְּהִי צַעֲקַת הָעָם וּנְשֵׁיהֶם גְּדוֹלָה אֶל־אֲחֵיהֶם</a:t>
            </a:r>
            <a:r>
              <a:rPr sz="4100" b="0" i="0" lang="he-IL">
                <a:solidFill>
                  <a:srgbClr val="111111"/>
                </a:solidFill>
                <a:latin typeface="Frank Ruhl Libre"/>
                <a:cs typeface="Frank Ruhl Libre"/>
                <a:ea typeface="Frank Ruhl Libre"/>
              </a:rPr>
              <a:t> הַיְּהוּדִים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בזמן בניית החומה, ״ותהי צעקת העם ונשיהם גדולה אל אחיהם היהודים״.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כובשים</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התפישה בחזקה כמו ויכבשום לעבדים (ירמיה לד).</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לאל</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כח ואומץ כמו יש לאל ידי (בראשית ל״א:כ״ט).</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מילה מנחה</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קורבנות</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מתנה מן החי או מן הצומח שמביא אדם למקדש לכבוד האל.</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מספר טיפולוגי</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מספרים מסוימים חוזרים במקרא הרבה יותר ממספרים אחרים.</a:t>
            </a:r>
          </a:p>
        </p:txBody>
      </p:sp>
      <p:sp>
        <p:nvSpPr>
          <p:cNvPr id="15" name="TextBox 14"/>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3812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נחמיה ה', ה'</a:t>
            </a:r>
          </a:p>
        </p:txBody>
      </p:sp>
      <p:sp>
        <p:nvSpPr>
          <p:cNvPr id="6" name="TextBox 5"/>
          <p:cNvSpPr txBox="1"/>
          <p:nvPr/>
        </p:nvSpPr>
        <p:spPr>
          <a:xfrm>
            <a:off x="1099058" y="2813050"/>
            <a:ext cx="9993884" cy="12192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וּשְׂדוֹתֵינוּ וּכְרָמֵינוּ לַאֲחֵרִים</a:t>
            </a:r>
            <a:r>
              <a:rPr sz="3000" b="0" i="0" lang="he-IL">
                <a:solidFill>
                  <a:srgbClr val="111111"/>
                </a:solidFill>
                <a:latin typeface="Noto Serif Hebrew"/>
                <a:cs typeface="Noto Serif Hebrew"/>
                <a:ea typeface="Noto Serif Hebrew"/>
              </a:rPr>
              <a:t>. אַף שָׂדוֹת וּכְרָמִים מָסַרְנוּ בְּיַד אֲחֵרִים לְפַרְנָסָתֵנוּ, וּמַה נֹּאכַל מֵעַתָּה, כִּי אֵין לָנוּ בַּמֶּה לְהִתְפַּרְנֵס:</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«וּשְׂדוֹתֵינוּ וּכְרָמֵינוּ לַאֲחֵרִים»?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מלבי"ם</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מלבי"ם על נחמיה ה', י'</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וגם,</a:t>
            </a:r>
            <a:r>
              <a:rPr sz="3000" b="0" i="0" lang="he-IL">
                <a:solidFill>
                  <a:srgbClr val="111111"/>
                </a:solidFill>
                <a:latin typeface="Noto Serif Hebrew"/>
                <a:cs typeface="Noto Serif Hebrew"/>
                <a:ea typeface="Noto Serif Hebrew"/>
              </a:rPr>
              <a:t> ולא תאמרו שאני מוכיח אתכם מפני שלא יהיה לי הפסד מזה שאין אני נושה בם, עז"א שגם אני ואחי ונערי נושים בהם, ובכ"ז נעזבה נא את המשא הזה, ואמחול להם החוב, וע"כ.</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א׳–ה׳ («הצעקה»).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ו׳–י״ג («הוכחת נחמיה»).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י״ד–י״ט («לחם הפחה»).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על פי פסוקים י"ב–י"ג, מהי הדרך שנקט נחמיה כדי להבטיח שהעשירים ייענו לדרישתו, ומדוע לדעתכם בחר בדרך זו?</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צעקת העם ונחמיה</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הצעקה</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הוכחת נחמיה</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לחם הפחה</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(חורף תשפ"ו (שאלון 1261))</a:t>
            </a:r>
          </a:p>
          <a:p>
            <a:pPr algn="r" rtl="1">
              <a:lnSpc>
                <a:spcPts val="3000"/>
              </a:lnSpc>
            </a:pPr>
            <a:r>
              <a:rPr sz="2000" b="0" i="0" lang="he-IL">
                <a:solidFill>
                  <a:srgbClr val="111111"/>
                </a:solidFill>
                <a:latin typeface="Rubik"/>
                <a:cs typeface="Rubik"/>
                <a:ea typeface="Rubik"/>
              </a:rPr>
              <a:t>שיבת ציון</a:t>
            </a:r>
          </a:p>
          <a:p>
            <a:pPr algn="r" rtl="1">
              <a:lnSpc>
                <a:spcPts val="3000"/>
              </a:lnSpc>
            </a:pPr>
            <a:r>
              <a:rPr sz="2000" b="0" i="0" lang="he-IL">
                <a:solidFill>
                  <a:srgbClr val="111111"/>
                </a:solidFill>
                <a:latin typeface="Rubik"/>
                <a:cs typeface="Rubik"/>
                <a:ea typeface="Rubik"/>
              </a:rPr>
              <a:t>6. קראו נחמיה, פרק ה', פסוקים א'–י"ט.</a:t>
            </a:r>
          </a:p>
          <a:p>
            <a:pPr algn="r" rtl="1">
              <a:lnSpc>
                <a:spcPts val="3000"/>
              </a:lnSpc>
            </a:pPr>
            <a:r>
              <a:rPr sz="2000" b="0" i="0" lang="he-IL">
                <a:solidFill>
                  <a:srgbClr val="111111"/>
                </a:solidFill>
                <a:latin typeface="Rubik"/>
                <a:cs typeface="Rubik"/>
                <a:ea typeface="Rubik"/>
              </a:rPr>
              <a:t>ענו על סעיף א – חובה.</a:t>
            </a:r>
          </a:p>
          <a:p>
            <a:pPr algn="r" rtl="1">
              <a:lnSpc>
                <a:spcPts val="3000"/>
              </a:lnSpc>
            </a:pPr>
            <a:r>
              <a:rPr sz="2000" b="0" i="0" lang="he-IL">
                <a:solidFill>
                  <a:srgbClr val="111111"/>
                </a:solidFill>
                <a:latin typeface="Rubik"/>
                <a:cs typeface="Rubik"/>
                <a:ea typeface="Rubik"/>
              </a:rPr>
              <a:t>א. קראו פסוקים א'–ז'.</a:t>
            </a:r>
          </a:p>
          <a:p>
            <a:pPr algn="r" rtl="1">
              <a:lnSpc>
                <a:spcPts val="3000"/>
              </a:lnSpc>
            </a:pPr>
            <a:r>
              <a:rPr sz="2000" b="0" i="0" lang="he-IL">
                <a:solidFill>
                  <a:srgbClr val="111111"/>
                </a:solidFill>
                <a:latin typeface="Rubik"/>
                <a:cs typeface="Rubik"/>
                <a:ea typeface="Rubik"/>
              </a:rPr>
              <a:t>(1) על מה התלונן העם בפסוקים אלה? הסבירו את דבריכם באמצעות שתי דוגמאות מן הכתוב. (4 נקודות)</a:t>
            </a:r>
          </a:p>
          <a:p>
            <a:pPr algn="r" rtl="1">
              <a:lnSpc>
                <a:spcPts val="3000"/>
              </a:lnSpc>
            </a:pPr>
            <a:r>
              <a:rPr sz="2000" b="0" i="0" lang="he-IL">
                <a:solidFill>
                  <a:srgbClr val="111111"/>
                </a:solidFill>
                <a:latin typeface="Rubik"/>
                <a:cs typeface="Rubik"/>
                <a:ea typeface="Rubik"/>
              </a:rPr>
              <a:t>(2) על פי פסוק ז', מדוע הגיב נחמיה בחריפות לאחר ששמע את תלונות העם? (4 נקודות)</a:t>
            </a:r>
          </a:p>
          <a:p>
            <a:pPr algn="r" rtl="1">
              <a:lnSpc>
                <a:spcPts val="3000"/>
              </a:lnSpc>
            </a:pPr>
            <a:r>
              <a:rPr sz="2000" b="0" i="0" lang="he-IL">
                <a:solidFill>
                  <a:srgbClr val="111111"/>
                </a:solidFill>
                <a:latin typeface="Rubik"/>
                <a:cs typeface="Rubik"/>
                <a:ea typeface="Rubik"/>
              </a:rPr>
              <a:t>ענו על אחד מן הסעיפים ב–ג.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א׳–ה׳ («הצעקה»).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בזמן בניית החומה, ״ותהי צעקת העם ונשיהם גדולה אל אחיהם היהודים״. יש אנשים שאין להם תבואה לכלכל את בניהם ובנותיהם, אחרים משעבדים שדות וכרמים לקבל תבואה ברעב, ואחרים לוקחים כסף למס המלך על שדותיהם וכרמיהם.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ו׳–י״ג («הוכחת נחמיה»).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נחמיה כועס מאד כשהוא שומע, ו״וימלך לבי עלי ואריבה את החרים ואת הסגנים״. הוא אומר להם משא איש באחיו אתם נשאים. הם מלווים בריבית ומשעבדים יהודים, ובכך הופכים לאלה שקנו יהודים מהגויים.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י״ד–י״ט («לחם הפחה»).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נחמיה מספר שבשתים עשרה שנה שהוא פחה ביהודה, הוא ואחיו לחם הפחה לא אכלנו. הפחות הקודמים הכבידו על העם, לקחו לחם ויין וארבעים שקל כסף, ושליטי העם שלטו על העם. ״ואני לא עשיתי כן מפני יראת אלהים״.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(1/2)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6</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העם התלונן על מצבו הכלכלי הקשה הנובע מחוסר צדק של עשירי העם העושקים את העניים (על התלמיד להסביר את דבריו באמצעות שתי דוגמאות מהכתוב):</a:t>
            </a:r>
          </a:p>
          <a:p>
            <a:pPr algn="r" rtl="1">
              <a:lnSpc>
                <a:spcPts val="2850"/>
              </a:lnSpc>
            </a:pPr>
            <a:r>
              <a:rPr sz="1900" b="0" i="0" lang="he-IL">
                <a:solidFill>
                  <a:srgbClr val="111111"/>
                </a:solidFill>
                <a:latin typeface="Rubik"/>
                <a:cs typeface="Rubik"/>
                <a:ea typeface="Rubik"/>
              </a:rPr>
              <a:t>"ויש אשר אמרים בנינו ובנתינו אנחנו רבים ונקחה דגן ונאכלה ונחיה" – העם מתלונן שנאלץ לתת את ילדיו כעירבון תמורת דגן.</a:t>
            </a:r>
          </a:p>
          <a:p>
            <a:pPr algn="r" rtl="1">
              <a:lnSpc>
                <a:spcPts val="2850"/>
              </a:lnSpc>
            </a:pPr>
            <a:r>
              <a:rPr sz="1900" b="0" i="0" lang="he-IL">
                <a:solidFill>
                  <a:srgbClr val="111111"/>
                </a:solidFill>
                <a:latin typeface="Rubik"/>
                <a:cs typeface="Rubik"/>
                <a:ea typeface="Rubik"/>
              </a:rPr>
              <a:t>"ויש אמרים שדתינו וכרמינו ובתינו אנחנו ערבים ונקחה דגן ברעב" – עניי העם נאלצו לתת את שדותיהם וכרמיהם כעירבון בעבור דגן, בתקופת הרעב.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 (2/2)</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"ויש אשר אמרים לוינו כסף למדת המלך שדתינו וכרמינו" – נאלצו ללוות כסף כדי לשלם מיסים למלך, ולתת כעירבון להלוואה את שדותיהם וכרמיהם.</a:t>
            </a:r>
          </a:p>
          <a:p>
            <a:pPr algn="r" rtl="1">
              <a:lnSpc>
                <a:spcPts val="2850"/>
              </a:lnSpc>
            </a:pPr>
            <a:r>
              <a:rPr sz="1900" b="0" i="0" lang="he-IL">
                <a:solidFill>
                  <a:srgbClr val="111111"/>
                </a:solidFill>
                <a:latin typeface="Rubik"/>
                <a:cs typeface="Rubik"/>
                <a:ea typeface="Rubik"/>
              </a:rPr>
              <a:t>"ועתה כבשר אחינו בשרנו כבניהם בנינו והנה אנחנו כבשים את בנינו ואת בנתינו לעבדים ויש מבנתינו נכבשות ואין לאל ידנו..." – הם נאלצו למכור את בניהם ובנותיהם לעבדות, ואין ביכולתם הכלכלית לפדות אותם.</a:t>
            </a:r>
          </a:p>
          <a:p>
            <a:pPr algn="r" rtl="1">
              <a:lnSpc>
                <a:spcPts val="2850"/>
              </a:lnSpc>
            </a:pPr>
            <a:r>
              <a:rPr sz="1900" b="0" i="0" lang="he-IL">
                <a:solidFill>
                  <a:srgbClr val="111111"/>
                </a:solidFill>
                <a:latin typeface="Rubik"/>
                <a:cs typeface="Rubik"/>
                <a:ea typeface="Rubik"/>
              </a:rPr>
              <a:t>(2) על פי פסוק ז', הגיב נחמיה בחריפות לאחר ששמע את תלונות העם, כי האשמים במצב העם הם נכבדיה ועשיריה, האליטה של העם עושקת אותו, הם הפוגעים באחיהם העניים.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צעקת העם ונחמיה – שאלון 1261</dc:title>
  <dc:subject/>
  <dc:creator/>
  <cp:keywords/>
  <dc:description/>
  <cp:lastModifiedBy/>
  <cp:revision>1</cp:revision>
  <dcterms:created xsi:type="dcterms:W3CDTF">2013-01-27T09:14:16Z</dcterms:created>
  <dcterms:modified xsi:type="dcterms:W3CDTF">2013-01-27T09:15:58Z</dcterms:modified>
  <cp:category/>
</cp:coreProperties>
</file>