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33987" y="1418626"/>
            <a:ext cx="4978012" cy="528657"/>
          </a:xfrm>
          <a:prstGeom prst="rect">
            <a:avLst/>
          </a:prstGeom>
          <a:noFill/>
        </p:spPr>
        <p:txBody>
          <a:bodyPr wrap="square" lIns="0" rIns="0" tIns="0" bIns="0" anchor="t"/>
          <a:lstStyle/>
          <a:p>
            <a:pPr algn="r" rtl="1">
              <a:lnSpc>
                <a:spcPts val="3500"/>
              </a:lnSpc>
            </a:pPr>
            <a:r>
              <a:rPr sz="2400" b="0" i="0" lang="he-IL">
                <a:solidFill>
                  <a:srgbClr val="E07A5F"/>
                </a:solidFill>
                <a:latin typeface="Playpen Sans Hebrew"/>
                <a:cs typeface="Playpen Sans Hebrew"/>
                <a:ea typeface="Playpen Sans Hebrew"/>
              </a:rPr>
              <a:t>נחמיה ח׳</a:t>
            </a:r>
          </a:p>
        </p:txBody>
      </p:sp>
      <p:sp>
        <p:nvSpPr>
          <p:cNvPr id="4" name="TextBox 3"/>
          <p:cNvSpPr txBox="1"/>
          <p:nvPr/>
        </p:nvSpPr>
        <p:spPr>
          <a:xfrm>
            <a:off x="6193609" y="1863058"/>
            <a:ext cx="5011116" cy="2369877"/>
          </a:xfrm>
          <a:prstGeom prst="rect">
            <a:avLst/>
          </a:prstGeom>
          <a:noFill/>
        </p:spPr>
        <p:txBody>
          <a:bodyPr wrap="square" lIns="0" rIns="0" tIns="0" bIns="0" anchor="ctr"/>
          <a:lstStyle/>
          <a:p>
            <a:pPr algn="r" rtl="1">
              <a:lnSpc>
                <a:spcPts val="6264"/>
              </a:lnSpc>
            </a:pPr>
            <a:r>
              <a:rPr sz="5800" b="1" i="0" lang="he-IL">
                <a:solidFill>
                  <a:srgbClr val="3D405B"/>
                </a:solidFill>
                <a:latin typeface="Playpen Sans Hebrew"/>
                <a:cs typeface="Playpen Sans Hebrew"/>
                <a:ea typeface="Playpen Sans Hebrew"/>
              </a:rPr>
              <a:t>קריאת התורה</a:t>
            </a:r>
          </a:p>
        </p:txBody>
      </p:sp>
      <p:sp>
        <p:nvSpPr>
          <p:cNvPr id="5" name="TextBox 4"/>
          <p:cNvSpPr txBox="1"/>
          <p:nvPr/>
        </p:nvSpPr>
        <p:spPr>
          <a:xfrm>
            <a:off x="6187008" y="4148710"/>
            <a:ext cx="4977328" cy="490563"/>
          </a:xfrm>
          <a:prstGeom prst="rect">
            <a:avLst/>
          </a:prstGeom>
          <a:noFill/>
        </p:spPr>
        <p:txBody>
          <a:bodyPr wrap="square" lIns="0" rIns="0" tIns="0" bIns="0" anchor="t"/>
          <a:lstStyle/>
          <a:p>
            <a:pPr algn="r" rtl="1">
              <a:lnSpc>
                <a:spcPts val="3200"/>
              </a:lnSpc>
            </a:pPr>
            <a:r>
              <a:rPr sz="1700" b="0" i="0" lang="he-IL">
                <a:solidFill>
                  <a:srgbClr val="2E2B26"/>
                </a:solidFill>
                <a:latin typeface="Playpen Sans Hebrew"/>
                <a:cs typeface="Playpen Sans Hebrew"/>
                <a:ea typeface="Playpen Sans Hebrew"/>
              </a:rPr>
              <a:t>שאלון 1261 · נחמיה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121064" y="444313"/>
            <a:ext cx="3032380" cy="31796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פתיחה</a:t>
            </a:r>
          </a:p>
        </p:txBody>
      </p:sp>
      <p:sp>
        <p:nvSpPr>
          <p:cNvPr id="4" name="TextBox 3"/>
          <p:cNvSpPr txBox="1"/>
          <p:nvPr/>
        </p:nvSpPr>
        <p:spPr>
          <a:xfrm>
            <a:off x="8125623" y="710972"/>
            <a:ext cx="3039000" cy="68621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מטרות השיעור</a:t>
            </a:r>
          </a:p>
        </p:txBody>
      </p:sp>
      <p:sp>
        <p:nvSpPr>
          <p:cNvPr id="5" name="TextBox 4"/>
          <p:cNvSpPr txBox="1"/>
          <p:nvPr/>
        </p:nvSpPr>
        <p:spPr>
          <a:xfrm>
            <a:off x="10477500" y="196691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1</a:t>
            </a:r>
          </a:p>
        </p:txBody>
      </p:sp>
      <p:sp>
        <p:nvSpPr>
          <p:cNvPr id="6" name="TextBox 5"/>
          <p:cNvSpPr txBox="1"/>
          <p:nvPr/>
        </p:nvSpPr>
        <p:spPr>
          <a:xfrm>
            <a:off x="4847399" y="187166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נכיר את הסיפור «קריאת התורה» (נחמיה ח׳) ואת הדמויות בו</a:t>
            </a:r>
          </a:p>
        </p:txBody>
      </p:sp>
      <p:sp>
        <p:nvSpPr>
          <p:cNvPr id="7" name="TextBox 6"/>
          <p:cNvSpPr txBox="1"/>
          <p:nvPr/>
        </p:nvSpPr>
        <p:spPr>
          <a:xfrm>
            <a:off x="10473709" y="3157690"/>
            <a:ext cx="756575" cy="705776"/>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2</a:t>
            </a:r>
          </a:p>
        </p:txBody>
      </p:sp>
      <p:sp>
        <p:nvSpPr>
          <p:cNvPr id="8" name="TextBox 7"/>
          <p:cNvSpPr txBox="1"/>
          <p:nvPr/>
        </p:nvSpPr>
        <p:spPr>
          <a:xfrm>
            <a:off x="4842781" y="300406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נבחן כיצד הסיפור מבטא את התמה «נחמיה»</a:t>
            </a:r>
          </a:p>
        </p:txBody>
      </p:sp>
      <p:sp>
        <p:nvSpPr>
          <p:cNvPr id="9" name="TextBox 8"/>
          <p:cNvSpPr txBox="1"/>
          <p:nvPr/>
        </p:nvSpPr>
        <p:spPr>
          <a:xfrm>
            <a:off x="10477500" y="4297362"/>
            <a:ext cx="749300" cy="698500"/>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3</a:t>
            </a:r>
          </a:p>
        </p:txBody>
      </p:sp>
      <p:sp>
        <p:nvSpPr>
          <p:cNvPr id="10" name="TextBox 9"/>
          <p:cNvSpPr txBox="1"/>
          <p:nvPr/>
        </p:nvSpPr>
        <p:spPr>
          <a:xfrm>
            <a:off x="4847399" y="4202112"/>
            <a:ext cx="5507101" cy="88900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נקרא פסוקי מפתח ונעמיק בפירוש רש"י ומצודת דוד</a:t>
            </a:r>
          </a:p>
        </p:txBody>
      </p:sp>
      <p:sp>
        <p:nvSpPr>
          <p:cNvPr id="11" name="TextBox 10"/>
          <p:cNvSpPr txBox="1"/>
          <p:nvPr/>
        </p:nvSpPr>
        <p:spPr>
          <a:xfrm>
            <a:off x="10473709" y="5488140"/>
            <a:ext cx="756575" cy="705775"/>
          </a:xfrm>
          <a:prstGeom prst="rect">
            <a:avLst/>
          </a:prstGeom>
          <a:noFill/>
        </p:spPr>
        <p:txBody>
          <a:bodyPr wrap="square" lIns="0" rIns="0" tIns="0" bIns="0" anchor="t"/>
          <a:lstStyle/>
          <a:p>
            <a:pPr algn="ctr" rtl="1">
              <a:lnSpc>
                <a:spcPts val="5500"/>
              </a:lnSpc>
            </a:pPr>
            <a:r>
              <a:rPr sz="3100" b="0" i="0" lang="he-IL">
                <a:solidFill>
                  <a:srgbClr val="FFFFFF"/>
                </a:solidFill>
                <a:latin typeface="Playpen Sans Hebrew"/>
                <a:cs typeface="Playpen Sans Hebrew"/>
                <a:ea typeface="Playpen Sans Hebrew"/>
              </a:rPr>
              <a:t>4</a:t>
            </a:r>
          </a:p>
        </p:txBody>
      </p:sp>
      <p:sp>
        <p:nvSpPr>
          <p:cNvPr id="12" name="TextBox 11"/>
          <p:cNvSpPr txBox="1"/>
          <p:nvPr/>
        </p:nvSpPr>
        <p:spPr>
          <a:xfrm>
            <a:off x="4842781" y="5334513"/>
            <a:ext cx="5516387" cy="944940"/>
          </a:xfrm>
          <a:prstGeom prst="rect">
            <a:avLst/>
          </a:prstGeom>
          <a:noFill/>
        </p:spPr>
        <p:txBody>
          <a:bodyPr wrap="square" lIns="0" rIns="0" tIns="0" bIns="0" anchor="ctr"/>
          <a:lstStyle/>
          <a:p>
            <a:pPr algn="r" rtl="1">
              <a:lnSpc>
                <a:spcPts val="2875"/>
              </a:lnSpc>
            </a:pPr>
            <a:r>
              <a:rPr sz="2300" b="0" i="0" lang="he-IL">
                <a:solidFill>
                  <a:srgbClr val="2E2B26"/>
                </a:solidFill>
                <a:latin typeface="Playpen Sans Hebrew"/>
                <a:cs typeface="Playpen Sans Hebrew"/>
                <a:ea typeface="Playpen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33467" y="441839"/>
            <a:ext cx="3324205" cy="322913"/>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7838025" y="708499"/>
            <a:ext cx="3330826" cy="69115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הדמויות בסיפור</a:t>
            </a:r>
          </a:p>
        </p:txBody>
      </p:sp>
      <p:sp>
        <p:nvSpPr>
          <p:cNvPr id="5" name="TextBox 4"/>
          <p:cNvSpPr txBox="1"/>
          <p:nvPr/>
        </p:nvSpPr>
        <p:spPr>
          <a:xfrm>
            <a:off x="6393624" y="2133600"/>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עזרא</a:t>
            </a:r>
          </a:p>
        </p:txBody>
      </p:sp>
      <p:sp>
        <p:nvSpPr>
          <p:cNvPr id="6" name="TextBox 5"/>
          <p:cNvSpPr txBox="1"/>
          <p:nvPr/>
        </p:nvSpPr>
        <p:spPr>
          <a:xfrm>
            <a:off x="6393624" y="2692400"/>
            <a:ext cx="4853051" cy="903882"/>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עזרא עומד על מגדל עץ, פותח את הספר לעיני כל העם, והעם עומד.</a:t>
            </a:r>
          </a:p>
        </p:txBody>
      </p:sp>
      <p:sp>
        <p:nvSpPr>
          <p:cNvPr id="7" name="TextBox 6"/>
          <p:cNvSpPr txBox="1"/>
          <p:nvPr/>
        </p:nvSpPr>
        <p:spPr>
          <a:xfrm>
            <a:off x="949022" y="2092588"/>
            <a:ext cx="4860987"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נחמיה</a:t>
            </a:r>
          </a:p>
        </p:txBody>
      </p:sp>
      <p:sp>
        <p:nvSpPr>
          <p:cNvPr id="8" name="TextBox 7"/>
          <p:cNvSpPr txBox="1"/>
          <p:nvPr/>
        </p:nvSpPr>
        <p:spPr>
          <a:xfrm>
            <a:off x="931807" y="2651303"/>
            <a:ext cx="4868559" cy="985975"/>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העם בוכה, ונחמיה ועזרא מורים: היום קדוש, אל תתאבלו ואל תבכו.</a:t>
            </a:r>
          </a:p>
        </p:txBody>
      </p:sp>
      <p:sp>
        <p:nvSpPr>
          <p:cNvPr id="9" name="TextBox 8"/>
          <p:cNvSpPr txBox="1"/>
          <p:nvPr/>
        </p:nvSpPr>
        <p:spPr>
          <a:xfrm>
            <a:off x="6379147" y="4266496"/>
            <a:ext cx="4860986" cy="564756"/>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משה</a:t>
            </a:r>
          </a:p>
        </p:txBody>
      </p:sp>
      <p:sp>
        <p:nvSpPr>
          <p:cNvPr id="10" name="TextBox 9"/>
          <p:cNvSpPr txBox="1"/>
          <p:nvPr/>
        </p:nvSpPr>
        <p:spPr>
          <a:xfrm>
            <a:off x="6388704" y="4825210"/>
            <a:ext cx="4874417" cy="1311760"/>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בחודש השביעי כל העם נאסף ״כאיש אחד אל הרחוב אשר לפני שער המים״ ואומרים לעזרא הסופר להביא את…</a:t>
            </a:r>
          </a:p>
        </p:txBody>
      </p:sp>
      <p:sp>
        <p:nvSpPr>
          <p:cNvPr id="11" name="TextBox 10"/>
          <p:cNvSpPr txBox="1"/>
          <p:nvPr/>
        </p:nvSpPr>
        <p:spPr>
          <a:xfrm>
            <a:off x="945324" y="4307482"/>
            <a:ext cx="4853051" cy="482600"/>
          </a:xfrm>
          <a:prstGeom prst="rect">
            <a:avLst/>
          </a:prstGeom>
          <a:noFill/>
        </p:spPr>
        <p:txBody>
          <a:bodyPr wrap="square" lIns="0" rIns="0" tIns="0" bIns="0" anchor="t"/>
          <a:lstStyle/>
          <a:p>
            <a:pPr algn="r" rtl="1">
              <a:lnSpc>
                <a:spcPts val="3800"/>
              </a:lnSpc>
            </a:pPr>
            <a:r>
              <a:rPr sz="2650" b="1" i="0" lang="he-IL">
                <a:solidFill>
                  <a:srgbClr val="3D405B"/>
                </a:solidFill>
                <a:latin typeface="Playpen Sans Hebrew"/>
                <a:cs typeface="Playpen Sans Hebrew"/>
                <a:ea typeface="Playpen Sans Hebrew"/>
              </a:rPr>
              <a:t>אפרים</a:t>
            </a:r>
          </a:p>
        </p:txBody>
      </p:sp>
      <p:sp>
        <p:nvSpPr>
          <p:cNvPr id="12" name="TextBox 11"/>
          <p:cNvSpPr txBox="1"/>
          <p:nvPr/>
        </p:nvSpPr>
        <p:spPr>
          <a:xfrm>
            <a:off x="945324" y="4866282"/>
            <a:ext cx="4853051" cy="1229717"/>
          </a:xfrm>
          <a:prstGeom prst="rect">
            <a:avLst/>
          </a:prstGeom>
          <a:noFill/>
        </p:spPr>
        <p:txBody>
          <a:bodyPr wrap="square" lIns="0" rIns="0" tIns="0" bIns="0" anchor="t"/>
          <a:lstStyle/>
          <a:p>
            <a:pPr algn="r" rtl="1">
              <a:lnSpc>
                <a:spcPts val="2565"/>
              </a:lnSpc>
            </a:pPr>
            <a:r>
              <a:rPr sz="1900" b="0" i="0" lang="he-IL">
                <a:solidFill>
                  <a:srgbClr val="2E2B26"/>
                </a:solidFill>
                <a:latin typeface="Assistant"/>
                <a:cs typeface="Assistant"/>
                <a:ea typeface="Assistant"/>
              </a:rPr>
              <a:t>העם עושה סוכות איש על גגו ובחצרותיהם ובחצרות בית האלהים וברחוב שער המים וברחוב שער אפרים.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205249" y="445036"/>
            <a:ext cx="2946957" cy="316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רקע</a:t>
            </a:r>
          </a:p>
        </p:txBody>
      </p:sp>
      <p:sp>
        <p:nvSpPr>
          <p:cNvPr id="4" name="TextBox 3"/>
          <p:cNvSpPr txBox="1"/>
          <p:nvPr/>
        </p:nvSpPr>
        <p:spPr>
          <a:xfrm>
            <a:off x="8209807" y="711696"/>
            <a:ext cx="2953578" cy="68476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רצף האירועים</a:t>
            </a:r>
          </a:p>
        </p:txBody>
      </p:sp>
      <p:sp>
        <p:nvSpPr>
          <p:cNvPr id="5" name="TextBox 4"/>
          <p:cNvSpPr txBox="1"/>
          <p:nvPr/>
        </p:nvSpPr>
        <p:spPr>
          <a:xfrm>
            <a:off x="9915786"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1</a:t>
            </a:r>
          </a:p>
        </p:txBody>
      </p:sp>
      <p:sp>
        <p:nvSpPr>
          <p:cNvPr id="6" name="TextBox 5"/>
          <p:cNvSpPr txBox="1"/>
          <p:nvPr/>
        </p:nvSpPr>
        <p:spPr>
          <a:xfrm>
            <a:off x="9041432" y="2660753"/>
            <a:ext cx="2259869"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קריאה ברחוב (פסוקים א׳–ח׳)</a:t>
            </a:r>
          </a:p>
        </p:txBody>
      </p:sp>
      <p:sp>
        <p:nvSpPr>
          <p:cNvPr id="7" name="TextBox 6"/>
          <p:cNvSpPr txBox="1"/>
          <p:nvPr/>
        </p:nvSpPr>
        <p:spPr>
          <a:xfrm>
            <a:off x="7176414" y="2116805"/>
            <a:ext cx="541749" cy="490948"/>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2</a:t>
            </a:r>
          </a:p>
        </p:txBody>
      </p:sp>
      <p:sp>
        <p:nvSpPr>
          <p:cNvPr id="8" name="TextBox 7"/>
          <p:cNvSpPr txBox="1"/>
          <p:nvPr/>
        </p:nvSpPr>
        <p:spPr>
          <a:xfrm>
            <a:off x="6332647" y="2660753"/>
            <a:ext cx="2259870" cy="1155386"/>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היום קדוש (פסוקים ט׳–י״ב)</a:t>
            </a:r>
          </a:p>
        </p:txBody>
      </p:sp>
      <p:sp>
        <p:nvSpPr>
          <p:cNvPr id="9" name="TextBox 8"/>
          <p:cNvSpPr txBox="1"/>
          <p:nvPr/>
        </p:nvSpPr>
        <p:spPr>
          <a:xfrm>
            <a:off x="4468812" y="2120900"/>
            <a:ext cx="533400" cy="482600"/>
          </a:xfrm>
          <a:prstGeom prst="rect">
            <a:avLst/>
          </a:prstGeom>
          <a:noFill/>
        </p:spPr>
        <p:txBody>
          <a:bodyPr wrap="square" lIns="0" rIns="0" tIns="0" bIns="0" anchor="t"/>
          <a:lstStyle/>
          <a:p>
            <a:pPr algn="ctr" rtl="1">
              <a:lnSpc>
                <a:spcPts val="3800"/>
              </a:lnSpc>
            </a:pPr>
            <a:r>
              <a:rPr sz="2100" b="0" i="0" lang="he-IL">
                <a:solidFill>
                  <a:srgbClr val="FFFFFF"/>
                </a:solidFill>
                <a:latin typeface="Playpen Sans Hebrew"/>
                <a:cs typeface="Playpen Sans Hebrew"/>
                <a:ea typeface="Playpen Sans Hebrew"/>
              </a:rPr>
              <a:t>3</a:t>
            </a:r>
          </a:p>
        </p:txBody>
      </p:sp>
      <p:sp>
        <p:nvSpPr>
          <p:cNvPr id="10" name="TextBox 9"/>
          <p:cNvSpPr txBox="1"/>
          <p:nvPr/>
        </p:nvSpPr>
        <p:spPr>
          <a:xfrm>
            <a:off x="3615451" y="2679700"/>
            <a:ext cx="2240121" cy="1117600"/>
          </a:xfrm>
          <a:prstGeom prst="rect">
            <a:avLst/>
          </a:prstGeom>
          <a:noFill/>
        </p:spPr>
        <p:txBody>
          <a:bodyPr wrap="square" lIns="0" rIns="0" tIns="0" bIns="0" anchor="t"/>
          <a:lstStyle/>
          <a:p>
            <a:pPr algn="ctr" rtl="1">
              <a:lnSpc>
                <a:spcPts val="2340"/>
              </a:lnSpc>
            </a:pPr>
            <a:r>
              <a:rPr sz="1800" b="0" i="0" lang="he-IL">
                <a:solidFill>
                  <a:srgbClr val="2E2B26"/>
                </a:solidFill>
                <a:latin typeface="Assistant"/>
                <a:cs typeface="Assistant"/>
                <a:ea typeface="Assistant"/>
              </a:rPr>
              <a:t>חג הסוכות (פסוקים י״ג–י״ח)</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24768" y="447783"/>
            <a:ext cx="2622741" cy="31102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1/3</a:t>
            </a:r>
          </a:p>
        </p:txBody>
      </p:sp>
      <p:sp>
        <p:nvSpPr>
          <p:cNvPr id="4" name="TextBox 3"/>
          <p:cNvSpPr txBox="1"/>
          <p:nvPr/>
        </p:nvSpPr>
        <p:spPr>
          <a:xfrm>
            <a:off x="8529326" y="714443"/>
            <a:ext cx="2629361" cy="67927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נחמיה ח', ה'</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וַיִּפְתַּח עֶזְרָא </a:t>
            </a:r>
            <a:r>
              <a:rPr sz="4100" b="1" i="0" lang="he-IL">
                <a:solidFill>
                  <a:srgbClr val="2E2B26"/>
                </a:solidFill>
                <a:latin typeface="Frank Ruhl Libre"/>
                <a:cs typeface="Frank Ruhl Libre"/>
                <a:ea typeface="Frank Ruhl Libre"/>
              </a:rPr>
              <a:t>הַסֵּפֶר לְעֵינֵי כָל־הָעָם</a:t>
            </a:r>
            <a:r>
              <a:rPr sz="4100" b="0" i="0" lang="he-IL">
                <a:solidFill>
                  <a:srgbClr val="2E2B26"/>
                </a:solidFill>
                <a:latin typeface="Frank Ruhl Libre"/>
                <a:cs typeface="Frank Ruhl Libre"/>
                <a:ea typeface="Frank Ruhl Libre"/>
              </a:rPr>
              <a:t> כִּי־מֵעַל כָּל־הָעָם הָיָה וּכְפִתְחוֹ עָמְדוּ כָל־הָעָם</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052"/>
              </a:lnSpc>
            </a:pPr>
            <a:r>
              <a:rPr sz="1500" b="0" i="0" lang="he-IL">
                <a:solidFill>
                  <a:srgbClr val="2E2B26"/>
                </a:solidFill>
                <a:latin typeface="Playpen Sans Hebrew"/>
                <a:cs typeface="Playpen Sans Hebrew"/>
                <a:ea typeface="Playpen Sans Hebrew"/>
              </a:rPr>
              <a:t>בחודש השביעי כל העם נאסף ״כאיש אחד אל הרחוב אשר לפני שער המים״ ואומרים לעזרא הסופר להביא את ספר תורת משה.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372410" y="446475"/>
            <a:ext cx="2777338" cy="31364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2/3</a:t>
            </a:r>
          </a:p>
        </p:txBody>
      </p:sp>
      <p:sp>
        <p:nvSpPr>
          <p:cNvPr id="4" name="TextBox 3"/>
          <p:cNvSpPr txBox="1"/>
          <p:nvPr/>
        </p:nvSpPr>
        <p:spPr>
          <a:xfrm>
            <a:off x="8376967" y="713134"/>
            <a:ext cx="2783959" cy="681887"/>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נחמיה ח', י"ג</a:t>
            </a:r>
          </a:p>
        </p:txBody>
      </p:sp>
      <p:sp>
        <p:nvSpPr>
          <p:cNvPr id="5" name="TextBox 4"/>
          <p:cNvSpPr txBox="1"/>
          <p:nvPr/>
        </p:nvSpPr>
        <p:spPr>
          <a:xfrm>
            <a:off x="1059815" y="2708275"/>
            <a:ext cx="10072370" cy="1822450"/>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וּבַיּוֹם הַשֵּׁנִי נֶאֶסְפוּ רָאשֵׁי הָאָבוֹת לְכָל־הָעָם הַכֹּהֲנִים וְהַלְוִיִּם אֶל־עֶזְרָא הַסֹּפֵר וּלְהַשְׂכִּיל </a:t>
            </a:r>
            <a:r>
              <a:rPr sz="4100" b="1" i="0" lang="he-IL">
                <a:solidFill>
                  <a:srgbClr val="2E2B26"/>
                </a:solidFill>
                <a:latin typeface="Frank Ruhl Libre"/>
                <a:cs typeface="Frank Ruhl Libre"/>
                <a:ea typeface="Frank Ruhl Libre"/>
              </a:rPr>
              <a:t>אֶל־דִּבְרֵי הַתּוֹרָה</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160"/>
              </a:lnSpc>
            </a:pPr>
            <a:r>
              <a:rPr sz="1600" b="0" i="0" lang="he-IL">
                <a:solidFill>
                  <a:srgbClr val="2E2B26"/>
                </a:solidFill>
                <a:latin typeface="Playpen Sans Hebrew"/>
                <a:cs typeface="Playpen Sans Hebrew"/>
                <a:ea typeface="Playpen Sans Hebrew"/>
              </a:rPr>
              <a:t>ביום השני נאספים ראשי האבות, הכוהנים והלוויים אל עזרא הסופר ״להשכיל אל דברי התורה״.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08555" y="447643"/>
            <a:ext cx="2639192" cy="311305"/>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קוראים בפסוקים · 3/3</a:t>
            </a:r>
          </a:p>
        </p:txBody>
      </p:sp>
      <p:sp>
        <p:nvSpPr>
          <p:cNvPr id="4" name="TextBox 3"/>
          <p:cNvSpPr txBox="1"/>
          <p:nvPr/>
        </p:nvSpPr>
        <p:spPr>
          <a:xfrm>
            <a:off x="8513113" y="714303"/>
            <a:ext cx="2645813" cy="67954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נחמיה ח', א'</a:t>
            </a:r>
          </a:p>
        </p:txBody>
      </p:sp>
      <p:sp>
        <p:nvSpPr>
          <p:cNvPr id="5" name="TextBox 4"/>
          <p:cNvSpPr txBox="1"/>
          <p:nvPr/>
        </p:nvSpPr>
        <p:spPr>
          <a:xfrm>
            <a:off x="1059815" y="2252662"/>
            <a:ext cx="10072370" cy="2733675"/>
          </a:xfrm>
          <a:prstGeom prst="rect">
            <a:avLst/>
          </a:prstGeom>
          <a:noFill/>
        </p:spPr>
        <p:txBody>
          <a:bodyPr wrap="square" lIns="0" rIns="0" tIns="0" bIns="0" anchor="t"/>
          <a:lstStyle/>
          <a:p>
            <a:pPr algn="ctr" rtl="1">
              <a:lnSpc>
                <a:spcPts val="7175"/>
              </a:lnSpc>
            </a:pPr>
            <a:r>
              <a:rPr sz="4100" b="0" i="0" lang="he-IL">
                <a:solidFill>
                  <a:srgbClr val="2E2B26"/>
                </a:solidFill>
                <a:latin typeface="Frank Ruhl Libre"/>
                <a:cs typeface="Frank Ruhl Libre"/>
                <a:ea typeface="Frank Ruhl Libre"/>
              </a:rPr>
              <a:t>וַיֵּאָסְפוּ כָל־הָעָם </a:t>
            </a:r>
            <a:r>
              <a:rPr sz="4100" b="1" i="0" lang="he-IL">
                <a:solidFill>
                  <a:srgbClr val="2E2B26"/>
                </a:solidFill>
                <a:latin typeface="Frank Ruhl Libre"/>
                <a:cs typeface="Frank Ruhl Libre"/>
                <a:ea typeface="Frank Ruhl Libre"/>
              </a:rPr>
              <a:t>כְּאִישׁ אֶחָד אֶל־הָרְחוֹב אֲשֶׁר לִפְנֵי שַׁעַר</a:t>
            </a:r>
            <a:r>
              <a:rPr sz="4100" b="0" i="0" lang="he-IL">
                <a:solidFill>
                  <a:srgbClr val="2E2B26"/>
                </a:solidFill>
                <a:latin typeface="Frank Ruhl Libre"/>
                <a:cs typeface="Frank Ruhl Libre"/>
                <a:ea typeface="Frank Ruhl Libre"/>
              </a:rPr>
              <a:t>־הַמָּיִם וַיֹּאמְרוּ לְעֶזְרָא הַסֹּפֵר לְהָבִיא אֶת־סֵפֶר תּוֹרַת מֹשֶׁה אֲשֶׁר־צִוָּה ה' אֶת־יִשְׂרָאֵל</a:t>
            </a:r>
          </a:p>
        </p:txBody>
      </p:sp>
      <p:sp>
        <p:nvSpPr>
          <p:cNvPr id="6" name="TextBox 5"/>
          <p:cNvSpPr txBox="1"/>
          <p:nvPr/>
        </p:nvSpPr>
        <p:spPr>
          <a:xfrm rot="21552000">
            <a:off x="5885246" y="5611641"/>
            <a:ext cx="5374507" cy="905216"/>
          </a:xfrm>
          <a:prstGeom prst="rect">
            <a:avLst/>
          </a:prstGeom>
          <a:noFill/>
        </p:spPr>
        <p:txBody>
          <a:bodyPr wrap="square" lIns="0" rIns="0" tIns="0" bIns="0" anchor="ctr"/>
          <a:lstStyle/>
          <a:p>
            <a:pPr algn="r" rtl="1">
              <a:lnSpc>
                <a:spcPts val="2052"/>
              </a:lnSpc>
            </a:pPr>
            <a:r>
              <a:rPr sz="1500" b="0" i="0" lang="he-IL">
                <a:solidFill>
                  <a:srgbClr val="2E2B26"/>
                </a:solidFill>
                <a:latin typeface="Playpen Sans Hebrew"/>
                <a:cs typeface="Playpen Sans Hebrew"/>
                <a:ea typeface="Playpen Sans Hebrew"/>
              </a:rPr>
              <a:t>בחודש השביעי כל העם נאסף ״כאיש אחד אל הרחוב אשר לפני שער המים״ ואומרים לעזרא הסופר להביא את ספר תורת משה.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54574" y="448040"/>
            <a:ext cx="2592496" cy="31051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מילים ומושגים</a:t>
            </a:r>
          </a:p>
        </p:txBody>
      </p:sp>
      <p:sp>
        <p:nvSpPr>
          <p:cNvPr id="4" name="TextBox 3"/>
          <p:cNvSpPr txBox="1"/>
          <p:nvPr/>
        </p:nvSpPr>
        <p:spPr>
          <a:xfrm>
            <a:off x="8559133" y="714700"/>
            <a:ext cx="2599116" cy="67875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ביאורי מילים</a:t>
            </a:r>
          </a:p>
        </p:txBody>
      </p:sp>
      <p:sp>
        <p:nvSpPr>
          <p:cNvPr id="5" name="TextBox 4"/>
          <p:cNvSpPr txBox="1"/>
          <p:nvPr/>
        </p:nvSpPr>
        <p:spPr>
          <a:xfrm>
            <a:off x="8145780" y="210820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עמדו</a:t>
            </a:r>
          </a:p>
        </p:txBody>
      </p:sp>
      <p:sp>
        <p:nvSpPr>
          <p:cNvPr id="6" name="TextBox 5"/>
          <p:cNvSpPr txBox="1"/>
          <p:nvPr/>
        </p:nvSpPr>
        <p:spPr>
          <a:xfrm>
            <a:off x="8145780" y="257810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ענין שתיקה כמו עמדו ולא ענו (איוב ל״ב:ט״ז).</a:t>
            </a:r>
          </a:p>
        </p:txBody>
      </p:sp>
      <p:sp>
        <p:nvSpPr>
          <p:cNvPr id="7" name="TextBox 6"/>
          <p:cNvSpPr txBox="1"/>
          <p:nvPr/>
        </p:nvSpPr>
        <p:spPr>
          <a:xfrm>
            <a:off x="4533228" y="2081724"/>
            <a:ext cx="3146267" cy="459531"/>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הסופר</a:t>
            </a:r>
          </a:p>
        </p:txBody>
      </p:sp>
      <p:sp>
        <p:nvSpPr>
          <p:cNvPr id="8" name="TextBox 7"/>
          <p:cNvSpPr txBox="1"/>
          <p:nvPr/>
        </p:nvSpPr>
        <p:spPr>
          <a:xfrm>
            <a:off x="4510516"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החכם ובדח״ל סופר מברך ובור יוצא (חולין קי״ח).</a:t>
            </a:r>
          </a:p>
        </p:txBody>
      </p:sp>
      <p:sp>
        <p:nvSpPr>
          <p:cNvPr id="9" name="TextBox 8"/>
          <p:cNvSpPr txBox="1"/>
          <p:nvPr/>
        </p:nvSpPr>
        <p:spPr>
          <a:xfrm>
            <a:off x="893004" y="2081724"/>
            <a:ext cx="3146267" cy="459531"/>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מילה מנחה</a:t>
            </a:r>
          </a:p>
        </p:txBody>
      </p:sp>
      <p:sp>
        <p:nvSpPr>
          <p:cNvPr id="10" name="TextBox 9"/>
          <p:cNvSpPr txBox="1"/>
          <p:nvPr/>
        </p:nvSpPr>
        <p:spPr>
          <a:xfrm>
            <a:off x="900990" y="255155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45780" y="4425950"/>
            <a:ext cx="3139440" cy="406400"/>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פולחן</a:t>
            </a:r>
          </a:p>
        </p:txBody>
      </p:sp>
      <p:sp>
        <p:nvSpPr>
          <p:cNvPr id="12" name="TextBox 11"/>
          <p:cNvSpPr txBox="1"/>
          <p:nvPr/>
        </p:nvSpPr>
        <p:spPr>
          <a:xfrm>
            <a:off x="8145780" y="4895850"/>
            <a:ext cx="3139440" cy="1225550"/>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עבודה לאלוהות באמצעות קורבנות, תפילות וצומות במקדש או מחוצה לו.</a:t>
            </a:r>
          </a:p>
        </p:txBody>
      </p:sp>
      <p:sp>
        <p:nvSpPr>
          <p:cNvPr id="13" name="TextBox 12"/>
          <p:cNvSpPr txBox="1"/>
          <p:nvPr/>
        </p:nvSpPr>
        <p:spPr>
          <a:xfrm>
            <a:off x="4533228" y="4399470"/>
            <a:ext cx="3146267" cy="459537"/>
          </a:xfrm>
          <a:prstGeom prst="rect">
            <a:avLst/>
          </a:prstGeom>
          <a:noFill/>
        </p:spPr>
        <p:txBody>
          <a:bodyPr wrap="square" lIns="0" rIns="0" tIns="0" bIns="0" anchor="t"/>
          <a:lstStyle/>
          <a:p>
            <a:pPr algn="r" rtl="1">
              <a:lnSpc>
                <a:spcPts val="3200"/>
              </a:lnSpc>
            </a:pPr>
            <a:r>
              <a:rPr sz="2200" b="1" i="0" lang="he-IL">
                <a:solidFill>
                  <a:srgbClr val="3D405B"/>
                </a:solidFill>
                <a:latin typeface="Playpen Sans Hebrew"/>
                <a:cs typeface="Playpen Sans Hebrew"/>
                <a:ea typeface="Playpen Sans Hebrew"/>
              </a:rPr>
              <a:t>מספר טיפולוגי</a:t>
            </a:r>
          </a:p>
        </p:txBody>
      </p:sp>
      <p:sp>
        <p:nvSpPr>
          <p:cNvPr id="14" name="TextBox 13"/>
          <p:cNvSpPr txBox="1"/>
          <p:nvPr/>
        </p:nvSpPr>
        <p:spPr>
          <a:xfrm>
            <a:off x="4510516" y="4869302"/>
            <a:ext cx="3160992" cy="1278557"/>
          </a:xfrm>
          <a:prstGeom prst="rect">
            <a:avLst/>
          </a:prstGeom>
          <a:noFill/>
        </p:spPr>
        <p:txBody>
          <a:bodyPr wrap="square" lIns="0" rIns="0" tIns="0" bIns="0" anchor="t"/>
          <a:lstStyle/>
          <a:p>
            <a:pPr algn="r" rtl="1">
              <a:lnSpc>
                <a:spcPts val="2227"/>
              </a:lnSpc>
            </a:pPr>
            <a:r>
              <a:rPr sz="1650" b="0" i="0" lang="he-IL">
                <a:solidFill>
                  <a:srgbClr val="2E2B26"/>
                </a:solidFill>
                <a:latin typeface="Assistant"/>
                <a:cs typeface="Assistant"/>
                <a:ea typeface="Assistant"/>
              </a:rPr>
              <a:t>מספרים מסוימים חוזרים במקרא הרבה יותר ממספרים אחרים.</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81988" y="462136"/>
            <a:ext cx="952851" cy="2823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10186643" y="728792"/>
            <a:ext cx="959278" cy="6505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רש"י</a:t>
            </a:r>
          </a:p>
        </p:txBody>
      </p:sp>
      <p:sp>
        <p:nvSpPr>
          <p:cNvPr id="5" name="TextBox 4"/>
          <p:cNvSpPr txBox="1"/>
          <p:nvPr/>
        </p:nvSpPr>
        <p:spPr>
          <a:xfrm>
            <a:off x="1059815" y="2940050"/>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רש"י על נחמיה ח', ה'</a:t>
            </a:r>
          </a:p>
        </p:txBody>
      </p:sp>
      <p:sp>
        <p:nvSpPr>
          <p:cNvPr id="6" name="TextBox 5"/>
          <p:cNvSpPr txBox="1"/>
          <p:nvPr/>
        </p:nvSpPr>
        <p:spPr>
          <a:xfrm>
            <a:off x="1059815" y="3371850"/>
            <a:ext cx="10072370" cy="609600"/>
          </a:xfrm>
          <a:prstGeom prst="rect">
            <a:avLst/>
          </a:prstGeom>
          <a:noFill/>
        </p:spPr>
        <p:txBody>
          <a:bodyPr wrap="square" lIns="0" rIns="0" tIns="0" bIns="0" anchor="t"/>
          <a:lstStyle/>
          <a:p>
            <a:pPr algn="r" rtl="1">
              <a:lnSpc>
                <a:spcPts val="4800"/>
              </a:lnSpc>
            </a:pPr>
            <a:r>
              <a:rPr sz="3000" b="1" i="0" lang="he-IL">
                <a:solidFill>
                  <a:srgbClr val="3D405B"/>
                </a:solidFill>
                <a:latin typeface="Noto Serif Hebrew"/>
                <a:cs typeface="Noto Serif Hebrew"/>
                <a:ea typeface="Noto Serif Hebrew"/>
              </a:rPr>
              <a:t>וּכְפִתְחוֹ עָמְדוּ כָל הָעָם</a:t>
            </a:r>
            <a:r>
              <a:rPr sz="3000" b="0" i="0" lang="he-IL">
                <a:solidFill>
                  <a:srgbClr val="2E2B26"/>
                </a:solidFill>
                <a:latin typeface="Noto Serif Hebrew"/>
                <a:cs typeface="Noto Serif Hebrew"/>
                <a:ea typeface="Noto Serif Hebrew"/>
              </a:rPr>
              <a:t>. וְכַאֲשֶׁר פְּתָחוֹ לִקְרוֹת שָׁתְקוּ כָּל הָעָם׃</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מסביר רש"י על «וּכְפִתְחוֹ עָמְדוּ כָל הָעָם»?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25450" y="451228"/>
            <a:ext cx="2216168" cy="30413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פרשנים</a:t>
            </a:r>
          </a:p>
        </p:txBody>
      </p:sp>
      <p:sp>
        <p:nvSpPr>
          <p:cNvPr id="4" name="TextBox 3"/>
          <p:cNvSpPr txBox="1"/>
          <p:nvPr/>
        </p:nvSpPr>
        <p:spPr>
          <a:xfrm>
            <a:off x="8930008" y="717891"/>
            <a:ext cx="2222788" cy="67237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מצודת דוד</a:t>
            </a:r>
          </a:p>
        </p:txBody>
      </p:sp>
      <p:sp>
        <p:nvSpPr>
          <p:cNvPr id="5" name="TextBox 4"/>
          <p:cNvSpPr txBox="1"/>
          <p:nvPr/>
        </p:nvSpPr>
        <p:spPr>
          <a:xfrm>
            <a:off x="1059815" y="2635250"/>
            <a:ext cx="10072370" cy="304800"/>
          </a:xfrm>
          <a:prstGeom prst="rect">
            <a:avLst/>
          </a:prstGeom>
          <a:noFill/>
        </p:spPr>
        <p:txBody>
          <a:bodyPr wrap="square" lIns="0" rIns="0" tIns="0" bIns="0" anchor="t"/>
          <a:lstStyle/>
          <a:p>
            <a:pPr algn="r" rtl="1">
              <a:lnSpc>
                <a:spcPts val="2400"/>
              </a:lnSpc>
            </a:pPr>
            <a:r>
              <a:rPr sz="1700" b="0" i="0" lang="he-IL">
                <a:solidFill>
                  <a:srgbClr val="E07A5F"/>
                </a:solidFill>
                <a:latin typeface="Playpen Sans Hebrew"/>
                <a:cs typeface="Playpen Sans Hebrew"/>
                <a:ea typeface="Playpen Sans Hebrew"/>
              </a:rPr>
              <a:t>מצודת דוד על נחמיה ח', י"ג</a:t>
            </a:r>
          </a:p>
        </p:txBody>
      </p:sp>
      <p:sp>
        <p:nvSpPr>
          <p:cNvPr id="6" name="TextBox 5"/>
          <p:cNvSpPr txBox="1"/>
          <p:nvPr/>
        </p:nvSpPr>
        <p:spPr>
          <a:xfrm>
            <a:off x="1059815" y="3067050"/>
            <a:ext cx="10072370" cy="1219200"/>
          </a:xfrm>
          <a:prstGeom prst="rect">
            <a:avLst/>
          </a:prstGeom>
          <a:noFill/>
        </p:spPr>
        <p:txBody>
          <a:bodyPr wrap="square" lIns="0" rIns="0" tIns="0" bIns="0" anchor="t"/>
          <a:lstStyle/>
          <a:p>
            <a:pPr algn="r" rtl="1">
              <a:lnSpc>
                <a:spcPts val="4800"/>
              </a:lnSpc>
            </a:pPr>
            <a:r>
              <a:rPr sz="3000" b="1" i="0" lang="he-IL">
                <a:solidFill>
                  <a:srgbClr val="3D405B"/>
                </a:solidFill>
                <a:latin typeface="Noto Serif Hebrew"/>
                <a:cs typeface="Noto Serif Hebrew"/>
                <a:ea typeface="Noto Serif Hebrew"/>
              </a:rPr>
              <a:t>וביום השני</a:t>
            </a:r>
            <a:r>
              <a:rPr sz="3000" b="0" i="0" lang="he-IL">
                <a:solidFill>
                  <a:srgbClr val="2E2B26"/>
                </a:solidFill>
                <a:latin typeface="Noto Serif Hebrew"/>
                <a:cs typeface="Noto Serif Hebrew"/>
                <a:ea typeface="Noto Serif Hebrew"/>
              </a:rPr>
              <a:t>. של ר״ה כי בימי עזרא עברוהו לאלול ועשו שני ימים טובים של ר״ה כן ארז״ל:</a:t>
            </a:r>
          </a:p>
        </p:txBody>
      </p:sp>
      <p:sp>
        <p:nvSpPr>
          <p:cNvPr id="7" name="TextBox 6"/>
          <p:cNvSpPr txBox="1"/>
          <p:nvPr/>
        </p:nvSpPr>
        <p:spPr>
          <a:xfrm rot="30000">
            <a:off x="924362" y="5160472"/>
            <a:ext cx="10343273" cy="1172554"/>
          </a:xfrm>
          <a:prstGeom prst="rect">
            <a:avLst/>
          </a:prstGeom>
          <a:noFill/>
        </p:spPr>
        <p:txBody>
          <a:bodyPr wrap="square" lIns="0" rIns="0" tIns="0" bIns="0" anchor="ctr"/>
          <a:lstStyle/>
          <a:p>
            <a:pPr algn="r" rtl="1">
              <a:lnSpc>
                <a:spcPts val="2470"/>
              </a:lnSpc>
            </a:pPr>
            <a:r>
              <a:rPr sz="1900" b="0" i="0" lang="he-IL">
                <a:solidFill>
                  <a:srgbClr val="2E2B26"/>
                </a:solidFill>
                <a:latin typeface="Playpen Sans Hebrew"/>
                <a:cs typeface="Playpen Sans Hebrew"/>
                <a:ea typeface="Playpen Sans Hebrew"/>
              </a:rPr>
              <a:t>מה מוסיף פירושו של מצודת דוד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3676" y="451383"/>
            <a:ext cx="2197674" cy="3038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1/3</a:t>
            </a:r>
          </a:p>
        </p:txBody>
      </p:sp>
      <p:sp>
        <p:nvSpPr>
          <p:cNvPr id="4" name="TextBox 3"/>
          <p:cNvSpPr txBox="1"/>
          <p:nvPr/>
        </p:nvSpPr>
        <p:spPr>
          <a:xfrm>
            <a:off x="8948234" y="718046"/>
            <a:ext cx="2204294" cy="6720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1</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א׳–ח׳ («קריאה ברחוב»).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93629" y="450955"/>
            <a:ext cx="2248457" cy="30468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2/3</a:t>
            </a:r>
          </a:p>
        </p:txBody>
      </p:sp>
      <p:sp>
        <p:nvSpPr>
          <p:cNvPr id="4" name="TextBox 3"/>
          <p:cNvSpPr txBox="1"/>
          <p:nvPr/>
        </p:nvSpPr>
        <p:spPr>
          <a:xfrm>
            <a:off x="8898187" y="717612"/>
            <a:ext cx="2255077" cy="672926"/>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2</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ט׳–י״ב («היום קדוש»).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2893" y="451036"/>
            <a:ext cx="2239056" cy="304520"/>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שאלות הבנה ופרשנות · 3/3</a:t>
            </a:r>
          </a:p>
        </p:txBody>
      </p:sp>
      <p:sp>
        <p:nvSpPr>
          <p:cNvPr id="4" name="TextBox 3"/>
          <p:cNvSpPr txBox="1"/>
          <p:nvPr/>
        </p:nvSpPr>
        <p:spPr>
          <a:xfrm>
            <a:off x="8907451" y="717692"/>
            <a:ext cx="2245677" cy="672771"/>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3</a:t>
            </a:r>
          </a:p>
        </p:txBody>
      </p:sp>
      <p:sp>
        <p:nvSpPr>
          <p:cNvPr id="5" name="TextBox 4"/>
          <p:cNvSpPr txBox="1"/>
          <p:nvPr/>
        </p:nvSpPr>
        <p:spPr>
          <a:xfrm>
            <a:off x="863600" y="1841500"/>
            <a:ext cx="10464800" cy="3556000"/>
          </a:xfrm>
          <a:prstGeom prst="rect">
            <a:avLst/>
          </a:prstGeom>
          <a:noFill/>
        </p:spPr>
        <p:txBody>
          <a:bodyPr wrap="square" lIns="0" rIns="0" tIns="0" bIns="0" anchor="ctr"/>
          <a:lstStyle/>
          <a:p>
            <a:pPr algn="r" rtl="1">
              <a:lnSpc>
                <a:spcPts val="3779"/>
              </a:lnSpc>
            </a:pPr>
            <a:r>
              <a:rPr sz="2700" b="0" i="0" lang="he-IL">
                <a:solidFill>
                  <a:srgbClr val="2E2B26"/>
                </a:solidFill>
                <a:latin typeface="Playpen Sans Hebrew"/>
                <a:cs typeface="Playpen Sans Hebrew"/>
                <a:ea typeface="Playpen Sans Hebrew"/>
              </a:rPr>
              <a:t>קראו פסוקים י״ג–י״ח («חג הסוכות»). מה מתואר בקטע? הביאו ראיה מן הכתוב.</a:t>
            </a:r>
          </a:p>
        </p:txBody>
      </p:sp>
      <p:sp>
        <p:nvSpPr>
          <p:cNvPr id="6" name="TextBox 5"/>
          <p:cNvSpPr txBox="1"/>
          <p:nvPr/>
        </p:nvSpPr>
        <p:spPr>
          <a:xfrm>
            <a:off x="889000" y="5969000"/>
            <a:ext cx="741164" cy="317500"/>
          </a:xfrm>
          <a:prstGeom prst="rect">
            <a:avLst/>
          </a:prstGeom>
          <a:noFill/>
        </p:spPr>
        <p:txBody>
          <a:bodyPr wrap="square" lIns="0" rIns="0" tIns="0" bIns="0" anchor="t"/>
          <a:lstStyle/>
          <a:p>
            <a:pPr algn="r" rtl="1">
              <a:lnSpc>
                <a:spcPts val="2500"/>
              </a:lnSpc>
            </a:pPr>
            <a:r>
              <a:rPr sz="1700" b="0"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598782" y="448419"/>
            <a:ext cx="2547638" cy="30975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דיון בכיתה</a:t>
            </a:r>
          </a:p>
        </p:txBody>
      </p:sp>
      <p:sp>
        <p:nvSpPr>
          <p:cNvPr id="4" name="TextBox 3"/>
          <p:cNvSpPr txBox="1"/>
          <p:nvPr/>
        </p:nvSpPr>
        <p:spPr>
          <a:xfrm>
            <a:off x="8603339" y="715081"/>
            <a:ext cx="2554260" cy="677992"/>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מה דעתכם?</a:t>
            </a:r>
          </a:p>
        </p:txBody>
      </p:sp>
      <p:sp>
        <p:nvSpPr>
          <p:cNvPr id="5" name="TextBox 4"/>
          <p:cNvSpPr txBox="1"/>
          <p:nvPr/>
        </p:nvSpPr>
        <p:spPr>
          <a:xfrm>
            <a:off x="4925060" y="1968500"/>
            <a:ext cx="6278880" cy="1460500"/>
          </a:xfrm>
          <a:prstGeom prst="rect">
            <a:avLst/>
          </a:prstGeom>
          <a:noFill/>
        </p:spPr>
        <p:txBody>
          <a:bodyPr wrap="square" lIns="0" rIns="0" tIns="0" bIns="0" anchor="ctr"/>
          <a:lstStyle/>
          <a:p>
            <a:pPr algn="r" rtl="1">
              <a:lnSpc>
                <a:spcPts val="2700"/>
              </a:lnSpc>
            </a:pPr>
            <a:r>
              <a:rPr sz="2000" b="0" i="0" lang="he-IL">
                <a:solidFill>
                  <a:srgbClr val="2E2B26"/>
                </a:solidFill>
                <a:latin typeface="Playpen Sans Hebrew"/>
                <a:cs typeface="Playpen Sans Hebrew"/>
                <a:ea typeface="Playpen Sans Hebrew"/>
              </a:rPr>
              <a:t>מה לדעתכם המסר המרכזי של נחמיה ח׳?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497880" y="447550"/>
            <a:ext cx="2650023" cy="31149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סיכום</a:t>
            </a:r>
          </a:p>
        </p:txBody>
      </p:sp>
      <p:sp>
        <p:nvSpPr>
          <p:cNvPr id="4" name="TextBox 3"/>
          <p:cNvSpPr txBox="1"/>
          <p:nvPr/>
        </p:nvSpPr>
        <p:spPr>
          <a:xfrm>
            <a:off x="8502439" y="714213"/>
            <a:ext cx="2656643" cy="67972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מפת מושגים</a:t>
            </a:r>
          </a:p>
        </p:txBody>
      </p:sp>
      <p:sp>
        <p:nvSpPr>
          <p:cNvPr id="5" name="TextBox 4"/>
          <p:cNvSpPr txBox="1"/>
          <p:nvPr/>
        </p:nvSpPr>
        <p:spPr>
          <a:xfrm>
            <a:off x="4853305" y="35877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Playpen Sans Hebrew"/>
                <a:cs typeface="Playpen Sans Hebrew"/>
                <a:ea typeface="Playpen Sans Hebrew"/>
              </a:rPr>
              <a:t>קריאת התורה</a:t>
            </a:r>
          </a:p>
        </p:txBody>
      </p:sp>
      <p:sp>
        <p:nvSpPr>
          <p:cNvPr id="6" name="TextBox 5"/>
          <p:cNvSpPr txBox="1"/>
          <p:nvPr/>
        </p:nvSpPr>
        <p:spPr>
          <a:xfrm>
            <a:off x="7990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קריאה ברחוב</a:t>
            </a:r>
          </a:p>
        </p:txBody>
      </p:sp>
      <p:sp>
        <p:nvSpPr>
          <p:cNvPr id="7" name="TextBox 6"/>
          <p:cNvSpPr txBox="1"/>
          <p:nvPr/>
        </p:nvSpPr>
        <p:spPr>
          <a:xfrm>
            <a:off x="878713" y="1955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היום קדוש</a:t>
            </a:r>
          </a:p>
        </p:txBody>
      </p:sp>
      <p:sp>
        <p:nvSpPr>
          <p:cNvPr id="8" name="TextBox 7"/>
          <p:cNvSpPr txBox="1"/>
          <p:nvPr/>
        </p:nvSpPr>
        <p:spPr>
          <a:xfrm>
            <a:off x="7990713" y="3606800"/>
            <a:ext cx="3322574" cy="1041400"/>
          </a:xfrm>
          <a:prstGeom prst="rect">
            <a:avLst/>
          </a:prstGeom>
          <a:noFill/>
        </p:spPr>
        <p:txBody>
          <a:bodyPr wrap="square" lIns="0" rIns="0" tIns="0" bIns="0" anchor="ctr"/>
          <a:lstStyle/>
          <a:p>
            <a:pPr algn="r" rtl="1">
              <a:lnSpc>
                <a:spcPts val="2014"/>
              </a:lnSpc>
            </a:pPr>
            <a:r>
              <a:rPr sz="1550" b="0" i="0" lang="he-IL">
                <a:solidFill>
                  <a:srgbClr val="2E2B26"/>
                </a:solidFill>
                <a:latin typeface="Assistant"/>
                <a:cs typeface="Assistant"/>
                <a:ea typeface="Assistant"/>
              </a:rPr>
              <a:t>חג הסוכות</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974201" y="434454"/>
            <a:ext cx="4196105" cy="33768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תרגול לקראת הבגרות</a:t>
            </a:r>
          </a:p>
        </p:txBody>
      </p:sp>
      <p:sp>
        <p:nvSpPr>
          <p:cNvPr id="4" name="TextBox 3"/>
          <p:cNvSpPr txBox="1"/>
          <p:nvPr/>
        </p:nvSpPr>
        <p:spPr>
          <a:xfrm>
            <a:off x="6978759" y="701110"/>
            <a:ext cx="4202725" cy="70593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שאלה בסגנון בגרות</a:t>
            </a:r>
          </a:p>
        </p:txBody>
      </p:sp>
      <p:sp>
        <p:nvSpPr>
          <p:cNvPr id="5" name="TextBox 4"/>
          <p:cNvSpPr txBox="1"/>
          <p:nvPr/>
        </p:nvSpPr>
        <p:spPr>
          <a:xfrm>
            <a:off x="929005" y="2032000"/>
            <a:ext cx="10333990" cy="4064000"/>
          </a:xfrm>
          <a:prstGeom prst="rect">
            <a:avLst/>
          </a:prstGeom>
          <a:noFill/>
        </p:spPr>
        <p:txBody>
          <a:bodyPr wrap="square" lIns="0" rIns="0" tIns="0" bIns="0" anchor="t"/>
          <a:lstStyle/>
          <a:p>
            <a:pPr algn="r" rtl="1">
              <a:lnSpc>
                <a:spcPts val="3000"/>
              </a:lnSpc>
            </a:pPr>
            <a:r>
              <a:rPr sz="2000" b="0" i="0" lang="he-IL">
                <a:solidFill>
                  <a:srgbClr val="2E2B26"/>
                </a:solidFill>
                <a:latin typeface="Assistant"/>
                <a:cs typeface="Assistant"/>
                <a:ea typeface="Assistant"/>
              </a:rPr>
              <a:t>(קיץ תש"פ (שאלון 1261))</a:t>
            </a:r>
          </a:p>
          <a:p>
            <a:pPr algn="r" rtl="1">
              <a:lnSpc>
                <a:spcPts val="3000"/>
              </a:lnSpc>
            </a:pPr>
            <a:r>
              <a:rPr sz="2000" b="0" i="0" lang="he-IL">
                <a:solidFill>
                  <a:srgbClr val="2E2B26"/>
                </a:solidFill>
                <a:latin typeface="Assistant"/>
                <a:cs typeface="Assistant"/>
                <a:ea typeface="Assistant"/>
              </a:rPr>
              <a:t>ענה על סעיף א – חובה.</a:t>
            </a:r>
          </a:p>
          <a:p>
            <a:pPr algn="r" rtl="1">
              <a:lnSpc>
                <a:spcPts val="3000"/>
              </a:lnSpc>
            </a:pPr>
            <a:r>
              <a:rPr sz="2000" b="0" i="0" lang="he-IL">
                <a:solidFill>
                  <a:srgbClr val="2E2B26"/>
                </a:solidFill>
                <a:latin typeface="Assistant"/>
                <a:cs typeface="Assistant"/>
                <a:ea typeface="Assistant"/>
              </a:rPr>
              <a:t>א. (1) מהו האירוע המתואר בקטע שלפניך, ובאיזו תקופה בתולדות עם ישראל הוא אירע? (4 נקודות)</a:t>
            </a:r>
          </a:p>
          <a:p>
            <a:pPr algn="r" rtl="1">
              <a:lnSpc>
                <a:spcPts val="3000"/>
              </a:lnSpc>
            </a:pPr>
            <a:r>
              <a:rPr sz="2000" b="0" i="0" lang="he-IL">
                <a:solidFill>
                  <a:srgbClr val="2E2B26"/>
                </a:solidFill>
                <a:latin typeface="Assistant"/>
                <a:cs typeface="Assistant"/>
                <a:ea typeface="Assistant"/>
              </a:rPr>
              <a:t>(2) קרא פסוקים ט'–י"ב.</a:t>
            </a:r>
          </a:p>
          <a:p>
            <a:pPr algn="r" rtl="1">
              <a:lnSpc>
                <a:spcPts val="3000"/>
              </a:lnSpc>
            </a:pPr>
            <a:r>
              <a:rPr sz="2000" b="0" i="0" lang="he-IL">
                <a:solidFill>
                  <a:srgbClr val="2E2B26"/>
                </a:solidFill>
                <a:latin typeface="Assistant"/>
                <a:cs typeface="Assistant"/>
                <a:ea typeface="Assistant"/>
              </a:rPr>
              <a:t>האירוע המתואר בקטע זה עורר רגשות עזים בעם.</a:t>
            </a:r>
          </a:p>
          <a:p>
            <a:pPr algn="r" rtl="1">
              <a:lnSpc>
                <a:spcPts val="3000"/>
              </a:lnSpc>
            </a:pPr>
            <a:r>
              <a:rPr sz="2000" b="0" i="0" lang="he-IL">
                <a:solidFill>
                  <a:srgbClr val="2E2B26"/>
                </a:solidFill>
                <a:latin typeface="Assistant"/>
                <a:cs typeface="Assistant"/>
                <a:ea typeface="Assistant"/>
              </a:rPr>
              <a:t>הבא הוכחה אחת מן הפסוקים התומכת בקביעה זו והסבר אותה. (2 נקודות)</a:t>
            </a:r>
          </a:p>
          <a:p>
            <a:pPr algn="r" rtl="1">
              <a:lnSpc>
                <a:spcPts val="3000"/>
              </a:lnSpc>
            </a:pPr>
            <a:r>
              <a:rPr sz="2000" b="0" i="0" lang="he-IL">
                <a:solidFill>
                  <a:srgbClr val="2E2B26"/>
                </a:solidFill>
                <a:latin typeface="Assistant"/>
                <a:cs typeface="Assistant"/>
                <a:ea typeface="Assistant"/>
              </a:rPr>
              <a:t>ענה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847665" y="441957"/>
            <a:ext cx="3309798" cy="322671"/>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852224" y="708620"/>
            <a:ext cx="3316419" cy="690909"/>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1</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א׳–ח׳ («קריאה ברחוב»).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בחודש השביעי כל העם נאסף ״כאיש אחד אל הרחוב אשר לפני שער המים״ ואומרים לעזרא הסופר להביא את ספר תורת משה. עזרא מביא את התורה ״לפני הקהל מאיש ועד אשה וכל מבין לשמע ביום אחד לחדש השביעי״.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41328" y="441052"/>
            <a:ext cx="3417699" cy="324494"/>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45885" y="707702"/>
            <a:ext cx="3424320" cy="692745"/>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2</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ט׳–י״ב («היום קדוש»).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כשהעם שומע את דברי התורה, הוא בוכה. נחמיה ועזרא והלוויים אומרים להם היום קדוש לה׳ אלהינו אל תתאבלו ואל תבכו. הם מורים להם: ״לכו אכלו משמנים ושתו ממתקים ושלחו מנות לאין נכון לו כי קדוש היום לאדנינו ואל תעצבו כי חדות ה׳ היא מעזכם״.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7763179" y="441238"/>
            <a:ext cx="3395526" cy="324122"/>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7767737" y="707900"/>
            <a:ext cx="3402147" cy="692360"/>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תשובה לשאלה 3</a:t>
            </a:r>
          </a:p>
        </p:txBody>
      </p:sp>
      <p:sp>
        <p:nvSpPr>
          <p:cNvPr id="5" name="TextBox 4"/>
          <p:cNvSpPr txBox="1"/>
          <p:nvPr/>
        </p:nvSpPr>
        <p:spPr>
          <a:xfrm>
            <a:off x="863600" y="1905000"/>
            <a:ext cx="10464800" cy="825500"/>
          </a:xfrm>
          <a:prstGeom prst="rect">
            <a:avLst/>
          </a:prstGeom>
          <a:noFill/>
        </p:spPr>
        <p:txBody>
          <a:bodyPr wrap="square" lIns="0" rIns="0" tIns="0" bIns="0" anchor="t"/>
          <a:lstStyle/>
          <a:p>
            <a:pPr algn="r" rtl="1">
              <a:lnSpc>
                <a:spcPts val="2025"/>
              </a:lnSpc>
            </a:pPr>
            <a:r>
              <a:rPr sz="1500" b="0" i="0" lang="he-IL">
                <a:solidFill>
                  <a:srgbClr val="2E2B26"/>
                </a:solidFill>
                <a:latin typeface="Assistant"/>
                <a:cs typeface="Assistant"/>
                <a:ea typeface="Assistant"/>
              </a:rPr>
              <a:t>קראו פסוקים י״ג–י״ח («חג הסוכות»). מה מתואר בקטע? הביאו ראיה מן הכתוב.</a:t>
            </a:r>
          </a:p>
        </p:txBody>
      </p:sp>
      <p:sp>
        <p:nvSpPr>
          <p:cNvPr id="6" name="TextBox 5"/>
          <p:cNvSpPr txBox="1"/>
          <p:nvPr/>
        </p:nvSpPr>
        <p:spPr>
          <a:xfrm>
            <a:off x="863600" y="3048000"/>
            <a:ext cx="10464800" cy="31115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ביום השני נאספים ראשי האבות, הכוהנים והלוויים אל עזרא הסופר ״להשכיל אל דברי התורה״. הם מוצאים כתוב שבני ישראל ישבו בסוכות בחג בחודש השביעי, וכי יש להכריז ולהעביר קול בכל עריהם ובירושלים.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495275" y="430336"/>
            <a:ext cx="4682072" cy="345926"/>
          </a:xfrm>
          <a:prstGeom prst="rect">
            <a:avLst/>
          </a:prstGeom>
          <a:noFill/>
        </p:spPr>
        <p:txBody>
          <a:bodyPr wrap="square" lIns="0" rIns="0" tIns="0" bIns="0" anchor="t"/>
          <a:lstStyle/>
          <a:p>
            <a:pPr algn="r" rtl="1">
              <a:lnSpc>
                <a:spcPts val="2100"/>
              </a:lnSpc>
            </a:pPr>
            <a:r>
              <a:rPr sz="1500" b="0" i="0" lang="he-IL">
                <a:solidFill>
                  <a:srgbClr val="E07A5F"/>
                </a:solidFill>
                <a:latin typeface="Playpen Sans Hebrew"/>
                <a:cs typeface="Playpen Sans Hebrew"/>
                <a:ea typeface="Playpen Sans Hebrew"/>
              </a:rPr>
              <a:t>תשובות</a:t>
            </a:r>
          </a:p>
        </p:txBody>
      </p:sp>
      <p:sp>
        <p:nvSpPr>
          <p:cNvPr id="4" name="TextBox 3"/>
          <p:cNvSpPr txBox="1"/>
          <p:nvPr/>
        </p:nvSpPr>
        <p:spPr>
          <a:xfrm>
            <a:off x="6499833" y="696999"/>
            <a:ext cx="4688692" cy="714164"/>
          </a:xfrm>
          <a:prstGeom prst="rect">
            <a:avLst/>
          </a:prstGeom>
          <a:noFill/>
        </p:spPr>
        <p:txBody>
          <a:bodyPr wrap="square" lIns="0" rIns="0" tIns="0" bIns="0" anchor="t"/>
          <a:lstStyle/>
          <a:p>
            <a:pPr algn="r" rtl="1">
              <a:lnSpc>
                <a:spcPts val="5000"/>
              </a:lnSpc>
            </a:pPr>
            <a:r>
              <a:rPr sz="3700" b="1" i="0" lang="he-IL">
                <a:solidFill>
                  <a:srgbClr val="3D405B"/>
                </a:solidFill>
                <a:latin typeface="Playpen Sans Hebrew"/>
                <a:cs typeface="Playpen Sans Hebrew"/>
                <a:ea typeface="Playpen Sans Hebrew"/>
              </a:rPr>
              <a:t>מחוון – שאלת הבגרות</a:t>
            </a:r>
          </a:p>
        </p:txBody>
      </p:sp>
      <p:sp>
        <p:nvSpPr>
          <p:cNvPr id="5" name="TextBox 4"/>
          <p:cNvSpPr txBox="1"/>
          <p:nvPr/>
        </p:nvSpPr>
        <p:spPr>
          <a:xfrm>
            <a:off x="863600" y="1968500"/>
            <a:ext cx="10464800" cy="4191000"/>
          </a:xfrm>
          <a:prstGeom prst="rect">
            <a:avLst/>
          </a:prstGeom>
          <a:noFill/>
        </p:spPr>
        <p:txBody>
          <a:bodyPr wrap="square" lIns="0" rIns="0" tIns="0" bIns="0" anchor="t"/>
          <a:lstStyle/>
          <a:p>
            <a:pPr algn="r" rtl="1">
              <a:lnSpc>
                <a:spcPts val="2850"/>
              </a:lnSpc>
            </a:pPr>
            <a:r>
              <a:rPr sz="1900" b="0" i="0" lang="he-IL">
                <a:solidFill>
                  <a:srgbClr val="2E2B26"/>
                </a:solidFill>
                <a:latin typeface="Assistant"/>
                <a:cs typeface="Assistant"/>
                <a:ea typeface="Assistant"/>
              </a:rPr>
              <a:t>שאלה 6</a:t>
            </a:r>
          </a:p>
          <a:p>
            <a:pPr algn="r" rtl="1">
              <a:lnSpc>
                <a:spcPts val="2850"/>
              </a:lnSpc>
            </a:pPr>
            <a:r>
              <a:rPr sz="1900" b="0" i="0" lang="he-IL">
                <a:solidFill>
                  <a:srgbClr val="2E2B26"/>
                </a:solidFill>
                <a:latin typeface="Assistant"/>
                <a:cs typeface="Assistant"/>
                <a:ea typeface="Assistant"/>
              </a:rPr>
              <a:t>סעיף א'</a:t>
            </a:r>
          </a:p>
          <a:p>
            <a:pPr algn="r" rtl="1">
              <a:lnSpc>
                <a:spcPts val="2850"/>
              </a:lnSpc>
            </a:pPr>
            <a:r>
              <a:rPr sz="1900" b="0" i="0" lang="he-IL">
                <a:solidFill>
                  <a:srgbClr val="2E2B26"/>
                </a:solidFill>
                <a:latin typeface="Assistant"/>
                <a:cs typeface="Assistant"/>
                <a:ea typeface="Assistant"/>
              </a:rPr>
              <a:t>(1) האירוע המתואר בקטע: קריאת ספר התורה בא' בתשרי, לפני כל העם (מיסוד קריאת התורה).</a:t>
            </a:r>
          </a:p>
          <a:p>
            <a:pPr algn="r" rtl="1">
              <a:lnSpc>
                <a:spcPts val="2850"/>
              </a:lnSpc>
            </a:pPr>
            <a:r>
              <a:rPr sz="1900" b="0" i="0" lang="he-IL">
                <a:solidFill>
                  <a:srgbClr val="2E2B26"/>
                </a:solidFill>
                <a:latin typeface="Assistant"/>
                <a:cs typeface="Assistant"/>
                <a:ea typeface="Assistant"/>
              </a:rPr>
              <a:t>התקופה בתולדות עם ישראל בה הוא אירע: שיבת ציון. או: תקופת בית שני.</a:t>
            </a:r>
          </a:p>
          <a:p>
            <a:pPr algn="r" rtl="1">
              <a:lnSpc>
                <a:spcPts val="2850"/>
              </a:lnSpc>
            </a:pPr>
            <a:r>
              <a:rPr sz="1900" b="0" i="0" lang="he-IL">
                <a:solidFill>
                  <a:srgbClr val="2E2B26"/>
                </a:solidFill>
                <a:latin typeface="Assistant"/>
                <a:cs typeface="Assistant"/>
                <a:ea typeface="Assistant"/>
              </a:rPr>
              <a:t>(2) האירוע המתואר עורר רגשות עזים בעם (על התלמיד להביא הוכחה אחת ולהסבירה):</a:t>
            </a:r>
          </a:p>
          <a:p>
            <a:pPr algn="r" rtl="1">
              <a:lnSpc>
                <a:spcPts val="2850"/>
              </a:lnSpc>
            </a:pPr>
            <a:r>
              <a:rPr sz="1900" b="0" i="0" lang="he-IL">
                <a:solidFill>
                  <a:srgbClr val="2E2B26"/>
                </a:solidFill>
                <a:latin typeface="Assistant"/>
                <a:cs typeface="Assistant"/>
                <a:ea typeface="Assistant"/>
              </a:rPr>
              <a:t>"ויאמר נחמיה... לכל העם... אל תתאבלו ואל תבכו כי בוכים כל העם כשמעם את דברי התורה" – הקריאה בתורה עוררה התרגשות בקרב העם, שגרמה לו לפרוץ בבכי.</a:t>
            </a:r>
          </a:p>
          <a:p>
            <a:pPr algn="r" rtl="1">
              <a:lnSpc>
                <a:spcPts val="2850"/>
              </a:lnSpc>
            </a:pPr>
            <a:r>
              <a:rPr sz="1900" b="0" i="0" lang="he-IL">
                <a:solidFill>
                  <a:srgbClr val="2E2B26"/>
                </a:solidFill>
                <a:latin typeface="Assistant"/>
                <a:cs typeface="Assistant"/>
                <a:ea typeface="Assistant"/>
              </a:rPr>
              <a:t>"כי קדוש היום לאדנינו ואל תעצבו..." – מדברי ההרגעה של הכוהנים לעם, ניתן להבין שהקריאה בתורה עוררה רגשות עזים בקרב העם. או: "יהלוים מחשים לכל העם לאמר הסו כי היום קדש ואל תעצבו".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E2B26"/>
                </a:solidFill>
                <a:latin typeface="Assistant"/>
                <a:cs typeface="Assistant"/>
                <a:ea typeface="Assistant"/>
              </a:rPr>
              <a:t>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קריאת התורה – שאלון 1261</dc:title>
  <dc:subject/>
  <dc:creator/>
  <cp:keywords/>
  <dc:description/>
  <cp:lastModifiedBy/>
  <cp:revision>1</cp:revision>
  <dcterms:created xsi:type="dcterms:W3CDTF">2013-01-27T09:14:16Z</dcterms:created>
  <dcterms:modified xsi:type="dcterms:W3CDTF">2013-01-27T09:15:58Z</dcterms:modified>
  <cp:category/>
</cp:coreProperties>
</file>