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954716" y="952500"/>
            <a:ext cx="1564183" cy="444500"/>
          </a:xfrm>
          <a:prstGeom prst="rect">
            <a:avLst/>
          </a:prstGeom>
          <a:noFill/>
        </p:spPr>
        <p:txBody>
          <a:bodyPr wrap="square" lIns="0" rIns="0" tIns="0" bIns="0" anchor="t"/>
          <a:lstStyle/>
          <a:p>
            <a:pPr algn="r" rtl="1">
              <a:lnSpc>
                <a:spcPts val="3500"/>
              </a:lnSpc>
            </a:pPr>
            <a:r>
              <a:rPr sz="2400" b="1" i="0" lang="he-IL">
                <a:solidFill>
                  <a:srgbClr val="E63946"/>
                </a:solidFill>
                <a:latin typeface="Assistant"/>
                <a:cs typeface="Assistant"/>
                <a:ea typeface="Assistant"/>
              </a:rPr>
              <a:t>במדבר י״ב</a:t>
            </a:r>
          </a:p>
        </p:txBody>
      </p:sp>
      <p:sp>
        <p:nvSpPr>
          <p:cNvPr id="4" name="TextBox 3"/>
          <p:cNvSpPr txBox="1"/>
          <p:nvPr/>
        </p:nvSpPr>
        <p:spPr>
          <a:xfrm>
            <a:off x="5950585" y="1397000"/>
            <a:ext cx="5624830" cy="3302000"/>
          </a:xfrm>
          <a:prstGeom prst="rect">
            <a:avLst/>
          </a:prstGeom>
          <a:noFill/>
        </p:spPr>
        <p:txBody>
          <a:bodyPr wrap="square" lIns="0" rIns="0" tIns="0" bIns="0" anchor="ctr"/>
          <a:lstStyle/>
          <a:p>
            <a:pPr algn="r" rtl="1">
              <a:lnSpc>
                <a:spcPts val="8100"/>
              </a:lnSpc>
            </a:pPr>
            <a:r>
              <a:rPr sz="7500" b="1" i="0" lang="he-IL">
                <a:solidFill>
                  <a:srgbClr val="141414"/>
                </a:solidFill>
                <a:latin typeface="Frank Ruhl Libre"/>
                <a:cs typeface="Frank Ruhl Libre"/>
                <a:ea typeface="Frank Ruhl Libre"/>
              </a:rPr>
              <a:t>מרים ואהרן מדברים במשה</a:t>
            </a:r>
          </a:p>
        </p:txBody>
      </p:sp>
      <p:sp>
        <p:nvSpPr>
          <p:cNvPr id="5" name="TextBox 4"/>
          <p:cNvSpPr txBox="1"/>
          <p:nvPr/>
        </p:nvSpPr>
        <p:spPr>
          <a:xfrm>
            <a:off x="5950585" y="4699000"/>
            <a:ext cx="5624830" cy="406400"/>
          </a:xfrm>
          <a:prstGeom prst="rect">
            <a:avLst/>
          </a:prstGeom>
          <a:noFill/>
        </p:spPr>
        <p:txBody>
          <a:bodyPr wrap="square" lIns="0" rIns="0" tIns="0" bIns="0" anchor="t"/>
          <a:lstStyle/>
          <a:p>
            <a:pPr algn="r" rtl="1">
              <a:lnSpc>
                <a:spcPts val="3200"/>
              </a:lnSpc>
            </a:pPr>
            <a:r>
              <a:rPr sz="2000" b="1" i="0" lang="he-IL">
                <a:solidFill>
                  <a:srgbClr val="141414"/>
                </a:solidFill>
                <a:latin typeface="Assistant"/>
                <a:cs typeface="Assistant"/>
                <a:ea typeface="Assistant"/>
              </a:rPr>
              <a:t>שאלון 1261 · במדבר</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813653" y="444500"/>
            <a:ext cx="641746"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פתיחה</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מטרות השיעור</a:t>
            </a:r>
          </a:p>
        </p:txBody>
      </p:sp>
      <p:sp>
        <p:nvSpPr>
          <p:cNvPr id="5" name="TextBox 4"/>
          <p:cNvSpPr txBox="1"/>
          <p:nvPr/>
        </p:nvSpPr>
        <p:spPr>
          <a:xfrm>
            <a:off x="10579100" y="18351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1</a:t>
            </a:r>
          </a:p>
        </p:txBody>
      </p:sp>
      <p:sp>
        <p:nvSpPr>
          <p:cNvPr id="6" name="TextBox 5"/>
          <p:cNvSpPr txBox="1"/>
          <p:nvPr/>
        </p:nvSpPr>
        <p:spPr>
          <a:xfrm>
            <a:off x="4613846" y="17399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נכיר את הסיפור «מרים ואהרן מדברים במשה» (במדבר י״ב) ואת הדמויות בו</a:t>
            </a:r>
          </a:p>
        </p:txBody>
      </p:sp>
      <p:sp>
        <p:nvSpPr>
          <p:cNvPr id="7" name="TextBox 6"/>
          <p:cNvSpPr txBox="1"/>
          <p:nvPr/>
        </p:nvSpPr>
        <p:spPr>
          <a:xfrm>
            <a:off x="10579100" y="30035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2</a:t>
            </a:r>
          </a:p>
        </p:txBody>
      </p:sp>
      <p:sp>
        <p:nvSpPr>
          <p:cNvPr id="8" name="TextBox 7"/>
          <p:cNvSpPr txBox="1"/>
          <p:nvPr/>
        </p:nvSpPr>
        <p:spPr>
          <a:xfrm>
            <a:off x="4613846" y="29083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נבחן כיצד הסיפור מבטא את התמה «במדבר»</a:t>
            </a:r>
          </a:p>
        </p:txBody>
      </p:sp>
      <p:sp>
        <p:nvSpPr>
          <p:cNvPr id="9" name="TextBox 8"/>
          <p:cNvSpPr txBox="1"/>
          <p:nvPr/>
        </p:nvSpPr>
        <p:spPr>
          <a:xfrm>
            <a:off x="10579100" y="41719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3</a:t>
            </a:r>
          </a:p>
        </p:txBody>
      </p:sp>
      <p:sp>
        <p:nvSpPr>
          <p:cNvPr id="10" name="TextBox 9"/>
          <p:cNvSpPr txBox="1"/>
          <p:nvPr/>
        </p:nvSpPr>
        <p:spPr>
          <a:xfrm>
            <a:off x="4613846" y="40767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נקרא פסוקי מפתח ונעמיק בפירוש רש"י ורמב"ן</a:t>
            </a:r>
          </a:p>
        </p:txBody>
      </p:sp>
      <p:sp>
        <p:nvSpPr>
          <p:cNvPr id="11" name="TextBox 10"/>
          <p:cNvSpPr txBox="1"/>
          <p:nvPr/>
        </p:nvSpPr>
        <p:spPr>
          <a:xfrm>
            <a:off x="10579100" y="53403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4</a:t>
            </a:r>
          </a:p>
        </p:txBody>
      </p:sp>
      <p:sp>
        <p:nvSpPr>
          <p:cNvPr id="12" name="TextBox 11"/>
          <p:cNvSpPr txBox="1"/>
          <p:nvPr/>
        </p:nvSpPr>
        <p:spPr>
          <a:xfrm>
            <a:off x="4613846" y="52451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1032331" y="444500"/>
            <a:ext cx="42306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רקע</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הדמויות בסיפור</a:t>
            </a:r>
          </a:p>
        </p:txBody>
      </p:sp>
      <p:sp>
        <p:nvSpPr>
          <p:cNvPr id="5" name="TextBox 4"/>
          <p:cNvSpPr txBox="1"/>
          <p:nvPr/>
        </p:nvSpPr>
        <p:spPr>
          <a:xfrm>
            <a:off x="8236966" y="1968500"/>
            <a:ext cx="2982468"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משה</a:t>
            </a:r>
          </a:p>
        </p:txBody>
      </p:sp>
      <p:sp>
        <p:nvSpPr>
          <p:cNvPr id="6" name="TextBox 5"/>
          <p:cNvSpPr txBox="1"/>
          <p:nvPr/>
        </p:nvSpPr>
        <p:spPr>
          <a:xfrm>
            <a:off x="8236966" y="2527300"/>
            <a:ext cx="2982468" cy="35687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במשה על אודות האשה הכשית אשר לקח כי אשה כשית לקח״.</a:t>
            </a:r>
          </a:p>
        </p:txBody>
      </p:sp>
      <p:sp>
        <p:nvSpPr>
          <p:cNvPr id="7" name="TextBox 6"/>
          <p:cNvSpPr txBox="1"/>
          <p:nvPr/>
        </p:nvSpPr>
        <p:spPr>
          <a:xfrm>
            <a:off x="4604766" y="1968500"/>
            <a:ext cx="2982468"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מרים</a:t>
            </a:r>
          </a:p>
        </p:txBody>
      </p:sp>
      <p:sp>
        <p:nvSpPr>
          <p:cNvPr id="8" name="TextBox 7"/>
          <p:cNvSpPr txBox="1"/>
          <p:nvPr/>
        </p:nvSpPr>
        <p:spPr>
          <a:xfrm>
            <a:off x="4604766" y="2527300"/>
            <a:ext cx="2982468" cy="35687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מרים נצטרעת, משה מתפלל ״אל נא רפא נא לה״ והיא נאספת מחוץ למחנה שבעה ימים.</a:t>
            </a:r>
          </a:p>
        </p:txBody>
      </p:sp>
      <p:sp>
        <p:nvSpPr>
          <p:cNvPr id="9" name="TextBox 8"/>
          <p:cNvSpPr txBox="1"/>
          <p:nvPr/>
        </p:nvSpPr>
        <p:spPr>
          <a:xfrm>
            <a:off x="972566" y="1968500"/>
            <a:ext cx="2982468"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אהרן</a:t>
            </a:r>
          </a:p>
        </p:txBody>
      </p:sp>
      <p:sp>
        <p:nvSpPr>
          <p:cNvPr id="10" name="TextBox 9"/>
          <p:cNvSpPr txBox="1"/>
          <p:nvPr/>
        </p:nvSpPr>
        <p:spPr>
          <a:xfrm>
            <a:off x="972566" y="2527300"/>
            <a:ext cx="2982468" cy="35687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מרים ואהרן מדברים במשה על האישה הכושית.</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1032331" y="444500"/>
            <a:ext cx="42306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רקע</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רצף האירועים</a:t>
            </a:r>
          </a:p>
        </p:txBody>
      </p:sp>
      <p:sp>
        <p:nvSpPr>
          <p:cNvPr id="5" name="TextBox 4"/>
          <p:cNvSpPr txBox="1"/>
          <p:nvPr/>
        </p:nvSpPr>
        <p:spPr>
          <a:xfrm>
            <a:off x="9910762"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1</a:t>
            </a:r>
          </a:p>
        </p:txBody>
      </p:sp>
      <p:sp>
        <p:nvSpPr>
          <p:cNvPr id="6" name="TextBox 5"/>
          <p:cNvSpPr txBox="1"/>
          <p:nvPr/>
        </p:nvSpPr>
        <p:spPr>
          <a:xfrm>
            <a:off x="9057401"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הדיבור (פסוקים א׳–ג׳)</a:t>
            </a:r>
          </a:p>
        </p:txBody>
      </p:sp>
      <p:sp>
        <p:nvSpPr>
          <p:cNvPr id="7" name="TextBox 6"/>
          <p:cNvSpPr txBox="1"/>
          <p:nvPr/>
        </p:nvSpPr>
        <p:spPr>
          <a:xfrm>
            <a:off x="7189787"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2</a:t>
            </a:r>
          </a:p>
        </p:txBody>
      </p:sp>
      <p:sp>
        <p:nvSpPr>
          <p:cNvPr id="8" name="TextBox 7"/>
          <p:cNvSpPr txBox="1"/>
          <p:nvPr/>
        </p:nvSpPr>
        <p:spPr>
          <a:xfrm>
            <a:off x="6336426"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תשובת ה׳ (פסוקים ד׳–ט׳)</a:t>
            </a:r>
          </a:p>
        </p:txBody>
      </p:sp>
      <p:sp>
        <p:nvSpPr>
          <p:cNvPr id="9" name="TextBox 8"/>
          <p:cNvSpPr txBox="1"/>
          <p:nvPr/>
        </p:nvSpPr>
        <p:spPr>
          <a:xfrm>
            <a:off x="4468812"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3</a:t>
            </a:r>
          </a:p>
        </p:txBody>
      </p:sp>
      <p:sp>
        <p:nvSpPr>
          <p:cNvPr id="10" name="TextBox 9"/>
          <p:cNvSpPr txBox="1"/>
          <p:nvPr/>
        </p:nvSpPr>
        <p:spPr>
          <a:xfrm>
            <a:off x="3615451"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מרים מצורעת (פסוקים י׳–ט״ז)</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10521" y="444500"/>
            <a:ext cx="2049322"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1/4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במדבר י"ב, ב'</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0" i="0" lang="he-IL">
                <a:solidFill>
                  <a:srgbClr val="141414"/>
                </a:solidFill>
                <a:latin typeface="Frank Ruhl Libre"/>
                <a:cs typeface="Frank Ruhl Libre"/>
                <a:ea typeface="Frank Ruhl Libre"/>
              </a:rPr>
              <a:t>וַיֹּאמְרוּ </a:t>
            </a:r>
            <a:r>
              <a:rPr sz="4100" b="1" i="0" lang="he-IL">
                <a:solidFill>
                  <a:srgbClr val="E63946"/>
                </a:solidFill>
                <a:latin typeface="Frank Ruhl Libre"/>
                <a:cs typeface="Frank Ruhl Libre"/>
                <a:ea typeface="Frank Ruhl Libre"/>
              </a:rPr>
              <a:t>הֲרַק אַךְ־בְּמֹשֶׁה דִּבֶּר</a:t>
            </a:r>
            <a:r>
              <a:rPr sz="4100" b="0" i="0" lang="he-IL">
                <a:solidFill>
                  <a:srgbClr val="141414"/>
                </a:solidFill>
                <a:latin typeface="Frank Ruhl Libre"/>
                <a:cs typeface="Frank Ruhl Libre"/>
                <a:ea typeface="Frank Ruhl Libre"/>
              </a:rPr>
              <a:t> ה' הֲלֹא גַּם־בָּנוּ דִבֵּר וַיִּשְׁמַע 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מרים ואהרן ״ותדבר...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2/4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במדבר י"ב, ד'</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0" i="0" lang="he-IL">
                <a:solidFill>
                  <a:srgbClr val="141414"/>
                </a:solidFill>
                <a:latin typeface="Frank Ruhl Libre"/>
                <a:cs typeface="Frank Ruhl Libre"/>
                <a:ea typeface="Frank Ruhl Libre"/>
              </a:rPr>
              <a:t>וַיֹּאמֶר ה' פִּתְאֹם אֶל־מֹשֶׁה וְאֶל־אַהֲרֹן וְאֶל־מִרְיָם </a:t>
            </a:r>
            <a:r>
              <a:rPr sz="4100" b="1" i="0" lang="he-IL">
                <a:solidFill>
                  <a:srgbClr val="E63946"/>
                </a:solidFill>
                <a:latin typeface="Frank Ruhl Libre"/>
                <a:cs typeface="Frank Ruhl Libre"/>
                <a:ea typeface="Frank Ruhl Libre"/>
              </a:rPr>
              <a:t>צְאוּ שְׁלָשְׁתְּכֶם אֶל־אֹהֶל מוֹעֵד</a:t>
            </a:r>
            <a:r>
              <a:rPr sz="4100" b="0" i="0" lang="he-IL">
                <a:solidFill>
                  <a:srgbClr val="141414"/>
                </a:solidFill>
                <a:latin typeface="Frank Ruhl Libre"/>
                <a:cs typeface="Frank Ruhl Libre"/>
                <a:ea typeface="Frank Ruhl Libre"/>
              </a:rPr>
              <a:t> וַיֵּצְאוּ שְׁלָשְׁתָּם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האל קורא ״פתאם״ למשה, אהרן ומרים: ״צאו שלשתכם אל אהל מועד״.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3/4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במדבר י"ב, י"ג</a:t>
            </a:r>
          </a:p>
        </p:txBody>
      </p:sp>
      <p:sp>
        <p:nvSpPr>
          <p:cNvPr id="5" name="TextBox 4"/>
          <p:cNvSpPr txBox="1"/>
          <p:nvPr/>
        </p:nvSpPr>
        <p:spPr>
          <a:xfrm>
            <a:off x="1059815" y="3036887"/>
            <a:ext cx="10072370" cy="911225"/>
          </a:xfrm>
          <a:prstGeom prst="rect">
            <a:avLst/>
          </a:prstGeom>
          <a:noFill/>
        </p:spPr>
        <p:txBody>
          <a:bodyPr wrap="square" lIns="0" rIns="0" tIns="0" bIns="0" anchor="t"/>
          <a:lstStyle/>
          <a:p>
            <a:pPr algn="ctr" rtl="1">
              <a:lnSpc>
                <a:spcPts val="7175"/>
              </a:lnSpc>
            </a:pPr>
            <a:r>
              <a:rPr sz="4100" b="0" i="0" lang="he-IL">
                <a:solidFill>
                  <a:srgbClr val="141414"/>
                </a:solidFill>
                <a:latin typeface="Frank Ruhl Libre"/>
                <a:cs typeface="Frank Ruhl Libre"/>
                <a:ea typeface="Frank Ruhl Libre"/>
              </a:rPr>
              <a:t>וַיִּצְעַק מֹשֶׁה אֶל־ה' לֵאמֹר </a:t>
            </a:r>
            <a:r>
              <a:rPr sz="4100" b="1" i="0" lang="he-IL">
                <a:solidFill>
                  <a:srgbClr val="E63946"/>
                </a:solidFill>
                <a:latin typeface="Frank Ruhl Libre"/>
                <a:cs typeface="Frank Ruhl Libre"/>
                <a:ea typeface="Frank Ruhl Libre"/>
              </a:rPr>
              <a:t>אֵל נָא רְפָא נָא לָהּ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הענן סר מעל האוהל ״והנה מרים מצרעת כשלג״.</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4/4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במדבר י"ב, א'</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0" i="0" lang="he-IL">
                <a:solidFill>
                  <a:srgbClr val="141414"/>
                </a:solidFill>
                <a:latin typeface="Frank Ruhl Libre"/>
                <a:cs typeface="Frank Ruhl Libre"/>
                <a:ea typeface="Frank Ruhl Libre"/>
              </a:rPr>
              <a:t>וַתְּדַבֵּר מִרְיָם וְאַהֲרֹן בְּמֹשֶׁה עַל־אֹדוֹת </a:t>
            </a:r>
            <a:r>
              <a:rPr sz="4100" b="1" i="0" lang="he-IL">
                <a:solidFill>
                  <a:srgbClr val="E63946"/>
                </a:solidFill>
                <a:latin typeface="Frank Ruhl Libre"/>
                <a:cs typeface="Frank Ruhl Libre"/>
                <a:ea typeface="Frank Ruhl Libre"/>
              </a:rPr>
              <a:t>הָאִשָּׁה הַכֻּשִׁית אֲשֶׁר לָקָח</a:t>
            </a:r>
            <a:r>
              <a:rPr sz="4100" b="0" i="0" lang="he-IL">
                <a:solidFill>
                  <a:srgbClr val="141414"/>
                </a:solidFill>
                <a:latin typeface="Frank Ruhl Libre"/>
                <a:cs typeface="Frank Ruhl Libre"/>
                <a:ea typeface="Frank Ruhl Libre"/>
              </a:rPr>
              <a:t> כִּי־אִשָּׁה כֻשִׁית לָקָח</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מרים ואהרן ״ותדבר...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097194" y="444500"/>
            <a:ext cx="1358205"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מילים ומושגים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ביאורי מילים</a:t>
            </a:r>
          </a:p>
        </p:txBody>
      </p:sp>
      <p:sp>
        <p:nvSpPr>
          <p:cNvPr id="5" name="TextBox 4"/>
          <p:cNvSpPr txBox="1"/>
          <p:nvPr/>
        </p:nvSpPr>
        <p:spPr>
          <a:xfrm>
            <a:off x="81457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הרק אך</a:t>
            </a:r>
          </a:p>
        </p:txBody>
      </p:sp>
      <p:sp>
        <p:nvSpPr>
          <p:cNvPr id="6" name="TextBox 5"/>
          <p:cNvSpPr txBox="1"/>
          <p:nvPr/>
        </p:nvSpPr>
        <p:spPr>
          <a:xfrm>
            <a:off x="81457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עִמּוֹ לְבַדּוֹ דִּבֶּר ה'.</a:t>
            </a:r>
          </a:p>
        </p:txBody>
      </p:sp>
      <p:sp>
        <p:nvSpPr>
          <p:cNvPr id="7" name="TextBox 6"/>
          <p:cNvSpPr txBox="1"/>
          <p:nvPr/>
        </p:nvSpPr>
        <p:spPr>
          <a:xfrm>
            <a:off x="45262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הלא גם בנו</a:t>
            </a:r>
          </a:p>
        </p:txBody>
      </p:sp>
      <p:sp>
        <p:nvSpPr>
          <p:cNvPr id="8" name="TextBox 7"/>
          <p:cNvSpPr txBox="1"/>
          <p:nvPr/>
        </p:nvSpPr>
        <p:spPr>
          <a:xfrm>
            <a:off x="45262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וְלֹא פֵרַשְׁנוּ מִדֶּרֶךְ אֶרֶץ (ספרי).</a:t>
            </a:r>
          </a:p>
        </p:txBody>
      </p:sp>
      <p:sp>
        <p:nvSpPr>
          <p:cNvPr id="9" name="TextBox 8"/>
          <p:cNvSpPr txBox="1"/>
          <p:nvPr/>
        </p:nvSpPr>
        <p:spPr>
          <a:xfrm>
            <a:off x="9067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האשה הכשית</a:t>
            </a:r>
          </a:p>
        </p:txBody>
      </p:sp>
      <p:sp>
        <p:nvSpPr>
          <p:cNvPr id="10" name="TextBox 9"/>
          <p:cNvSpPr txBox="1"/>
          <p:nvPr/>
        </p:nvSpPr>
        <p:spPr>
          <a:xfrm>
            <a:off x="9067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מַגִּיד שֶׁהַכֹּל מוֹדִים בְּיָפְיָהּ כְּשֵׁם שֶׁהַכֹּל מוֹדִים בְּשַׁחֲרוּתוֹ שֶׁל כּוּשִׁי (שם).</a:t>
            </a:r>
          </a:p>
        </p:txBody>
      </p:sp>
      <p:sp>
        <p:nvSpPr>
          <p:cNvPr id="11" name="TextBox 10"/>
          <p:cNvSpPr txBox="1"/>
          <p:nvPr/>
        </p:nvSpPr>
        <p:spPr>
          <a:xfrm>
            <a:off x="81457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כושית</a:t>
            </a:r>
          </a:p>
        </p:txBody>
      </p:sp>
      <p:sp>
        <p:nvSpPr>
          <p:cNvPr id="12" name="TextBox 11"/>
          <p:cNvSpPr txBox="1"/>
          <p:nvPr/>
        </p:nvSpPr>
        <p:spPr>
          <a:xfrm>
            <a:off x="81457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בְּגִימַטְרִיָּא יְפַת מַרְאֶה.</a:t>
            </a:r>
          </a:p>
        </p:txBody>
      </p:sp>
      <p:sp>
        <p:nvSpPr>
          <p:cNvPr id="13" name="TextBox 12"/>
          <p:cNvSpPr txBox="1"/>
          <p:nvPr/>
        </p:nvSpPr>
        <p:spPr>
          <a:xfrm>
            <a:off x="45262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על אדות האשה</a:t>
            </a:r>
          </a:p>
        </p:txBody>
      </p:sp>
      <p:sp>
        <p:nvSpPr>
          <p:cNvPr id="14" name="TextBox 13"/>
          <p:cNvSpPr txBox="1"/>
          <p:nvPr/>
        </p:nvSpPr>
        <p:spPr>
          <a:xfrm>
            <a:off x="45262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עַל אוֹדוֹת גֵּרוּשֶׁיהָ.</a:t>
            </a:r>
          </a:p>
        </p:txBody>
      </p:sp>
      <p:sp>
        <p:nvSpPr>
          <p:cNvPr id="15" name="TextBox 14"/>
          <p:cNvSpPr txBox="1"/>
          <p:nvPr/>
        </p:nvSpPr>
        <p:spPr>
          <a:xfrm>
            <a:off x="9067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כי אשה כשית לקח</a:t>
            </a:r>
          </a:p>
        </p:txBody>
      </p:sp>
      <p:sp>
        <p:nvSpPr>
          <p:cNvPr id="16" name="TextBox 15"/>
          <p:cNvSpPr txBox="1"/>
          <p:nvPr/>
        </p:nvSpPr>
        <p:spPr>
          <a:xfrm>
            <a:off x="9067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וְעַתָּה גֵּרְשָׁהּ.</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27332" y="444500"/>
            <a:ext cx="728067"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פרשנים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רש"י</a:t>
            </a:r>
          </a:p>
        </p:txBody>
      </p:sp>
      <p:sp>
        <p:nvSpPr>
          <p:cNvPr id="5" name="TextBox 4"/>
          <p:cNvSpPr txBox="1"/>
          <p:nvPr/>
        </p:nvSpPr>
        <p:spPr>
          <a:xfrm>
            <a:off x="1064577" y="2706389"/>
            <a:ext cx="9745345" cy="304800"/>
          </a:xfrm>
          <a:prstGeom prst="rect">
            <a:avLst/>
          </a:prstGeom>
          <a:noFill/>
        </p:spPr>
        <p:txBody>
          <a:bodyPr wrap="square" lIns="0" rIns="0" tIns="0" bIns="0" anchor="t"/>
          <a:lstStyle/>
          <a:p>
            <a:pPr algn="r" rtl="1">
              <a:lnSpc>
                <a:spcPts val="2400"/>
              </a:lnSpc>
            </a:pPr>
            <a:r>
              <a:rPr sz="1700" b="1" i="0" lang="he-IL">
                <a:solidFill>
                  <a:srgbClr val="E63946"/>
                </a:solidFill>
                <a:latin typeface="Assistant"/>
                <a:cs typeface="Assistant"/>
                <a:ea typeface="Assistant"/>
              </a:rPr>
              <a:t>רש"י על במדבר י"ב, ב'</a:t>
            </a:r>
          </a:p>
        </p:txBody>
      </p:sp>
      <p:sp>
        <p:nvSpPr>
          <p:cNvPr id="6" name="TextBox 5"/>
          <p:cNvSpPr txBox="1"/>
          <p:nvPr/>
        </p:nvSpPr>
        <p:spPr>
          <a:xfrm>
            <a:off x="1064577" y="3138189"/>
            <a:ext cx="9745345" cy="568960"/>
          </a:xfrm>
          <a:prstGeom prst="rect">
            <a:avLst/>
          </a:prstGeom>
          <a:noFill/>
        </p:spPr>
        <p:txBody>
          <a:bodyPr wrap="square" lIns="0" rIns="0" tIns="0" bIns="0" anchor="t"/>
          <a:lstStyle/>
          <a:p>
            <a:pPr algn="r" rtl="1">
              <a:lnSpc>
                <a:spcPts val="4480"/>
              </a:lnSpc>
            </a:pPr>
            <a:r>
              <a:rPr sz="2800" b="1" i="0" lang="he-IL">
                <a:solidFill>
                  <a:srgbClr val="141414"/>
                </a:solidFill>
                <a:latin typeface="Frank Ruhl Libre"/>
                <a:cs typeface="Frank Ruhl Libre"/>
                <a:ea typeface="Frank Ruhl Libre"/>
              </a:rPr>
              <a:t>הרק אך</a:t>
            </a:r>
            <a:r>
              <a:rPr sz="2800" b="0" i="0" lang="he-IL">
                <a:solidFill>
                  <a:srgbClr val="141414"/>
                </a:solidFill>
                <a:latin typeface="Frank Ruhl Libre"/>
                <a:cs typeface="Frank Ruhl Libre"/>
                <a:ea typeface="Frank Ruhl Libre"/>
              </a:rPr>
              <a:t>. עִמּוֹ לְבַדּוֹ דִּבֶּר ה':</a:t>
            </a:r>
          </a:p>
        </p:txBody>
      </p:sp>
      <p:sp>
        <p:nvSpPr>
          <p:cNvPr id="7" name="TextBox 6"/>
          <p:cNvSpPr txBox="1"/>
          <p:nvPr/>
        </p:nvSpPr>
        <p:spPr>
          <a:xfrm>
            <a:off x="929005" y="5226050"/>
            <a:ext cx="10333990" cy="1060450"/>
          </a:xfrm>
          <a:prstGeom prst="rect">
            <a:avLst/>
          </a:prstGeom>
          <a:noFill/>
        </p:spPr>
        <p:txBody>
          <a:bodyPr wrap="square" lIns="0" rIns="0" tIns="0" bIns="0" anchor="ctr"/>
          <a:lstStyle/>
          <a:p>
            <a:pPr algn="r" rtl="1">
              <a:lnSpc>
                <a:spcPts val="2860"/>
              </a:lnSpc>
            </a:pPr>
            <a:r>
              <a:rPr sz="2200" b="1" i="0" lang="he-IL">
                <a:solidFill>
                  <a:srgbClr val="141414"/>
                </a:solidFill>
                <a:latin typeface="Assistant"/>
                <a:cs typeface="Assistant"/>
                <a:ea typeface="Assistant"/>
              </a:rPr>
              <a:t>מה מסביר רש"י על «הרק אך»?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27332" y="444500"/>
            <a:ext cx="728067"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פרשנים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רמב"ן</a:t>
            </a:r>
          </a:p>
        </p:txBody>
      </p:sp>
      <p:sp>
        <p:nvSpPr>
          <p:cNvPr id="5" name="TextBox 4"/>
          <p:cNvSpPr txBox="1"/>
          <p:nvPr/>
        </p:nvSpPr>
        <p:spPr>
          <a:xfrm>
            <a:off x="1064577" y="2421929"/>
            <a:ext cx="9745345" cy="304800"/>
          </a:xfrm>
          <a:prstGeom prst="rect">
            <a:avLst/>
          </a:prstGeom>
          <a:noFill/>
        </p:spPr>
        <p:txBody>
          <a:bodyPr wrap="square" lIns="0" rIns="0" tIns="0" bIns="0" anchor="t"/>
          <a:lstStyle/>
          <a:p>
            <a:pPr algn="r" rtl="1">
              <a:lnSpc>
                <a:spcPts val="2400"/>
              </a:lnSpc>
            </a:pPr>
            <a:r>
              <a:rPr sz="1700" b="1" i="0" lang="he-IL">
                <a:solidFill>
                  <a:srgbClr val="E63946"/>
                </a:solidFill>
                <a:latin typeface="Assistant"/>
                <a:cs typeface="Assistant"/>
                <a:ea typeface="Assistant"/>
              </a:rPr>
              <a:t>רמב"ן על במדבר י"ב, ד'</a:t>
            </a:r>
          </a:p>
        </p:txBody>
      </p:sp>
      <p:sp>
        <p:nvSpPr>
          <p:cNvPr id="6" name="TextBox 5"/>
          <p:cNvSpPr txBox="1"/>
          <p:nvPr/>
        </p:nvSpPr>
        <p:spPr>
          <a:xfrm>
            <a:off x="1064577" y="2853729"/>
            <a:ext cx="9745345" cy="1137840"/>
          </a:xfrm>
          <a:prstGeom prst="rect">
            <a:avLst/>
          </a:prstGeom>
          <a:noFill/>
        </p:spPr>
        <p:txBody>
          <a:bodyPr wrap="square" lIns="0" rIns="0" tIns="0" bIns="0" anchor="t"/>
          <a:lstStyle/>
          <a:p>
            <a:pPr algn="r" rtl="1">
              <a:lnSpc>
                <a:spcPts val="4480"/>
              </a:lnSpc>
            </a:pPr>
            <a:r>
              <a:rPr sz="2800" b="1" i="0" lang="he-IL">
                <a:solidFill>
                  <a:srgbClr val="141414"/>
                </a:solidFill>
                <a:latin typeface="Frank Ruhl Libre"/>
                <a:cs typeface="Frank Ruhl Libre"/>
                <a:ea typeface="Frank Ruhl Libre"/>
              </a:rPr>
              <a:t>אֶל מֹשֶׁה וְאֶל אַהֲרֹן וְאֶל מִרְיָם</a:t>
            </a:r>
            <a:r>
              <a:rPr sz="2800" b="0" i="0" lang="he-IL">
                <a:solidFill>
                  <a:srgbClr val="141414"/>
                </a:solidFill>
                <a:latin typeface="Frank Ruhl Libre"/>
                <a:cs typeface="Frank Ruhl Libre"/>
                <a:ea typeface="Frank Ruhl Libre"/>
              </a:rPr>
              <a:t> – הִנֵּה מֹשֶׁה לֹא הָיָה עִמָּהֶם, אֲבָל הַנְּבוּאָה בָּאָה לִשְׁלָשְׁתָּן כְּאֶחָד.</a:t>
            </a:r>
          </a:p>
        </p:txBody>
      </p:sp>
      <p:sp>
        <p:nvSpPr>
          <p:cNvPr id="7" name="TextBox 6"/>
          <p:cNvSpPr txBox="1"/>
          <p:nvPr/>
        </p:nvSpPr>
        <p:spPr>
          <a:xfrm>
            <a:off x="929005" y="5226050"/>
            <a:ext cx="10333990" cy="1060450"/>
          </a:xfrm>
          <a:prstGeom prst="rect">
            <a:avLst/>
          </a:prstGeom>
          <a:noFill/>
        </p:spPr>
        <p:txBody>
          <a:bodyPr wrap="square" lIns="0" rIns="0" tIns="0" bIns="0" anchor="ctr"/>
          <a:lstStyle/>
          <a:p>
            <a:pPr algn="r" rtl="1">
              <a:lnSpc>
                <a:spcPts val="2860"/>
              </a:lnSpc>
            </a:pPr>
            <a:r>
              <a:rPr sz="2200" b="1" i="0" lang="he-IL">
                <a:solidFill>
                  <a:srgbClr val="141414"/>
                </a:solidFill>
                <a:latin typeface="Assistant"/>
                <a:cs typeface="Assistant"/>
                <a:ea typeface="Assistant"/>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51499" y="444500"/>
            <a:ext cx="251512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1/3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א׳–ג׳ («הדיבור»).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2737" y="444500"/>
            <a:ext cx="2524019"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2/3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ד׳–ט׳ («תשובת ה׳»).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2737" y="444500"/>
            <a:ext cx="2524019"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3/3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י׳–ט״ז («מרים מצורעת»).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49421" y="444500"/>
            <a:ext cx="100597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דיון בכיתה</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מה דעתכם?</a:t>
            </a:r>
          </a:p>
        </p:txBody>
      </p:sp>
      <p:sp>
        <p:nvSpPr>
          <p:cNvPr id="5" name="TextBox 4"/>
          <p:cNvSpPr txBox="1"/>
          <p:nvPr/>
        </p:nvSpPr>
        <p:spPr>
          <a:xfrm>
            <a:off x="4926393" y="1841500"/>
            <a:ext cx="6187313" cy="1524000"/>
          </a:xfrm>
          <a:prstGeom prst="rect">
            <a:avLst/>
          </a:prstGeom>
          <a:noFill/>
        </p:spPr>
        <p:txBody>
          <a:bodyPr wrap="square" lIns="0" rIns="0" tIns="0" bIns="0" anchor="ctr"/>
          <a:lstStyle/>
          <a:p>
            <a:pPr algn="r" rtl="1">
              <a:lnSpc>
                <a:spcPts val="3105"/>
              </a:lnSpc>
            </a:pPr>
            <a:r>
              <a:rPr sz="2300" b="0" i="0" lang="he-IL">
                <a:solidFill>
                  <a:srgbClr val="141414"/>
                </a:solidFill>
                <a:latin typeface="Frank Ruhl Libre"/>
                <a:cs typeface="Frank Ruhl Libre"/>
                <a:ea typeface="Frank Ruhl Libre"/>
              </a:rPr>
              <a:t>הסבר את הנזק שלדעתך עלול להיגרם למשה בעקבות לשון הרע שדיברו מרים ואהרון.</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890250" y="444500"/>
            <a:ext cx="565150"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סיכום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Frank Ruhl Libre"/>
                <a:cs typeface="Frank Ruhl Libre"/>
                <a:ea typeface="Frank Ruhl Libre"/>
              </a:rPr>
              <a:t>מרים ואהרן מדברים במשה</a:t>
            </a:r>
          </a:p>
        </p:txBody>
      </p:sp>
      <p:sp>
        <p:nvSpPr>
          <p:cNvPr id="6" name="TextBox 5"/>
          <p:cNvSpPr txBox="1"/>
          <p:nvPr/>
        </p:nvSpPr>
        <p:spPr>
          <a:xfrm>
            <a:off x="7991475" y="1828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הדיבור</a:t>
            </a:r>
          </a:p>
        </p:txBody>
      </p:sp>
      <p:sp>
        <p:nvSpPr>
          <p:cNvPr id="7" name="TextBox 6"/>
          <p:cNvSpPr txBox="1"/>
          <p:nvPr/>
        </p:nvSpPr>
        <p:spPr>
          <a:xfrm>
            <a:off x="879475" y="1828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תשובת ה׳</a:t>
            </a:r>
          </a:p>
        </p:txBody>
      </p:sp>
      <p:sp>
        <p:nvSpPr>
          <p:cNvPr id="8" name="TextBox 7"/>
          <p:cNvSpPr txBox="1"/>
          <p:nvPr/>
        </p:nvSpPr>
        <p:spPr>
          <a:xfrm>
            <a:off x="7991475" y="3479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מרים מצורעת</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47279" y="444500"/>
            <a:ext cx="2012021"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תרגול לקראת הבגרות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141414"/>
                </a:solidFill>
                <a:latin typeface="Assistant"/>
                <a:cs typeface="Assistant"/>
                <a:ea typeface="Assistant"/>
              </a:rPr>
              <a:t>(קיץ תשפ"ב (שאלון 1361))</a:t>
            </a:r>
          </a:p>
          <a:p>
            <a:pPr algn="r" rtl="1">
              <a:lnSpc>
                <a:spcPts val="3000"/>
              </a:lnSpc>
            </a:pPr>
            <a:r>
              <a:rPr sz="2000" b="0" i="0" lang="he-IL">
                <a:solidFill>
                  <a:srgbClr val="141414"/>
                </a:solidFill>
                <a:latin typeface="Assistant"/>
                <a:cs typeface="Assistant"/>
                <a:ea typeface="Assistant"/>
              </a:rPr>
              <a:t>קראו במדבר, פרק י"ב.</a:t>
            </a:r>
          </a:p>
          <a:p>
            <a:pPr algn="r" rtl="1">
              <a:lnSpc>
                <a:spcPts val="3000"/>
              </a:lnSpc>
            </a:pPr>
            <a:r>
              <a:rPr sz="2000" b="0" i="0" lang="he-IL">
                <a:solidFill>
                  <a:srgbClr val="141414"/>
                </a:solidFill>
                <a:latin typeface="Assistant"/>
                <a:cs typeface="Assistant"/>
                <a:ea typeface="Assistant"/>
              </a:rPr>
              <a:t>א. קראו גם במדבר, פרק ט"ז, פסוקים א'-ג' ופסוקים ל"א-ל"ה.</a:t>
            </a:r>
          </a:p>
          <a:p>
            <a:pPr algn="r" rtl="1">
              <a:lnSpc>
                <a:spcPts val="3000"/>
              </a:lnSpc>
            </a:pPr>
            <a:r>
              <a:rPr sz="2000" b="0" i="0" lang="he-IL">
                <a:solidFill>
                  <a:srgbClr val="141414"/>
                </a:solidFill>
                <a:latin typeface="Assistant"/>
                <a:cs typeface="Assistant"/>
                <a:ea typeface="Assistant"/>
              </a:rPr>
              <a:t>(1) גם מרים ואהרון וגם קורח ועדתו מתלוננים על עוול שלדעתם נעשה להם. הסבירו מה משותף לתלונותיהם. בססו את דבריכם על הכתובים. (8 נקודות)</a:t>
            </a:r>
          </a:p>
          <a:p>
            <a:pPr algn="r" rtl="1">
              <a:lnSpc>
                <a:spcPts val="3000"/>
              </a:lnSpc>
            </a:pPr>
            <a:r>
              <a:rPr sz="2000" b="0" i="0" lang="he-IL">
                <a:solidFill>
                  <a:srgbClr val="141414"/>
                </a:solidFill>
                <a:latin typeface="Assistant"/>
                <a:cs typeface="Assistant"/>
                <a:ea typeface="Assistant"/>
              </a:rPr>
              <a:t>(2) מרים ואהרון הביעו את תלונתם בדרך אחת, ואילו קורח ועדתו הביעו את תלונתם בדרך אחרת.</a:t>
            </a:r>
          </a:p>
          <a:p>
            <a:pPr algn="r" rtl="1">
              <a:lnSpc>
                <a:spcPts val="3000"/>
              </a:lnSpc>
            </a:pPr>
            <a:r>
              <a:rPr sz="2000" b="0" i="0" lang="he-IL">
                <a:solidFill>
                  <a:srgbClr val="141414"/>
                </a:solidFill>
                <a:latin typeface="Assistant"/>
                <a:cs typeface="Assistant"/>
                <a:ea typeface="Assistant"/>
              </a:rPr>
              <a:t>הסבירו מה הן שתי הדרכים, ובאיזו דרך מן השתיים הייתם בוחרים.</a:t>
            </a:r>
          </a:p>
          <a:p>
            <a:pPr algn="r" rtl="1">
              <a:lnSpc>
                <a:spcPts val="3000"/>
              </a:lnSpc>
            </a:pPr>
            <a:r>
              <a:rPr sz="2000" b="0" i="0" lang="he-IL">
                <a:solidFill>
                  <a:srgbClr val="141414"/>
                </a:solidFill>
                <a:latin typeface="Assistant"/>
                <a:cs typeface="Assistant"/>
                <a:ea typeface="Assistant"/>
              </a:rPr>
              <a:t>נמקו את התשובה, ובססו אותה על הכתובים. (7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א׳–ג׳ («הדיבור»).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מרים ואהרן ״ותדבר... במשה על אודות האשה הכשית אשר לקח כי אשה כשית לקח״. הדיבור מופיע בלשון נקבה ביחיד, ״ותדבר מרים״, כנראה כי מרים הייתה היוזמת.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ד׳–ט׳ («תשובת ה׳»).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האל קורא ״פתאם״ למשה, אהרן ומרים: ״צאו שלשתכם אל אהל מועד״. הוא יורד בעמוד ענן ועומד פתח האוהל, וקורא לאהרן ולמרים.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י׳–ט״ז («מרים מצורעת»).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הענן סר מעל האוהל ״והנה מרים מצרעת כשלג״. אהרן פונה למשה: ״בי אדני אל נא תשת עלינו חטאת אשר נואלנו ואשר חטאנו״ ומבקש שמרים לא תהיה ״כמת״.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שאלה 1</a:t>
            </a:r>
          </a:p>
          <a:p>
            <a:pPr algn="r" rtl="1">
              <a:lnSpc>
                <a:spcPts val="2850"/>
              </a:lnSpc>
            </a:pPr>
            <a:r>
              <a:rPr sz="1900" b="0" i="0" lang="he-IL">
                <a:solidFill>
                  <a:srgbClr val="141414"/>
                </a:solidFill>
                <a:latin typeface="Assistant"/>
                <a:cs typeface="Assistant"/>
                <a:ea typeface="Assistant"/>
              </a:rPr>
              <a:t>סעיף א'</a:t>
            </a:r>
          </a:p>
          <a:p>
            <a:pPr algn="r" rtl="1">
              <a:lnSpc>
                <a:spcPts val="2850"/>
              </a:lnSpc>
            </a:pPr>
            <a:r>
              <a:rPr sz="1900" b="0" i="0" lang="he-IL">
                <a:solidFill>
                  <a:srgbClr val="141414"/>
                </a:solidFill>
                <a:latin typeface="Assistant"/>
                <a:cs typeface="Assistant"/>
                <a:ea typeface="Assistant"/>
              </a:rPr>
              <a:t>(1) המשותף לתלונות מרים ואהרון ושל קרח ועדתו על העוול שלדעתם נעשה להם: שהם אינם חלק ממנהיגות העם, ושמשה טוען למנהיגות בלעדית על העם.</a:t>
            </a:r>
          </a:p>
          <a:p>
            <a:pPr algn="r" rtl="1">
              <a:lnSpc>
                <a:spcPts val="2850"/>
              </a:lnSpc>
            </a:pPr>
            <a:r>
              <a:rPr sz="1900" b="0" i="0" lang="he-IL">
                <a:solidFill>
                  <a:srgbClr val="141414"/>
                </a:solidFill>
                <a:latin typeface="Assistant"/>
                <a:cs typeface="Assistant"/>
                <a:ea typeface="Assistant"/>
              </a:rPr>
              <a:t>לביסוס: מרים ואהרון טענו שמשה הוא לא הנביא היחידי לעם, ושה' דיבר גם איתם, לכן אין זה הוגן שהוא לבדו מנהיג את העם: "ויאמרו הרק אך במשה דבר ה' הלא גם בנו".</a:t>
            </a:r>
          </a:p>
          <a:p>
            <a:pPr algn="r" rtl="1">
              <a:lnSpc>
                <a:spcPts val="2850"/>
              </a:lnSpc>
            </a:pPr>
            <a:r>
              <a:rPr sz="1900" b="0" i="0" lang="he-IL">
                <a:solidFill>
                  <a:srgbClr val="141414"/>
                </a:solidFill>
                <a:latin typeface="Assistant"/>
                <a:cs typeface="Assistant"/>
                <a:ea typeface="Assistant"/>
              </a:rPr>
              <a:t>קורח ועדתו טענו שכל העם קדוש ונבחר על ידי ה', לכן אין זה הוגן שמשה ואהרון לקחו לעצמם את תפקידי המנהיגות מבלי לחלוק אותם איתם: "ויאמרו רב לכם כי כל העדה כולם קדושים ובתוכם ה' ומדוע תתנשאו על קהל ה'".</a:t>
            </a:r>
          </a:p>
          <a:p>
            <a:pPr algn="r" rtl="1">
              <a:lnSpc>
                <a:spcPts val="2850"/>
              </a:lnSpc>
            </a:pPr>
            <a:r>
              <a:rPr sz="1900" b="0" i="0" lang="he-IL">
                <a:solidFill>
                  <a:srgbClr val="141414"/>
                </a:solidFill>
                <a:latin typeface="Assistant"/>
                <a:cs typeface="Assistant"/>
                <a:ea typeface="Assistant"/>
              </a:rPr>
              <a:t>(2) מרים ואהרון פנו בדיבורים אל משה, כדי להשמיע את תלונתם לפניו: "ותדבר מרים ואהרון במשה...". הם שטחו את תלונתם לפניו, בצורה הגיונית: "ויאמרו הרק אך במשה דבר ה' הלא גם בנו".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לעומת קורח ועדתו, שאספו קהל תומכים ונאספו לפני משה ואהרון: "ויקח קרח... ויקמו לפני משה ואנשים מבני ישראל חמישים ומאתים.. ויקהלו על משה ועל אהרון". הם פנו אל משה ואהרון בדברי האשמה על התנשאות והתנהגות לא הוגנת: "...רב לכם כי כל העדה כולם קדושים ובתוכם ה' ומדוע תתנשאו על קהל ה'".</a:t>
            </a:r>
          </a:p>
          <a:p>
            <a:pPr algn="r" rtl="1">
              <a:lnSpc>
                <a:spcPts val="2850"/>
              </a:lnSpc>
            </a:pPr>
            <a:r>
              <a:rPr sz="1900" b="0" i="0" lang="he-IL">
                <a:solidFill>
                  <a:srgbClr val="141414"/>
                </a:solidFill>
                <a:latin typeface="Assistant"/>
                <a:cs typeface="Assistant"/>
                <a:ea typeface="Assistant"/>
              </a:rPr>
              <a:t>אני הייתי בוחרת בדרכם של מרים ואהרון, שהביעו את תלונתם בצורה שקולה ולא מתלהמת, תוך הצגת עובדות. כי בדרך זו ניתן לפתוח במשא ומתן מבלי שהצד האחר ירגיש מותקף ומאוים. כך ניתן להגיע לפתרונות שונים.</a:t>
            </a:r>
          </a:p>
          <a:p>
            <a:pPr algn="r" rtl="1">
              <a:lnSpc>
                <a:spcPts val="2850"/>
              </a:lnSpc>
            </a:pPr>
            <a:r>
              <a:rPr sz="1900" b="0" i="0" lang="he-IL">
                <a:solidFill>
                  <a:srgbClr val="141414"/>
                </a:solidFill>
                <a:latin typeface="Assistant"/>
                <a:cs typeface="Assistant"/>
                <a:ea typeface="Assistant"/>
              </a:rPr>
              <a:t>יואל גבע</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מרים ואהרן מדברים במשה – שאלון 1261</dc:title>
  <dc:subject/>
  <dc:creator/>
  <cp:keywords/>
  <dc:description/>
  <cp:lastModifiedBy/>
  <cp:revision>1</cp:revision>
  <dcterms:created xsi:type="dcterms:W3CDTF">2013-01-27T09:14:16Z</dcterms:created>
  <dcterms:modified xsi:type="dcterms:W3CDTF">2013-01-27T09:15:58Z</dcterms:modified>
  <cp:category/>
</cp:coreProperties>
</file>