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793230" y="1587500"/>
            <a:ext cx="4447540" cy="444500"/>
          </a:xfrm>
          <a:prstGeom prst="rect">
            <a:avLst/>
          </a:prstGeom>
          <a:noFill/>
        </p:spPr>
        <p:txBody>
          <a:bodyPr wrap="square" lIns="0" rIns="0" tIns="0" bIns="0" anchor="t"/>
          <a:lstStyle/>
          <a:p>
            <a:pPr algn="r" rtl="1">
              <a:lnSpc>
                <a:spcPts val="3500"/>
              </a:lnSpc>
            </a:pPr>
            <a:r>
              <a:rPr sz="2400" b="0" i="0" lang="he-IL">
                <a:solidFill>
                  <a:srgbClr val="7A3B1D"/>
                </a:solidFill>
                <a:latin typeface="Bellefair"/>
                <a:cs typeface="Bellefair"/>
                <a:ea typeface="Bellefair"/>
              </a:rPr>
              <a:t>במדבר י״ג</a:t>
            </a:r>
          </a:p>
        </p:txBody>
      </p:sp>
      <p:sp>
        <p:nvSpPr>
          <p:cNvPr id="4" name="TextBox 3"/>
          <p:cNvSpPr txBox="1"/>
          <p:nvPr/>
        </p:nvSpPr>
        <p:spPr>
          <a:xfrm>
            <a:off x="6793230" y="2032000"/>
            <a:ext cx="4447540" cy="1905000"/>
          </a:xfrm>
          <a:prstGeom prst="rect">
            <a:avLst/>
          </a:prstGeom>
          <a:noFill/>
        </p:spPr>
        <p:txBody>
          <a:bodyPr wrap="square" lIns="0" rIns="0" tIns="0" bIns="0" anchor="ctr"/>
          <a:lstStyle/>
          <a:p>
            <a:pPr algn="r" rtl="1">
              <a:lnSpc>
                <a:spcPts val="6480"/>
              </a:lnSpc>
            </a:pPr>
            <a:r>
              <a:rPr sz="6000" b="0" i="0" lang="he-IL">
                <a:solidFill>
                  <a:srgbClr val="2C2418"/>
                </a:solidFill>
                <a:latin typeface="Bellefair"/>
                <a:cs typeface="Bellefair"/>
                <a:ea typeface="Bellefair"/>
              </a:rPr>
              <a:t>המרגלים</a:t>
            </a:r>
          </a:p>
        </p:txBody>
      </p:sp>
      <p:sp>
        <p:nvSpPr>
          <p:cNvPr id="5" name="TextBox 4"/>
          <p:cNvSpPr txBox="1"/>
          <p:nvPr/>
        </p:nvSpPr>
        <p:spPr>
          <a:xfrm>
            <a:off x="6793230" y="3949700"/>
            <a:ext cx="4447540" cy="406400"/>
          </a:xfrm>
          <a:prstGeom prst="rect">
            <a:avLst/>
          </a:prstGeom>
          <a:noFill/>
        </p:spPr>
        <p:txBody>
          <a:bodyPr wrap="square" lIns="0" rIns="0" tIns="0" bIns="0" anchor="t"/>
          <a:lstStyle/>
          <a:p>
            <a:pPr algn="r" rtl="1">
              <a:lnSpc>
                <a:spcPts val="3200"/>
              </a:lnSpc>
            </a:pPr>
            <a:r>
              <a:rPr sz="1800" b="0" i="0" lang="he-IL">
                <a:solidFill>
                  <a:srgbClr val="5B4A30"/>
                </a:solidFill>
                <a:latin typeface="David Libre"/>
                <a:cs typeface="David Libre"/>
                <a:ea typeface="David Libre"/>
              </a:rPr>
              <a:t>שאלון 1261 · במדבר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מטרות השיעור</a:t>
            </a:r>
          </a:p>
        </p:txBody>
      </p:sp>
      <p:sp>
        <p:nvSpPr>
          <p:cNvPr id="5" name="TextBox 4"/>
          <p:cNvSpPr txBox="1"/>
          <p:nvPr/>
        </p:nvSpPr>
        <p:spPr>
          <a:xfrm>
            <a:off x="10452100" y="18732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1</a:t>
            </a:r>
          </a:p>
        </p:txBody>
      </p:sp>
      <p:sp>
        <p:nvSpPr>
          <p:cNvPr id="6" name="TextBox 5"/>
          <p:cNvSpPr txBox="1"/>
          <p:nvPr/>
        </p:nvSpPr>
        <p:spPr>
          <a:xfrm>
            <a:off x="4873561" y="17780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נכיר את הסיפור «המרגלים» (במדבר י״ג) ואת הדמויות בו</a:t>
            </a:r>
          </a:p>
        </p:txBody>
      </p:sp>
      <p:sp>
        <p:nvSpPr>
          <p:cNvPr id="7" name="TextBox 6"/>
          <p:cNvSpPr txBox="1"/>
          <p:nvPr/>
        </p:nvSpPr>
        <p:spPr>
          <a:xfrm>
            <a:off x="10452100" y="29781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2</a:t>
            </a:r>
          </a:p>
        </p:txBody>
      </p:sp>
      <p:sp>
        <p:nvSpPr>
          <p:cNvPr id="8" name="TextBox 7"/>
          <p:cNvSpPr txBox="1"/>
          <p:nvPr/>
        </p:nvSpPr>
        <p:spPr>
          <a:xfrm>
            <a:off x="4873561" y="28829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נבחן כיצד הסיפור מבטא את התמה «במדבר»</a:t>
            </a:r>
          </a:p>
        </p:txBody>
      </p:sp>
      <p:sp>
        <p:nvSpPr>
          <p:cNvPr id="9" name="TextBox 8"/>
          <p:cNvSpPr txBox="1"/>
          <p:nvPr/>
        </p:nvSpPr>
        <p:spPr>
          <a:xfrm>
            <a:off x="10452100" y="40830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3</a:t>
            </a:r>
          </a:p>
        </p:txBody>
      </p:sp>
      <p:sp>
        <p:nvSpPr>
          <p:cNvPr id="10" name="TextBox 9"/>
          <p:cNvSpPr txBox="1"/>
          <p:nvPr/>
        </p:nvSpPr>
        <p:spPr>
          <a:xfrm>
            <a:off x="4873561" y="39878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נקרא פסוקי מפתח ונעמיק בפירוש רש"י ורמב"ן</a:t>
            </a:r>
          </a:p>
        </p:txBody>
      </p:sp>
      <p:sp>
        <p:nvSpPr>
          <p:cNvPr id="11" name="TextBox 10"/>
          <p:cNvSpPr txBox="1"/>
          <p:nvPr/>
        </p:nvSpPr>
        <p:spPr>
          <a:xfrm>
            <a:off x="10452100" y="5187950"/>
            <a:ext cx="749300" cy="698500"/>
          </a:xfrm>
          <a:prstGeom prst="rect">
            <a:avLst/>
          </a:prstGeom>
          <a:noFill/>
        </p:spPr>
        <p:txBody>
          <a:bodyPr wrap="square" lIns="0" rIns="0" tIns="0" bIns="0" anchor="t"/>
          <a:lstStyle/>
          <a:p>
            <a:pPr algn="ctr" rtl="1">
              <a:lnSpc>
                <a:spcPts val="5500"/>
              </a:lnSpc>
            </a:pPr>
            <a:r>
              <a:rPr sz="3100" b="0" i="0" lang="he-IL">
                <a:solidFill>
                  <a:srgbClr val="22403A"/>
                </a:solidFill>
                <a:latin typeface="Bellefair"/>
                <a:cs typeface="Bellefair"/>
                <a:ea typeface="Bellefair"/>
              </a:rPr>
              <a:t>4</a:t>
            </a:r>
          </a:p>
        </p:txBody>
      </p:sp>
      <p:sp>
        <p:nvSpPr>
          <p:cNvPr id="12" name="TextBox 11"/>
          <p:cNvSpPr txBox="1"/>
          <p:nvPr/>
        </p:nvSpPr>
        <p:spPr>
          <a:xfrm>
            <a:off x="4873561" y="5092700"/>
            <a:ext cx="5454777" cy="889000"/>
          </a:xfrm>
          <a:prstGeom prst="rect">
            <a:avLst/>
          </a:prstGeom>
          <a:noFill/>
        </p:spPr>
        <p:txBody>
          <a:bodyPr wrap="square" lIns="0" rIns="0" tIns="0" bIns="0" anchor="ctr"/>
          <a:lstStyle/>
          <a:p>
            <a:pPr algn="r" rtl="1">
              <a:lnSpc>
                <a:spcPts val="3125"/>
              </a:lnSpc>
            </a:pPr>
            <a:r>
              <a:rPr sz="2500" b="0" i="0" lang="he-IL">
                <a:solidFill>
                  <a:srgbClr val="2C2418"/>
                </a:solidFill>
                <a:latin typeface="David Libre"/>
                <a:cs typeface="David Libre"/>
                <a:ea typeface="David Libre"/>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הדמויות בסיפור</a:t>
            </a:r>
          </a:p>
        </p:txBody>
      </p:sp>
      <p:sp>
        <p:nvSpPr>
          <p:cNvPr id="5" name="TextBox 4"/>
          <p:cNvSpPr txBox="1"/>
          <p:nvPr/>
        </p:nvSpPr>
        <p:spPr>
          <a:xfrm>
            <a:off x="83285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משה</a:t>
            </a:r>
          </a:p>
        </p:txBody>
      </p:sp>
      <p:sp>
        <p:nvSpPr>
          <p:cNvPr id="6" name="TextBox 5"/>
          <p:cNvSpPr txBox="1"/>
          <p:nvPr/>
        </p:nvSpPr>
        <p:spPr>
          <a:xfrm>
            <a:off x="83285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משה שולח שנים עשר נשיאים לתור את ארץ כנען.</a:t>
            </a:r>
          </a:p>
        </p:txBody>
      </p:sp>
      <p:sp>
        <p:nvSpPr>
          <p:cNvPr id="7" name="TextBox 6"/>
          <p:cNvSpPr txBox="1"/>
          <p:nvPr/>
        </p:nvSpPr>
        <p:spPr>
          <a:xfrm>
            <a:off x="46963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כלב</a:t>
            </a:r>
          </a:p>
        </p:txBody>
      </p:sp>
      <p:sp>
        <p:nvSpPr>
          <p:cNvPr id="8" name="TextBox 7"/>
          <p:cNvSpPr txBox="1"/>
          <p:nvPr/>
        </p:nvSpPr>
        <p:spPr>
          <a:xfrm>
            <a:off x="46963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כלב מנסה להרגיע: ״עלה נעלה וירשנו אתה כי יכול נוכל לה״.</a:t>
            </a:r>
          </a:p>
        </p:txBody>
      </p:sp>
      <p:sp>
        <p:nvSpPr>
          <p:cNvPr id="9" name="TextBox 8"/>
          <p:cNvSpPr txBox="1"/>
          <p:nvPr/>
        </p:nvSpPr>
        <p:spPr>
          <a:xfrm>
            <a:off x="1064133" y="2057400"/>
            <a:ext cx="2799334" cy="482600"/>
          </a:xfrm>
          <a:prstGeom prst="rect">
            <a:avLst/>
          </a:prstGeom>
          <a:noFill/>
        </p:spPr>
        <p:txBody>
          <a:bodyPr wrap="square" lIns="0" rIns="0" tIns="0" bIns="0" anchor="t"/>
          <a:lstStyle/>
          <a:p>
            <a:pPr algn="r" rtl="1">
              <a:lnSpc>
                <a:spcPts val="3800"/>
              </a:lnSpc>
            </a:pPr>
            <a:r>
              <a:rPr sz="2800" b="0" i="0" lang="he-IL">
                <a:solidFill>
                  <a:srgbClr val="7A3B1D"/>
                </a:solidFill>
                <a:latin typeface="Bellefair"/>
                <a:cs typeface="Bellefair"/>
                <a:ea typeface="Bellefair"/>
              </a:rPr>
              <a:t>יהודה</a:t>
            </a:r>
          </a:p>
        </p:txBody>
      </p:sp>
      <p:sp>
        <p:nvSpPr>
          <p:cNvPr id="10" name="TextBox 9"/>
          <p:cNvSpPr txBox="1"/>
          <p:nvPr/>
        </p:nvSpPr>
        <p:spPr>
          <a:xfrm>
            <a:off x="1064133" y="2616200"/>
            <a:ext cx="2799334" cy="3009900"/>
          </a:xfrm>
          <a:prstGeom prst="rect">
            <a:avLst/>
          </a:prstGeom>
          <a:noFill/>
        </p:spPr>
        <p:txBody>
          <a:bodyPr wrap="square" lIns="0" rIns="0" tIns="0" bIns="0" anchor="t"/>
          <a:lstStyle/>
          <a:p>
            <a:pPr algn="r" rtl="1">
              <a:lnSpc>
                <a:spcPts val="2565"/>
              </a:lnSpc>
            </a:pPr>
            <a:r>
              <a:rPr sz="1900" b="0" i="0" lang="he-IL">
                <a:solidFill>
                  <a:srgbClr val="2C2418"/>
                </a:solidFill>
                <a:latin typeface="David Libre"/>
                <a:cs typeface="David Libre"/>
                <a:ea typeface="David Libre"/>
              </a:rPr>
              <a:t>הרשימה כוללת מכל שבט נציג, ובהם כלב בן יפנה משבט יהודה ו״הושע בן נון״ משבט אפרים, ש״ויקרא משה…</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רצף האירועים</a:t>
            </a:r>
          </a:p>
        </p:txBody>
      </p:sp>
      <p:sp>
        <p:nvSpPr>
          <p:cNvPr id="5" name="TextBox 4"/>
          <p:cNvSpPr txBox="1"/>
          <p:nvPr/>
        </p:nvSpPr>
        <p:spPr>
          <a:xfrm>
            <a:off x="991076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1</a:t>
            </a:r>
          </a:p>
        </p:txBody>
      </p:sp>
      <p:sp>
        <p:nvSpPr>
          <p:cNvPr id="6" name="TextBox 5"/>
          <p:cNvSpPr txBox="1"/>
          <p:nvPr/>
        </p:nvSpPr>
        <p:spPr>
          <a:xfrm>
            <a:off x="904432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שליחת המרגלים (פסוקים א׳–ט״ז)</a:t>
            </a:r>
          </a:p>
        </p:txBody>
      </p:sp>
      <p:sp>
        <p:nvSpPr>
          <p:cNvPr id="7" name="TextBox 6"/>
          <p:cNvSpPr txBox="1"/>
          <p:nvPr/>
        </p:nvSpPr>
        <p:spPr>
          <a:xfrm>
            <a:off x="7189787"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2</a:t>
            </a:r>
          </a:p>
        </p:txBody>
      </p:sp>
      <p:sp>
        <p:nvSpPr>
          <p:cNvPr id="8" name="TextBox 7"/>
          <p:cNvSpPr txBox="1"/>
          <p:nvPr/>
        </p:nvSpPr>
        <p:spPr>
          <a:xfrm>
            <a:off x="6323345"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התור (פסוקים י״ז–כ״ד)</a:t>
            </a:r>
          </a:p>
        </p:txBody>
      </p:sp>
      <p:sp>
        <p:nvSpPr>
          <p:cNvPr id="9" name="TextBox 8"/>
          <p:cNvSpPr txBox="1"/>
          <p:nvPr/>
        </p:nvSpPr>
        <p:spPr>
          <a:xfrm>
            <a:off x="4468812" y="1930400"/>
            <a:ext cx="533400" cy="482600"/>
          </a:xfrm>
          <a:prstGeom prst="rect">
            <a:avLst/>
          </a:prstGeom>
          <a:noFill/>
        </p:spPr>
        <p:txBody>
          <a:bodyPr wrap="square" lIns="0" rIns="0" tIns="0" bIns="0" anchor="t"/>
          <a:lstStyle/>
          <a:p>
            <a:pPr algn="ctr" rtl="1">
              <a:lnSpc>
                <a:spcPts val="3800"/>
              </a:lnSpc>
            </a:pPr>
            <a:r>
              <a:rPr sz="2100" b="0" i="0" lang="he-IL">
                <a:solidFill>
                  <a:srgbClr val="D9B46A"/>
                </a:solidFill>
                <a:latin typeface="Bellefair"/>
                <a:cs typeface="Bellefair"/>
                <a:ea typeface="Bellefair"/>
              </a:rPr>
              <a:t>3</a:t>
            </a:r>
          </a:p>
        </p:txBody>
      </p:sp>
      <p:sp>
        <p:nvSpPr>
          <p:cNvPr id="10" name="TextBox 9"/>
          <p:cNvSpPr txBox="1"/>
          <p:nvPr/>
        </p:nvSpPr>
        <p:spPr>
          <a:xfrm>
            <a:off x="3602370" y="2489200"/>
            <a:ext cx="2266283" cy="1073150"/>
          </a:xfrm>
          <a:prstGeom prst="rect">
            <a:avLst/>
          </a:prstGeom>
          <a:noFill/>
        </p:spPr>
        <p:txBody>
          <a:bodyPr wrap="square" lIns="0" rIns="0" tIns="0" bIns="0" anchor="t"/>
          <a:lstStyle/>
          <a:p>
            <a:pPr algn="ctr" rtl="1">
              <a:lnSpc>
                <a:spcPts val="2340"/>
              </a:lnSpc>
            </a:pPr>
            <a:r>
              <a:rPr sz="1800" b="0" i="0" lang="he-IL">
                <a:solidFill>
                  <a:srgbClr val="2C2418"/>
                </a:solidFill>
                <a:latin typeface="David Libre"/>
                <a:cs typeface="David Libre"/>
                <a:ea typeface="David Libre"/>
              </a:rPr>
              <a:t>הדיווח (פסוקים כ״ה–ל״ג)</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במדבר י"ג, ב'</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שְׁלַח־לְךָ אֲנָשִׁים וְיָתֻרוּ אֶת־אֶרֶץ כְּנַעַן</a:t>
            </a:r>
            <a:r>
              <a:rPr sz="4100" b="0" i="0" lang="he-IL">
                <a:solidFill>
                  <a:srgbClr val="2C2418"/>
                </a:solidFill>
                <a:latin typeface="Frank Ruhl Libre"/>
                <a:cs typeface="Frank Ruhl Libre"/>
                <a:ea typeface="Frank Ruhl Libre"/>
              </a:rPr>
              <a:t> אֲשֶׁר־אֲנִי נֹתֵן לִבְנֵי יִשְׂרָאֵל אִישׁ אֶחָד אִישׁ אֶחָד לְמַטֵּה אֲבֹתָיו תִּשְׁלָחוּ כֹּל נָשִׂיא בָהֶם</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האל אומר למשה ״שלח לך אנשים ויתרו את ארץ כנען אשר אני נתן לבני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במדבר י"ג, כ"א</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וַיַּעֲלוּ וַיָּתֻרוּ אֶת־הָאָרֶץ מִמִּדְבַּר־צִן</a:t>
            </a:r>
            <a:r>
              <a:rPr sz="4100" b="0" i="0" lang="he-IL">
                <a:solidFill>
                  <a:srgbClr val="2C2418"/>
                </a:solidFill>
                <a:latin typeface="Frank Ruhl Libre"/>
                <a:cs typeface="Frank Ruhl Libre"/>
                <a:ea typeface="Frank Ruhl Libre"/>
              </a:rPr>
              <a:t> עַד־רְחֹב לְבֹא חֲמָת</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052"/>
              </a:lnSpc>
            </a:pPr>
            <a:r>
              <a:rPr sz="1500" b="0" i="0" lang="he-IL">
                <a:solidFill>
                  <a:srgbClr val="2C2418"/>
                </a:solidFill>
                <a:latin typeface="David Libre"/>
                <a:cs typeface="David Libre"/>
                <a:ea typeface="David Libre"/>
              </a:rPr>
              <a:t>משה מורה למרגלים: ״עלו זה בנגב ועליתם את ההר״ ומפרט מה לבדוק: האם העם חזק או רפה, מעט או רב, הארץ טובה…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במדבר י"ג, כ"ט</a:t>
            </a:r>
          </a:p>
        </p:txBody>
      </p:sp>
      <p:sp>
        <p:nvSpPr>
          <p:cNvPr id="5" name="TextBox 4"/>
          <p:cNvSpPr txBox="1"/>
          <p:nvPr/>
        </p:nvSpPr>
        <p:spPr>
          <a:xfrm>
            <a:off x="1726945" y="2189162"/>
            <a:ext cx="8738108" cy="2733675"/>
          </a:xfrm>
          <a:prstGeom prst="rect">
            <a:avLst/>
          </a:prstGeom>
          <a:noFill/>
        </p:spPr>
        <p:txBody>
          <a:bodyPr wrap="square" lIns="0" rIns="0" tIns="0" bIns="0" anchor="t"/>
          <a:lstStyle/>
          <a:p>
            <a:pPr algn="ctr" rtl="1">
              <a:lnSpc>
                <a:spcPts val="7175"/>
              </a:lnSpc>
            </a:pPr>
            <a:r>
              <a:rPr sz="4100" b="1" i="0" lang="he-IL" u="sng">
                <a:solidFill>
                  <a:srgbClr val="7A3B1D"/>
                </a:solidFill>
                <a:latin typeface="Frank Ruhl Libre"/>
                <a:cs typeface="Frank Ruhl Libre"/>
                <a:ea typeface="Frank Ruhl Libre"/>
              </a:rPr>
              <a:t>עֲמָלֵק יוֹשֵׁב בְּאֶרֶץ הַנֶּגֶב</a:t>
            </a:r>
            <a:r>
              <a:rPr sz="4100" b="0" i="0" lang="he-IL">
                <a:solidFill>
                  <a:srgbClr val="2C2418"/>
                </a:solidFill>
                <a:latin typeface="Frank Ruhl Libre"/>
                <a:cs typeface="Frank Ruhl Libre"/>
                <a:ea typeface="Frank Ruhl Libre"/>
              </a:rPr>
              <a:t> וְהַחִתִּי וְהַיְבוּסִי וְהָאֱמֹרִי יוֹשֵׁב בָּהָר וְהַכְּנַעֲנִי יוֹשֵׁב עַל־הַיָּם וְעַל יַד הַיַּרְדֵּן</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המרגלים מדווחים לעדה בקדש: ״באנו אל הארץ אשר שלחתנו וגם זבת חלב ודבש היא וזה פריה״.</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במדבר י"ג, י"ז</a:t>
            </a:r>
          </a:p>
        </p:txBody>
      </p:sp>
      <p:sp>
        <p:nvSpPr>
          <p:cNvPr id="5" name="TextBox 4"/>
          <p:cNvSpPr txBox="1"/>
          <p:nvPr/>
        </p:nvSpPr>
        <p:spPr>
          <a:xfrm>
            <a:off x="1726945" y="2644775"/>
            <a:ext cx="8738108" cy="1822450"/>
          </a:xfrm>
          <a:prstGeom prst="rect">
            <a:avLst/>
          </a:prstGeom>
          <a:noFill/>
        </p:spPr>
        <p:txBody>
          <a:bodyPr wrap="square" lIns="0" rIns="0" tIns="0" bIns="0" anchor="t"/>
          <a:lstStyle/>
          <a:p>
            <a:pPr algn="ctr" rtl="1">
              <a:lnSpc>
                <a:spcPts val="7175"/>
              </a:lnSpc>
            </a:pPr>
            <a:r>
              <a:rPr sz="4100" b="0" i="0" lang="he-IL">
                <a:solidFill>
                  <a:srgbClr val="2C2418"/>
                </a:solidFill>
                <a:latin typeface="Frank Ruhl Libre"/>
                <a:cs typeface="Frank Ruhl Libre"/>
                <a:ea typeface="Frank Ruhl Libre"/>
              </a:rPr>
              <a:t>וַיִּשְׁלַח אֹתָם מֹשֶׁה לָתוּר </a:t>
            </a:r>
            <a:r>
              <a:rPr sz="4100" b="1" i="0" lang="he-IL" u="sng">
                <a:solidFill>
                  <a:srgbClr val="7A3B1D"/>
                </a:solidFill>
                <a:latin typeface="Frank Ruhl Libre"/>
                <a:cs typeface="Frank Ruhl Libre"/>
                <a:ea typeface="Frank Ruhl Libre"/>
              </a:rPr>
              <a:t>אֶת־אֶרֶץ כְּנָעַן</a:t>
            </a:r>
            <a:r>
              <a:rPr sz="4100" b="0" i="0" lang="he-IL">
                <a:solidFill>
                  <a:srgbClr val="2C2418"/>
                </a:solidFill>
                <a:latin typeface="Frank Ruhl Libre"/>
                <a:cs typeface="Frank Ruhl Libre"/>
                <a:ea typeface="Frank Ruhl Libre"/>
              </a:rPr>
              <a:t> וַיֹּאמֶר אֲלֵהֶם עֲלוּ זֶה בַּנֶּגֶב וַעֲלִיתֶם אֶת־הָהָר</a:t>
            </a:r>
          </a:p>
        </p:txBody>
      </p:sp>
      <p:sp>
        <p:nvSpPr>
          <p:cNvPr id="6" name="TextBox 5"/>
          <p:cNvSpPr txBox="1"/>
          <p:nvPr/>
        </p:nvSpPr>
        <p:spPr>
          <a:xfrm>
            <a:off x="3676777" y="5969000"/>
            <a:ext cx="4787646" cy="635000"/>
          </a:xfrm>
          <a:prstGeom prst="rect">
            <a:avLst/>
          </a:prstGeom>
          <a:noFill/>
        </p:spPr>
        <p:txBody>
          <a:bodyPr wrap="square" lIns="0" rIns="0" tIns="0" bIns="0" anchor="ctr"/>
          <a:lstStyle/>
          <a:p>
            <a:pPr algn="r" rtl="1">
              <a:lnSpc>
                <a:spcPts val="2160"/>
              </a:lnSpc>
            </a:pPr>
            <a:r>
              <a:rPr sz="1600" b="0" i="0" lang="he-IL">
                <a:solidFill>
                  <a:srgbClr val="2C2418"/>
                </a:solidFill>
                <a:latin typeface="David Libre"/>
                <a:cs typeface="David Libre"/>
                <a:ea typeface="David Libre"/>
              </a:rPr>
              <a:t>האל אומר למשה ״שלח לך אנשים ויתרו את ארץ כנען אשר אני נתן לבני ישראל״.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ביאורי מילים</a:t>
            </a:r>
          </a:p>
        </p:txBody>
      </p:sp>
      <p:sp>
        <p:nvSpPr>
          <p:cNvPr id="5" name="TextBox 4"/>
          <p:cNvSpPr txBox="1"/>
          <p:nvPr/>
        </p:nvSpPr>
        <p:spPr>
          <a:xfrm>
            <a:off x="8237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עמלק יושב וגו'</a:t>
            </a:r>
          </a:p>
        </p:txBody>
      </p:sp>
      <p:sp>
        <p:nvSpPr>
          <p:cNvPr id="6" name="TextBox 5"/>
          <p:cNvSpPr txBox="1"/>
          <p:nvPr/>
        </p:nvSpPr>
        <p:spPr>
          <a:xfrm>
            <a:off x="82373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לְפִי שֶׁנִּכְווּ בַּעֲמָלֵק כְּבָר, הִזְכִּירוּהוּ מְרַגְּלִים כְּדֵי לְיָרְאָם (תנחומא).</a:t>
            </a:r>
          </a:p>
        </p:txBody>
      </p:sp>
      <p:sp>
        <p:nvSpPr>
          <p:cNvPr id="7" name="TextBox 6"/>
          <p:cNvSpPr txBox="1"/>
          <p:nvPr/>
        </p:nvSpPr>
        <p:spPr>
          <a:xfrm>
            <a:off x="46178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ועל יד הירדן</a:t>
            </a:r>
          </a:p>
        </p:txBody>
      </p:sp>
      <p:sp>
        <p:nvSpPr>
          <p:cNvPr id="8" name="TextBox 7"/>
          <p:cNvSpPr txBox="1"/>
          <p:nvPr/>
        </p:nvSpPr>
        <p:spPr>
          <a:xfrm>
            <a:off x="4617847" y="2501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יָד כְּמַשְׁמָעוֹ, אֵצֶל הַיַּרְדֵּן, וְלֹא תוּכְלוּ לַעֲבֹר.</a:t>
            </a:r>
          </a:p>
        </p:txBody>
      </p:sp>
      <p:sp>
        <p:nvSpPr>
          <p:cNvPr id="9" name="TextBox 8"/>
          <p:cNvSpPr txBox="1"/>
          <p:nvPr/>
        </p:nvSpPr>
        <p:spPr>
          <a:xfrm>
            <a:off x="998347" y="2032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מילה מנחה</a:t>
            </a:r>
          </a:p>
        </p:txBody>
      </p:sp>
      <p:sp>
        <p:nvSpPr>
          <p:cNvPr id="10" name="TextBox 9"/>
          <p:cNvSpPr txBox="1"/>
          <p:nvPr/>
        </p:nvSpPr>
        <p:spPr>
          <a:xfrm>
            <a:off x="998347" y="2501900"/>
            <a:ext cx="2956306" cy="990600"/>
          </a:xfrm>
          <a:prstGeom prst="rect">
            <a:avLst/>
          </a:prstGeom>
          <a:noFill/>
        </p:spPr>
        <p:txBody>
          <a:bodyPr wrap="square" lIns="0" rIns="0" tIns="0" bIns="0" anchor="t"/>
          <a:lstStyle/>
          <a:p>
            <a:pPr algn="r" rtl="1">
              <a:lnSpc>
                <a:spcPts val="1909"/>
              </a:lnSpc>
            </a:pPr>
            <a:r>
              <a:rPr sz="1400" b="0" i="0" lang="he-IL">
                <a:solidFill>
                  <a:srgbClr val="2C2418"/>
                </a:solidFill>
                <a:latin typeface="David Libre"/>
                <a:cs typeface="David Libre"/>
                <a:ea typeface="David Libre"/>
              </a:rPr>
              <a:t>מילה/שורש החוזר/ת על עצמו/ ה במספר פסוקים או פרקים במספר חריג של פעמי או במספר סימלי של פעמי בקטע, או…</a:t>
            </a:r>
          </a:p>
        </p:txBody>
      </p:sp>
      <p:sp>
        <p:nvSpPr>
          <p:cNvPr id="11" name="TextBox 10"/>
          <p:cNvSpPr txBox="1"/>
          <p:nvPr/>
        </p:nvSpPr>
        <p:spPr>
          <a:xfrm>
            <a:off x="8237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קורבנות</a:t>
            </a:r>
          </a:p>
        </p:txBody>
      </p:sp>
      <p:sp>
        <p:nvSpPr>
          <p:cNvPr id="12" name="TextBox 11"/>
          <p:cNvSpPr txBox="1"/>
          <p:nvPr/>
        </p:nvSpPr>
        <p:spPr>
          <a:xfrm>
            <a:off x="8237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מתנה מן החי או מן הצומח שמביא אדם למקדש לכבוד האל.</a:t>
            </a:r>
          </a:p>
        </p:txBody>
      </p:sp>
      <p:sp>
        <p:nvSpPr>
          <p:cNvPr id="13" name="TextBox 12"/>
          <p:cNvSpPr txBox="1"/>
          <p:nvPr/>
        </p:nvSpPr>
        <p:spPr>
          <a:xfrm>
            <a:off x="46178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מספר טיפולוגי</a:t>
            </a:r>
          </a:p>
        </p:txBody>
      </p:sp>
      <p:sp>
        <p:nvSpPr>
          <p:cNvPr id="14" name="TextBox 13"/>
          <p:cNvSpPr txBox="1"/>
          <p:nvPr/>
        </p:nvSpPr>
        <p:spPr>
          <a:xfrm>
            <a:off x="46178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מספרים מסוימים חוזרים במקרא הרבה יותר ממספרים אחרים.</a:t>
            </a:r>
          </a:p>
        </p:txBody>
      </p:sp>
      <p:sp>
        <p:nvSpPr>
          <p:cNvPr id="15" name="TextBox 14"/>
          <p:cNvSpPr txBox="1"/>
          <p:nvPr/>
        </p:nvSpPr>
        <p:spPr>
          <a:xfrm>
            <a:off x="998347" y="4191000"/>
            <a:ext cx="2956306" cy="406400"/>
          </a:xfrm>
          <a:prstGeom prst="rect">
            <a:avLst/>
          </a:prstGeom>
          <a:noFill/>
        </p:spPr>
        <p:txBody>
          <a:bodyPr wrap="square" lIns="0" rIns="0" tIns="0" bIns="0" anchor="t"/>
          <a:lstStyle/>
          <a:p>
            <a:pPr algn="r" rtl="1">
              <a:lnSpc>
                <a:spcPts val="3200"/>
              </a:lnSpc>
            </a:pPr>
            <a:r>
              <a:rPr sz="2300" b="0" i="0" lang="he-IL">
                <a:solidFill>
                  <a:srgbClr val="7A3B1D"/>
                </a:solidFill>
                <a:latin typeface="Bellefair"/>
                <a:cs typeface="Bellefair"/>
                <a:ea typeface="Bellefair"/>
              </a:rPr>
              <a:t>תורת הגמול</a:t>
            </a:r>
          </a:p>
        </p:txBody>
      </p:sp>
      <p:sp>
        <p:nvSpPr>
          <p:cNvPr id="16" name="TextBox 15"/>
          <p:cNvSpPr txBox="1"/>
          <p:nvPr/>
        </p:nvSpPr>
        <p:spPr>
          <a:xfrm>
            <a:off x="998347" y="4660900"/>
            <a:ext cx="2956306" cy="990600"/>
          </a:xfrm>
          <a:prstGeom prst="rect">
            <a:avLst/>
          </a:prstGeom>
          <a:noFill/>
        </p:spPr>
        <p:txBody>
          <a:bodyPr wrap="square" lIns="0" rIns="0" tIns="0" bIns="0" anchor="t"/>
          <a:lstStyle/>
          <a:p>
            <a:pPr algn="r" rtl="1">
              <a:lnSpc>
                <a:spcPts val="2227"/>
              </a:lnSpc>
            </a:pPr>
            <a:r>
              <a:rPr sz="1650" b="0" i="0" lang="he-IL">
                <a:solidFill>
                  <a:srgbClr val="2C2418"/>
                </a:solidFill>
                <a:latin typeface="David Libre"/>
                <a:cs typeface="David Libre"/>
                <a:ea typeface="David Libre"/>
              </a:rPr>
              <a:t>הגמול, או שכר ועונש, היא נושא מרכזי במקרא, שמטרתו לחנך ליראת ה'.</a:t>
            </a:r>
          </a:p>
        </p:txBody>
      </p:sp>
      <p:sp>
        <p:nvSpPr>
          <p:cNvPr id="17" name="TextBox 1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רש"י</a:t>
            </a:r>
          </a:p>
        </p:txBody>
      </p:sp>
      <p:sp>
        <p:nvSpPr>
          <p:cNvPr id="5" name="TextBox 4"/>
          <p:cNvSpPr txBox="1"/>
          <p:nvPr/>
        </p:nvSpPr>
        <p:spPr>
          <a:xfrm>
            <a:off x="1164463" y="2185789"/>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רש"י על במדבר י"ג, ב'</a:t>
            </a:r>
          </a:p>
        </p:txBody>
      </p:sp>
      <p:sp>
        <p:nvSpPr>
          <p:cNvPr id="6" name="TextBox 5"/>
          <p:cNvSpPr txBox="1"/>
          <p:nvPr/>
        </p:nvSpPr>
        <p:spPr>
          <a:xfrm>
            <a:off x="1164463" y="2617589"/>
            <a:ext cx="9863074" cy="1737121"/>
          </a:xfrm>
          <a:prstGeom prst="rect">
            <a:avLst/>
          </a:prstGeom>
          <a:noFill/>
        </p:spPr>
        <p:txBody>
          <a:bodyPr wrap="square" lIns="0" rIns="0" tIns="0" bIns="0" anchor="t"/>
          <a:lstStyle/>
          <a:p>
            <a:pPr algn="r" rtl="1">
              <a:lnSpc>
                <a:spcPts val="4560"/>
              </a:lnSpc>
            </a:pPr>
            <a:r>
              <a:rPr sz="2850" b="1" i="0" lang="he-IL">
                <a:solidFill>
                  <a:srgbClr val="7A3B1D"/>
                </a:solidFill>
                <a:latin typeface="Noto Serif Hebrew"/>
                <a:cs typeface="Noto Serif Hebrew"/>
                <a:ea typeface="Noto Serif Hebrew"/>
              </a:rPr>
              <a:t>שלח לך אנשים</a:t>
            </a:r>
            <a:r>
              <a:rPr sz="2850" b="0" i="0" lang="he-IL">
                <a:solidFill>
                  <a:srgbClr val="2C2418"/>
                </a:solidFill>
                <a:latin typeface="Noto Serif Hebrew"/>
                <a:cs typeface="Noto Serif Hebrew"/>
                <a:ea typeface="Noto Serif Hebrew"/>
              </a:rPr>
              <a:t>. לָמָּה נִסְמְכָה פָרָשַׁת מְרַגְּלִים לְפָרָשַׁת מִרְיָם? לְפִי שֶׁלָּקְתָה עַל עִסְקֵי דִבָּה, שֶׁדִּבְּרָה בְאָחִיהָ, וּרְשָׁעִים הַלָּלוּ רָאוּ וְלֹא לָקְחוּ מוּסָר (תנחומא):</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מסביר רש"י על «שלח לך אנשים»?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רמב"ן</a:t>
            </a:r>
          </a:p>
        </p:txBody>
      </p:sp>
      <p:sp>
        <p:nvSpPr>
          <p:cNvPr id="5" name="TextBox 4"/>
          <p:cNvSpPr txBox="1"/>
          <p:nvPr/>
        </p:nvSpPr>
        <p:spPr>
          <a:xfrm>
            <a:off x="1164463" y="2229048"/>
            <a:ext cx="9863074" cy="304800"/>
          </a:xfrm>
          <a:prstGeom prst="rect">
            <a:avLst/>
          </a:prstGeom>
          <a:noFill/>
        </p:spPr>
        <p:txBody>
          <a:bodyPr wrap="square" lIns="0" rIns="0" tIns="0" bIns="0" anchor="t"/>
          <a:lstStyle/>
          <a:p>
            <a:pPr algn="r" rtl="1">
              <a:lnSpc>
                <a:spcPts val="2400"/>
              </a:lnSpc>
            </a:pPr>
            <a:r>
              <a:rPr sz="1700" b="0" i="0" lang="he-IL">
                <a:solidFill>
                  <a:srgbClr val="7A3B1D"/>
                </a:solidFill>
                <a:latin typeface="Bellefair"/>
                <a:cs typeface="Bellefair"/>
                <a:ea typeface="Bellefair"/>
              </a:rPr>
              <a:t>רמב"ן על במדבר י"ג, כ"ט</a:t>
            </a:r>
          </a:p>
        </p:txBody>
      </p:sp>
      <p:sp>
        <p:nvSpPr>
          <p:cNvPr id="6" name="TextBox 5"/>
          <p:cNvSpPr txBox="1"/>
          <p:nvPr/>
        </p:nvSpPr>
        <p:spPr>
          <a:xfrm>
            <a:off x="1164463" y="2660848"/>
            <a:ext cx="9863074" cy="1650503"/>
          </a:xfrm>
          <a:prstGeom prst="rect">
            <a:avLst/>
          </a:prstGeom>
          <a:noFill/>
        </p:spPr>
        <p:txBody>
          <a:bodyPr wrap="square" lIns="0" rIns="0" tIns="0" bIns="0" anchor="t"/>
          <a:lstStyle/>
          <a:p>
            <a:pPr algn="r" rtl="1">
              <a:lnSpc>
                <a:spcPts val="4332"/>
              </a:lnSpc>
            </a:pPr>
            <a:r>
              <a:rPr sz="2700" b="0" i="0" lang="he-IL">
                <a:solidFill>
                  <a:srgbClr val="2C2418"/>
                </a:solidFill>
                <a:latin typeface="Noto Serif Hebrew"/>
                <a:cs typeface="Noto Serif Hebrew"/>
                <a:ea typeface="Noto Serif Hebrew"/>
              </a:rPr>
              <a:t>וְאָמְרוּ עוֹד: עֲמָלֵק יוֹשֵׁב בְּאֶרֶץ הַנֶּגֶב – לִרְמֹז שֶׁאֵין שָׁם רוּחַ לָבֹא בָּאָרֶץ מִשָּׁם, כִּי כֻּלָּם גִּבּוֹרִים, כִּי עֲמָלֵק בַּדָּרוֹם וְהַכְּנַעֲנִי בַּמַּעֲרָב וּבַמִּזְרָח וְהָאֱמוֹרִי בָּהָר. הִגִּידוּ שְׁלִיחוּתָם וַיָּנִיאוּ לֵב הָעָם בְּרֶמֶז מִפְּנֵי מוֹרָאָם מִמֹּשֶׁה וְאַהֲרֹן.</a:t>
            </a:r>
          </a:p>
        </p:txBody>
      </p:sp>
      <p:sp>
        <p:nvSpPr>
          <p:cNvPr id="7" name="TextBox 6"/>
          <p:cNvSpPr txBox="1"/>
          <p:nvPr/>
        </p:nvSpPr>
        <p:spPr>
          <a:xfrm>
            <a:off x="929005" y="4838700"/>
            <a:ext cx="10333990" cy="1054100"/>
          </a:xfrm>
          <a:prstGeom prst="rect">
            <a:avLst/>
          </a:prstGeom>
          <a:noFill/>
        </p:spPr>
        <p:txBody>
          <a:bodyPr wrap="square" lIns="0" rIns="0" tIns="0" bIns="0" anchor="ctr"/>
          <a:lstStyle/>
          <a:p>
            <a:pPr algn="ctr" rtl="1">
              <a:lnSpc>
                <a:spcPts val="2860"/>
              </a:lnSpc>
            </a:pPr>
            <a:r>
              <a:rPr sz="2200" b="0" i="0" lang="he-IL">
                <a:solidFill>
                  <a:srgbClr val="F3EAD6"/>
                </a:solidFill>
                <a:latin typeface="David Libre"/>
                <a:cs typeface="David Libre"/>
                <a:ea typeface="David Libre"/>
              </a:rPr>
              <a:t>מה מוסיף פירושו של רמב"ן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1</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א׳–ט״ז («שליחת המרגלים»).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2</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י״ז–כ״ד («התור»).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3</a:t>
            </a:r>
          </a:p>
        </p:txBody>
      </p:sp>
      <p:sp>
        <p:nvSpPr>
          <p:cNvPr id="5" name="TextBox 4"/>
          <p:cNvSpPr txBox="1"/>
          <p:nvPr/>
        </p:nvSpPr>
        <p:spPr>
          <a:xfrm>
            <a:off x="863600" y="1778000"/>
            <a:ext cx="10464800" cy="3365500"/>
          </a:xfrm>
          <a:prstGeom prst="rect">
            <a:avLst/>
          </a:prstGeom>
          <a:noFill/>
        </p:spPr>
        <p:txBody>
          <a:bodyPr wrap="square" lIns="0" rIns="0" tIns="0" bIns="0" anchor="ctr"/>
          <a:lstStyle/>
          <a:p>
            <a:pPr algn="r" rtl="1">
              <a:lnSpc>
                <a:spcPts val="4060"/>
              </a:lnSpc>
            </a:pPr>
            <a:r>
              <a:rPr sz="2900" b="0" i="0" lang="he-IL">
                <a:solidFill>
                  <a:srgbClr val="2C2418"/>
                </a:solidFill>
                <a:latin typeface="David Libre"/>
                <a:cs typeface="David Libre"/>
                <a:ea typeface="David Libre"/>
              </a:rPr>
              <a:t>קראו פסוקים כ״ה–ל״ג («הדיווח»). מה מתואר בקטע? הביאו ראיה מן הכתוב.</a:t>
            </a:r>
          </a:p>
        </p:txBody>
      </p:sp>
      <p:sp>
        <p:nvSpPr>
          <p:cNvPr id="6" name="TextBox 5"/>
          <p:cNvSpPr txBox="1"/>
          <p:nvPr/>
        </p:nvSpPr>
        <p:spPr>
          <a:xfrm>
            <a:off x="889000" y="5969000"/>
            <a:ext cx="801588" cy="317500"/>
          </a:xfrm>
          <a:prstGeom prst="rect">
            <a:avLst/>
          </a:prstGeom>
          <a:noFill/>
        </p:spPr>
        <p:txBody>
          <a:bodyPr wrap="square" lIns="0" rIns="0" tIns="0" bIns="0" anchor="t"/>
          <a:lstStyle/>
          <a:p>
            <a:pPr algn="r" rtl="1">
              <a:lnSpc>
                <a:spcPts val="2500"/>
              </a:lnSpc>
            </a:pPr>
            <a:r>
              <a:rPr sz="1700" b="0" i="0" lang="he-IL">
                <a:solidFill>
                  <a:srgbClr val="D9B46A"/>
                </a:solidFill>
                <a:latin typeface="David Libre"/>
                <a:cs typeface="David Libre"/>
                <a:ea typeface="David Libre"/>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מה דעתכם?</a:t>
            </a:r>
          </a:p>
        </p:txBody>
      </p:sp>
      <p:sp>
        <p:nvSpPr>
          <p:cNvPr id="5" name="TextBox 4"/>
          <p:cNvSpPr txBox="1"/>
          <p:nvPr/>
        </p:nvSpPr>
        <p:spPr>
          <a:xfrm>
            <a:off x="4926012" y="1905000"/>
            <a:ext cx="6213475" cy="1460500"/>
          </a:xfrm>
          <a:prstGeom prst="rect">
            <a:avLst/>
          </a:prstGeom>
          <a:noFill/>
        </p:spPr>
        <p:txBody>
          <a:bodyPr wrap="square" lIns="0" rIns="0" tIns="0" bIns="0" anchor="ctr"/>
          <a:lstStyle/>
          <a:p>
            <a:pPr algn="r" rtl="1">
              <a:lnSpc>
                <a:spcPts val="3105"/>
              </a:lnSpc>
            </a:pPr>
            <a:r>
              <a:rPr sz="2300" b="0" i="0" lang="he-IL">
                <a:solidFill>
                  <a:srgbClr val="2C2418"/>
                </a:solidFill>
                <a:latin typeface="David Libre"/>
                <a:cs typeface="David Libre"/>
                <a:ea typeface="David Libre"/>
              </a:rPr>
              <a:t>מה לדעתכם המסר המרכזי של במדבר י״ג?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מפת מושגים</a:t>
            </a:r>
          </a:p>
        </p:txBody>
      </p:sp>
      <p:sp>
        <p:nvSpPr>
          <p:cNvPr id="5" name="TextBox 4"/>
          <p:cNvSpPr txBox="1"/>
          <p:nvPr/>
        </p:nvSpPr>
        <p:spPr>
          <a:xfrm>
            <a:off x="4853305" y="3365500"/>
            <a:ext cx="2485390" cy="952500"/>
          </a:xfrm>
          <a:prstGeom prst="rect">
            <a:avLst/>
          </a:prstGeom>
          <a:noFill/>
        </p:spPr>
        <p:txBody>
          <a:bodyPr wrap="square" lIns="0" rIns="0" tIns="0" bIns="0" anchor="ctr"/>
          <a:lstStyle/>
          <a:p>
            <a:pPr algn="ctr" rtl="1">
              <a:lnSpc>
                <a:spcPts val="3105"/>
              </a:lnSpc>
            </a:pPr>
            <a:r>
              <a:rPr sz="2700" b="0" i="0" lang="he-IL">
                <a:solidFill>
                  <a:srgbClr val="22403A"/>
                </a:solidFill>
                <a:latin typeface="Bellefair"/>
                <a:cs typeface="Bellefair"/>
                <a:ea typeface="Bellefair"/>
              </a:rPr>
              <a:t>המרגלים</a:t>
            </a:r>
          </a:p>
        </p:txBody>
      </p:sp>
      <p:sp>
        <p:nvSpPr>
          <p:cNvPr id="6" name="TextBox 5"/>
          <p:cNvSpPr txBox="1"/>
          <p:nvPr/>
        </p:nvSpPr>
        <p:spPr>
          <a:xfrm>
            <a:off x="7990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שליחת המרגלים</a:t>
            </a:r>
          </a:p>
        </p:txBody>
      </p:sp>
      <p:sp>
        <p:nvSpPr>
          <p:cNvPr id="7" name="TextBox 6"/>
          <p:cNvSpPr txBox="1"/>
          <p:nvPr/>
        </p:nvSpPr>
        <p:spPr>
          <a:xfrm>
            <a:off x="878713" y="1892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התור</a:t>
            </a:r>
          </a:p>
        </p:txBody>
      </p:sp>
      <p:sp>
        <p:nvSpPr>
          <p:cNvPr id="8" name="TextBox 7"/>
          <p:cNvSpPr txBox="1"/>
          <p:nvPr/>
        </p:nvSpPr>
        <p:spPr>
          <a:xfrm>
            <a:off x="7990713" y="3543300"/>
            <a:ext cx="3322574" cy="1041400"/>
          </a:xfrm>
          <a:prstGeom prst="rect">
            <a:avLst/>
          </a:prstGeom>
          <a:noFill/>
        </p:spPr>
        <p:txBody>
          <a:bodyPr wrap="square" lIns="0" rIns="0" tIns="0" bIns="0" anchor="ctr"/>
          <a:lstStyle/>
          <a:p>
            <a:pPr algn="r" rtl="1">
              <a:lnSpc>
                <a:spcPts val="2014"/>
              </a:lnSpc>
            </a:pPr>
            <a:r>
              <a:rPr sz="1550" b="0" i="0" lang="he-IL">
                <a:solidFill>
                  <a:srgbClr val="2C2418"/>
                </a:solidFill>
                <a:latin typeface="David Libre"/>
                <a:cs typeface="David Libre"/>
                <a:ea typeface="David Libre"/>
              </a:rPr>
              <a:t>הדיווח</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שאלה בסגנון בגרות</a:t>
            </a:r>
          </a:p>
        </p:txBody>
      </p:sp>
      <p:sp>
        <p:nvSpPr>
          <p:cNvPr id="5" name="TextBox 4"/>
          <p:cNvSpPr txBox="1"/>
          <p:nvPr/>
        </p:nvSpPr>
        <p:spPr>
          <a:xfrm>
            <a:off x="929005" y="1968500"/>
            <a:ext cx="10333990" cy="3746500"/>
          </a:xfrm>
          <a:prstGeom prst="rect">
            <a:avLst/>
          </a:prstGeom>
          <a:noFill/>
        </p:spPr>
        <p:txBody>
          <a:bodyPr wrap="square" lIns="0" rIns="0" tIns="0" bIns="0" anchor="t"/>
          <a:lstStyle/>
          <a:p>
            <a:pPr algn="r" rtl="1">
              <a:lnSpc>
                <a:spcPts val="2572"/>
              </a:lnSpc>
            </a:pPr>
            <a:r>
              <a:rPr sz="1700" b="0" i="0" lang="he-IL">
                <a:solidFill>
                  <a:srgbClr val="2C2418"/>
                </a:solidFill>
                <a:latin typeface="David Libre"/>
                <a:cs typeface="David Libre"/>
                <a:ea typeface="David Libre"/>
              </a:rPr>
              <a:t>(קיץ תשפ"ב (שאלון 1361))</a:t>
            </a:r>
          </a:p>
          <a:p>
            <a:pPr algn="r" rtl="1">
              <a:lnSpc>
                <a:spcPts val="2572"/>
              </a:lnSpc>
            </a:pPr>
            <a:r>
              <a:rPr sz="1700" b="0" i="0" lang="he-IL">
                <a:solidFill>
                  <a:srgbClr val="2C2418"/>
                </a:solidFill>
                <a:latin typeface="David Libre"/>
                <a:cs typeface="David Libre"/>
                <a:ea typeface="David Libre"/>
              </a:rPr>
              <a:t>2. קראו במדבר, פרק י"ג, פסוקים כ"ה–ל"ג.</a:t>
            </a:r>
          </a:p>
          <a:p>
            <a:pPr algn="r" rtl="1">
              <a:lnSpc>
                <a:spcPts val="2572"/>
              </a:lnSpc>
            </a:pPr>
            <a:r>
              <a:rPr sz="1700" b="0" i="0" lang="he-IL">
                <a:solidFill>
                  <a:srgbClr val="2C2418"/>
                </a:solidFill>
                <a:latin typeface="David Libre"/>
                <a:cs typeface="David Libre"/>
                <a:ea typeface="David Libre"/>
              </a:rPr>
              <a:t>א. (1) המרגלים מתארים את הארץ באמצעות מטפורה אחת בפסוקים כ"ה–כ"ז ובאמצעות מטפורה אחרת בפסוקים ל"א–ל"ג.</a:t>
            </a:r>
          </a:p>
          <a:p>
            <a:pPr algn="r" rtl="1">
              <a:lnSpc>
                <a:spcPts val="2572"/>
              </a:lnSpc>
            </a:pPr>
            <a:r>
              <a:rPr sz="1700" b="0" i="0" lang="he-IL">
                <a:solidFill>
                  <a:srgbClr val="2C2418"/>
                </a:solidFill>
                <a:latin typeface="David Libre"/>
                <a:cs typeface="David Libre"/>
                <a:ea typeface="David Libre"/>
              </a:rPr>
              <a:t>מה הן שתי המטפורות? הסבירו את הניגוד ביניהן. (8 נקודות)</a:t>
            </a:r>
          </a:p>
          <a:p>
            <a:pPr algn="r" rtl="1">
              <a:lnSpc>
                <a:spcPts val="2572"/>
              </a:lnSpc>
            </a:pPr>
            <a:r>
              <a:rPr sz="1700" b="0" i="0" lang="he-IL">
                <a:solidFill>
                  <a:srgbClr val="2C2418"/>
                </a:solidFill>
                <a:latin typeface="David Libre"/>
                <a:cs typeface="David Libre"/>
                <a:ea typeface="David Libre"/>
              </a:rPr>
              <a:t>(2) "ונהי בעינינו כחגבים, וכן היינו בעיניהם" (פסוק ל"ג).</a:t>
            </a:r>
          </a:p>
          <a:p>
            <a:pPr algn="r" rtl="1">
              <a:lnSpc>
                <a:spcPts val="2572"/>
              </a:lnSpc>
            </a:pPr>
            <a:r>
              <a:rPr sz="1700" b="0" i="0" lang="he-IL">
                <a:solidFill>
                  <a:srgbClr val="2C2418"/>
                </a:solidFill>
                <a:latin typeface="David Libre"/>
                <a:cs typeface="David Libre"/>
                <a:ea typeface="David Libre"/>
              </a:rPr>
              <a:t>קראו את דברי ד' מנחם שלפניכם.</a:t>
            </a:r>
          </a:p>
          <a:p>
            <a:pPr algn="r" rtl="1">
              <a:lnSpc>
                <a:spcPts val="2572"/>
              </a:lnSpc>
            </a:pPr>
            <a:r>
              <a:rPr sz="1700" b="0" i="0" lang="he-IL">
                <a:solidFill>
                  <a:srgbClr val="2C2418"/>
                </a:solidFill>
                <a:latin typeface="David Libre"/>
                <a:cs typeface="David Libre"/>
                <a:ea typeface="David Libre"/>
              </a:rPr>
              <a:t>"המבט העוין שלהם [של המרגלים] כלפי חוץ גרם לכך שאת אותו מבט הם הפנו כלפי עצמם. וכשהביטו בעצמם מה מצאו? חגבים! חגב בתרגום לארמית הוא קמצא. אדם המביט בקמיצה [בקמצנות] בזולתו סופו שנפשו אף היא תתקמץ."</a:t>
            </a:r>
          </a:p>
          <a:p>
            <a:pPr algn="r" rtl="1">
              <a:lnSpc>
                <a:spcPts val="2572"/>
              </a:lnSpc>
            </a:pPr>
            <a:r>
              <a:rPr sz="1700" b="0" i="0" lang="he-IL">
                <a:solidFill>
                  <a:srgbClr val="2C2418"/>
                </a:solidFill>
                <a:latin typeface="David Libre"/>
                <a:cs typeface="David Libre"/>
                <a:ea typeface="David Libre"/>
              </a:rPr>
              <a:t>(הרב דוד מנחם, מתוך 929 תנ"ך ביחד, במדבר, י"ג)</a:t>
            </a:r>
          </a:p>
          <a:p>
            <a:pPr algn="r" rtl="1">
              <a:lnSpc>
                <a:spcPts val="2572"/>
              </a:lnSpc>
            </a:pPr>
            <a:r>
              <a:rPr sz="1700" b="0" i="0" lang="he-IL">
                <a:solidFill>
                  <a:srgbClr val="2C2418"/>
                </a:solidFill>
                <a:latin typeface="David Libre"/>
                <a:cs typeface="David Libre"/>
                <a:ea typeface="David Libre"/>
              </a:rPr>
              <a:t>מהו ההסבר של ד' מנחם לדברי המרגלים בפסוק ל"ג? (7 נקודות)</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1</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א׳–ט״ז («שליחת המרגלים»).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האל אומר למשה ״שלח לך אנשים ויתרו את ארץ כנען אשר אני נתן לבני ישראל״. משה שולח איש אחד איש אחד למטה אבתיו כל נשיא בהם - ראשי שבטים, אנשים בכירים.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2</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י״ז–כ״ד («התור»).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משה מורה למרגלים: ״עלו זה בנגב ועליתם את ההר״ ומפרט מה לבדוק: האם העם חזק או רפה, מעט או רב, הארץ טובה או רעה, הערים פרוזות או בצורות, האדמה שמנה או רזה, ויש עצים או אין. ״והתחזקתם ולקחתם מפרי הארץ״.</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תשובה לשאלה 3</a:t>
            </a:r>
          </a:p>
        </p:txBody>
      </p:sp>
      <p:sp>
        <p:nvSpPr>
          <p:cNvPr id="5" name="TextBox 4"/>
          <p:cNvSpPr txBox="1"/>
          <p:nvPr/>
        </p:nvSpPr>
        <p:spPr>
          <a:xfrm>
            <a:off x="863600" y="1841500"/>
            <a:ext cx="10464800" cy="825500"/>
          </a:xfrm>
          <a:prstGeom prst="rect">
            <a:avLst/>
          </a:prstGeom>
          <a:noFill/>
        </p:spPr>
        <p:txBody>
          <a:bodyPr wrap="square" lIns="0" rIns="0" tIns="0" bIns="0" anchor="t"/>
          <a:lstStyle/>
          <a:p>
            <a:pPr algn="r" rtl="1">
              <a:lnSpc>
                <a:spcPts val="2025"/>
              </a:lnSpc>
            </a:pPr>
            <a:r>
              <a:rPr sz="1500" b="0" i="0" lang="he-IL">
                <a:solidFill>
                  <a:srgbClr val="D9B46A"/>
                </a:solidFill>
                <a:latin typeface="David Libre"/>
                <a:cs typeface="David Libre"/>
                <a:ea typeface="David Libre"/>
              </a:rPr>
              <a:t>קראו פסוקים כ״ה–ל״ג («הדיווח»). מה מתואר בקטע? הביאו ראיה מן הכתוב.</a:t>
            </a:r>
          </a:p>
        </p:txBody>
      </p:sp>
      <p:sp>
        <p:nvSpPr>
          <p:cNvPr id="6" name="TextBox 5"/>
          <p:cNvSpPr txBox="1"/>
          <p:nvPr/>
        </p:nvSpPr>
        <p:spPr>
          <a:xfrm>
            <a:off x="863600" y="2984500"/>
            <a:ext cx="10464800" cy="3111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המרגלים מדווחים לעדה בקדש: ״באנו אל הארץ אשר שלחתנו וגם זבת חלב ודבש היא וזה פריה״. אבל מיד אחר כך: ״אפס כי עז העם היושב בארץ והערים בצורות גדולות מאד וגם ילידי הענק ראינו שם״.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(1/2)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שאלה 2</a:t>
            </a:r>
          </a:p>
          <a:p>
            <a:pPr algn="r" rtl="1">
              <a:lnSpc>
                <a:spcPts val="2850"/>
              </a:lnSpc>
            </a:pPr>
            <a:r>
              <a:rPr sz="1900" b="0" i="0" lang="he-IL">
                <a:solidFill>
                  <a:srgbClr val="2C2418"/>
                </a:solidFill>
                <a:latin typeface="David Libre"/>
                <a:cs typeface="David Libre"/>
                <a:ea typeface="David Libre"/>
              </a:rPr>
              <a:t>סעיף א'</a:t>
            </a:r>
          </a:p>
          <a:p>
            <a:pPr algn="r" rtl="1">
              <a:lnSpc>
                <a:spcPts val="2850"/>
              </a:lnSpc>
            </a:pPr>
            <a:r>
              <a:rPr sz="1900" b="0" i="0" lang="he-IL">
                <a:solidFill>
                  <a:srgbClr val="2C2418"/>
                </a:solidFill>
                <a:latin typeface="David Libre"/>
                <a:cs typeface="David Libre"/>
                <a:ea typeface="David Libre"/>
              </a:rPr>
              <a:t>(1) שתי המטפורות לתיאור הארץ והניגוד ביניהן:</a:t>
            </a:r>
          </a:p>
          <a:p>
            <a:pPr algn="r" rtl="1">
              <a:lnSpc>
                <a:spcPts val="2850"/>
              </a:lnSpc>
            </a:pPr>
            <a:r>
              <a:rPr sz="1900" b="0" i="0" lang="he-IL">
                <a:solidFill>
                  <a:srgbClr val="2C2418"/>
                </a:solidFill>
                <a:latin typeface="David Libre"/>
                <a:cs typeface="David Libre"/>
                <a:ea typeface="David Libre"/>
              </a:rPr>
              <a:t>המטפורה בפסוקים כ"ה-כ"ז: "ארץ זבת חלב ודבש" – הארץ מתוארת כאילו נשפך ממנה דבש וחלב, לתיאור שפע היבול והפרי הצומח בה.</a:t>
            </a:r>
          </a:p>
          <a:p>
            <a:pPr algn="r" rtl="1">
              <a:lnSpc>
                <a:spcPts val="2850"/>
              </a:lnSpc>
            </a:pPr>
            <a:r>
              <a:rPr sz="1900" b="0" i="0" lang="he-IL">
                <a:solidFill>
                  <a:srgbClr val="2C2418"/>
                </a:solidFill>
                <a:latin typeface="David Libre"/>
                <a:cs typeface="David Libre"/>
                <a:ea typeface="David Libre"/>
              </a:rPr>
              <a:t>המטפורה בפסוקים ל"א-ל"ב: "ארץ אכלת יושביה" – ארץ שהמוות שורר בה, כלומר התמותה מרובה.</a:t>
            </a:r>
          </a:p>
          <a:p>
            <a:pPr algn="r" rtl="1">
              <a:lnSpc>
                <a:spcPts val="2850"/>
              </a:lnSpc>
            </a:pPr>
            <a:r>
              <a:rPr sz="1900" b="0" i="0" lang="he-IL">
                <a:solidFill>
                  <a:srgbClr val="2C2418"/>
                </a:solidFill>
                <a:latin typeface="David Libre"/>
                <a:cs typeface="David Libre"/>
                <a:ea typeface="David Libre"/>
              </a:rPr>
              <a:t>הניגוד: מן הצד האחד המרגלים מתארים את הארץ כפוריה ושופעת פירות טובים, ומן הצד האחר הם טוענים שהארץ פוגעת ביושביה, שיש בה תמותה רבה.</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21</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ctr" rtl="1">
              <a:lnSpc>
                <a:spcPts val="2400"/>
              </a:lnSpc>
            </a:pPr>
            <a:r>
              <a:rPr sz="1700" b="0" i="0" lang="he-IL">
                <a:solidFill>
                  <a:srgbClr val="D9B46A"/>
                </a:solidFill>
                <a:latin typeface="Bellefair"/>
                <a:cs typeface="Bellefair"/>
                <a:ea typeface="Bellefair"/>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ctr" rtl="1">
              <a:lnSpc>
                <a:spcPts val="6000"/>
              </a:lnSpc>
            </a:pPr>
            <a:r>
              <a:rPr sz="4600" b="0" i="0" lang="he-IL">
                <a:solidFill>
                  <a:srgbClr val="F3EAD6"/>
                </a:solidFill>
                <a:latin typeface="Bellefair"/>
                <a:cs typeface="Bellefair"/>
                <a:ea typeface="Bellefair"/>
              </a:rPr>
              <a:t>מחוון – שאלת הבגרות (2/2)</a:t>
            </a:r>
          </a:p>
        </p:txBody>
      </p:sp>
      <p:sp>
        <p:nvSpPr>
          <p:cNvPr id="5" name="TextBox 4"/>
          <p:cNvSpPr txBox="1"/>
          <p:nvPr/>
        </p:nvSpPr>
        <p:spPr>
          <a:xfrm>
            <a:off x="863600" y="1905000"/>
            <a:ext cx="10464800" cy="3873500"/>
          </a:xfrm>
          <a:prstGeom prst="rect">
            <a:avLst/>
          </a:prstGeom>
          <a:noFill/>
        </p:spPr>
        <p:txBody>
          <a:bodyPr wrap="square" lIns="0" rIns="0" tIns="0" bIns="0" anchor="t"/>
          <a:lstStyle/>
          <a:p>
            <a:pPr algn="r" rtl="1">
              <a:lnSpc>
                <a:spcPts val="2850"/>
              </a:lnSpc>
            </a:pPr>
            <a:r>
              <a:rPr sz="1900" b="0" i="0" lang="he-IL">
                <a:solidFill>
                  <a:srgbClr val="2C2418"/>
                </a:solidFill>
                <a:latin typeface="David Libre"/>
                <a:cs typeface="David Libre"/>
                <a:ea typeface="David Libre"/>
              </a:rPr>
              <a:t>(2) ההסבר של ד' מנחם לדברי המרגלים בפסוק ל"ג:</a:t>
            </a:r>
          </a:p>
          <a:p>
            <a:pPr algn="r" rtl="1">
              <a:lnSpc>
                <a:spcPts val="2850"/>
              </a:lnSpc>
            </a:pPr>
            <a:r>
              <a:rPr sz="1900" b="0" i="0" lang="he-IL">
                <a:solidFill>
                  <a:srgbClr val="2C2418"/>
                </a:solidFill>
                <a:latin typeface="David Libre"/>
                <a:cs typeface="David Libre"/>
                <a:ea typeface="David Libre"/>
              </a:rPr>
              <a:t>התיאור של המרגלים, שהם נראו כחגבים בעיני יושבי הארץ, מתאר למעשה את ראייתם את עצמם. פירוש המילה חגב בארמית: קמצא, כלומר המרגלים נהגו בקמצנות בתיאור הארץ; במקום להדגיש את השפע והטוב שראו, הם בחרו להדגיש את המפחיד והנורא. כפי שהם בחנו את הארץ, בעיניים קמצניות כ"חגבים" והדגישו את קטנותה, סופו של דבר שכך הם ראו את עצמם – בקמצנות, כקטנים, כ"חגבים". אותה ראייה שהפנו החוצה, סופה שהופנתה כלפיהם.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3EAD6"/>
                </a:solidFill>
                <a:latin typeface="David Libre"/>
                <a:cs typeface="David Libre"/>
                <a:ea typeface="David Libre"/>
              </a:rPr>
              <a:t>22</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המרגלים – שאלון 1261</dc:title>
  <dc:subject/>
  <dc:creator/>
  <cp:keywords/>
  <dc:description/>
  <cp:lastModifiedBy/>
  <cp:revision>1</cp:revision>
  <dcterms:created xsi:type="dcterms:W3CDTF">2013-01-27T09:14:16Z</dcterms:created>
  <dcterms:modified xsi:type="dcterms:W3CDTF">2013-01-27T09:15:58Z</dcterms:modified>
  <cp:category/>
</cp:coreProperties>
</file>