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9275" y="1460500"/>
            <a:ext cx="588645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במדבר י״ד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9275" y="1905000"/>
            <a:ext cx="5886450" cy="2413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7020"/>
              </a:lnSpc>
            </a:pPr>
            <a:r>
              <a:rPr sz="65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חטא המרגלים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15590" y="4318000"/>
            <a:ext cx="2053819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שאלון 1261 · במדבר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 rot="18900000">
            <a:off x="10561435" y="16968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7021" y="17653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נכיר את הסיפור «חטא המרגלים» (במדבר י״ד)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 rot="18900000">
            <a:off x="10561435" y="28652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7021" y="29337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נבחן כיצד הסיפור מבטא את התמה «במדבר»</a:t>
            </a:r>
          </a:p>
        </p:txBody>
      </p:sp>
      <p:sp>
        <p:nvSpPr>
          <p:cNvPr id="9" name="TextBox 8"/>
          <p:cNvSpPr txBox="1"/>
          <p:nvPr/>
        </p:nvSpPr>
        <p:spPr>
          <a:xfrm rot="18900000">
            <a:off x="10561435" y="40336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7021" y="41021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נקרא פסוקי מפתח ונעמיק בפירוש רש"י ורמב"ן</a:t>
            </a:r>
          </a:p>
        </p:txBody>
      </p:sp>
      <p:sp>
        <p:nvSpPr>
          <p:cNvPr id="11" name="TextBox 10"/>
          <p:cNvSpPr txBox="1"/>
          <p:nvPr/>
        </p:nvSpPr>
        <p:spPr>
          <a:xfrm rot="18900000">
            <a:off x="10561435" y="52020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7021" y="52705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13246" y="19240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משה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3246" y="2482850"/>
            <a:ext cx="4813808" cy="1193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משה מזהיר: למה זה אתם עברים את פי ה׳ והוא לא תצלח...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4946" y="19240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כלב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4946" y="2482850"/>
            <a:ext cx="4813808" cy="1193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רק כלב ״עקב היתה רוח אחרת עמו וימלא אחרי״ יזכה.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13246" y="43243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יהושע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3246" y="4883150"/>
            <a:ext cx="4813808" cy="1193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יהושע וכלב קורעים בגדיהם ומדברים אל העם: ״הארץ אשר עברנו בה לתור אתה טובה הארץ מאד מאד...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4946" y="43243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אהרן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4946" y="4883150"/>
            <a:ext cx="4813808" cy="1193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משה ואהרן נופלים על פניהם.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10762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77023" y="2432050"/>
            <a:ext cx="220087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העם בוכה ורוצה לחזור למצרים.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9787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6048" y="2432050"/>
            <a:ext cx="220087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יהושע וכלב: ״טובה הארץ מאד מאד״.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68812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35073" y="2432050"/>
            <a:ext cx="220087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ה׳ גוזר 40 שנה במדבר, וסליחת משה: ״סלחתי כדבריך״.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47837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098" y="2432050"/>
            <a:ext cx="220087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המעפילים מובסים בחרמה.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במדבר י"ד, ג'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וְלָמָה ה' מֵבִיא אֹתָנוּ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אֶל־הָאָרֶץ הַזֹּאת לִנְפֹּל בַּחֶרֶב נָשֵׁינוּ וְטַפֵּנוּ יִהְיוּ לָבַז הֲלוֹא טוֹב לָנוּ שׁוּב מִצְרָיְמָה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״ותשא כל העדה ויתנו את קולם ויבכו העם בלילה ההוא״.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במדבר י"ד, י"א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וַיֹּאמֶר ה' אֶל־מֹשֶׁה </a:t>
            </a: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עַד־אָנָה יְנַאֲצֻנִי הָעָם הַזֶּה וְעַד־אָנָה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לֹא־יַאֲמִינוּ בִי בְּכֹל הָאֹתוֹת אֲשֶׁר עָשִׂיתִי בְּקִרְבּוֹ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האל אומר למשה ״עד אנה ינאצני העם הזה ועד אנה לא יאמינו בי״.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במדבר י"ד, כ"ו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3036887"/>
            <a:ext cx="10033127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וַיְדַבֵּר ה' אֶל־מֹשֶׁה וְאֶל־אַהֲרֹן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לֵאמֹר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האל אומר ״עד מתי לעדה הרעה הזאת אשר המה מלינים עלי״.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במדבר י"ד, מ'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וַיַּשְׁכִּמוּ בַבֹּקֶר וַיַּעֲלוּ אֶל־רֹאשׁ־הָהָר לֵאמֹר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הִנֶּנּוּ וְעָלִינוּ אֶל־הַמָּקוֹם אֲשֶׁר־אָמַר ה' כִּי חָטָאנוּ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משה אומר את הדברים לבני ישראל, והעם מתאבל מאד.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5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כי חטאנו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5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עַל אֲשֶׁר אָמַרְנוּ הֲלוֹא טוֹב לָנוּ שׁוּב מִצְרָיְמָה.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59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עד אנה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59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עַד הֵיכָן.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6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בכל האתות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6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בִּשְׁבִיל כָּל הַנִּסִּים שֶׁעָשִׂיתִי לָהֶם, הָיָה לָהֶם לְהַאֲמִין שֶׁהַיְכֹלֶת בְּיָדִי לְקַיֵּם הַבְטָחָתִי.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54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אל ראש ההר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54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הוּא הַדֶּרֶךְ הָעוֹלֶה לְאֶרֶץ יִשְׂרָאֵל.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59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הננו ועלינו אל המקום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59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לְאֶרֶץ יִשְׂרָאֵל.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64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אשר אמר ה'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64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לְתִתָּהּ לָנוּ, שָׁם נַעֲלֶה.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939" y="2381250"/>
            <a:ext cx="996772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A9D8F"/>
                </a:solidFill>
                <a:latin typeface="Miriam Libre"/>
                <a:cs typeface="Miriam Libre"/>
                <a:ea typeface="Miriam Libre"/>
              </a:rPr>
              <a:t>רש"י על במדבר י"ד, י"א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2939" y="2813050"/>
            <a:ext cx="9967722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C1440E"/>
                </a:solidFill>
                <a:latin typeface="Noto Serif Hebrew"/>
                <a:cs typeface="Noto Serif Hebrew"/>
                <a:ea typeface="Noto Serif Hebrew"/>
              </a:rPr>
              <a:t>בכל האתות</a:t>
            </a:r>
            <a:r>
              <a:rPr sz="3000" b="0" i="0" lang="he-IL">
                <a:solidFill>
                  <a:srgbClr val="1D3557"/>
                </a:solidFill>
                <a:latin typeface="Noto Serif Hebrew"/>
                <a:cs typeface="Noto Serif Hebrew"/>
                <a:ea typeface="Noto Serif Hebrew"/>
              </a:rPr>
              <a:t>. בִּשְׁבִיל כָּל הַנִּסִּים שֶׁעָשִׂיתִי לָהֶם, הָיָה לָהֶם לְהַאֲמִין שֶׁהַיְכֹלֶת בְּיָדִי לְקַיֵּם הַבְטָחָתִי: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מה מסביר רש"י על «בכל האתות»?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רמב"ן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939" y="2076450"/>
            <a:ext cx="996772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A9D8F"/>
                </a:solidFill>
                <a:latin typeface="Miriam Libre"/>
                <a:cs typeface="Miriam Libre"/>
                <a:ea typeface="Miriam Libre"/>
              </a:rPr>
              <a:t>רמב"ן על במדבר י"ד, ג'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2939" y="2508250"/>
            <a:ext cx="9967722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0" i="0" lang="he-IL">
                <a:solidFill>
                  <a:srgbClr val="1D3557"/>
                </a:solidFill>
                <a:latin typeface="Noto Serif Hebrew"/>
                <a:cs typeface="Noto Serif Hebrew"/>
                <a:ea typeface="Noto Serif Hebrew"/>
              </a:rPr>
              <a:t>וְטַעַם וְלָמָה ה' מֵבִיא אֹתָנוּ אֶל הָאָרֶץ הַזֹּאת לִנְפֹּל בַּחֶרֶב נָשֵׁינוּ וְטַפֵּנוּ – לֹא יַזְכִּירוּ דִּבַּת הָאָרֶץ לֵאמֹר גַּם כֵּן "וְהָאָרֶץ מְשַׁכֶּלֶת וְרָעָה", כִּי יַסְתִּירוּ הָעָם הַדָּבָר הַזֶּה מִמֹּשֶׁה, מִפְּנֵי שֶׁלֹּא אָמְרוּ 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מה מוסיף פירושו של רמב"ן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א׳–י׳ («הבכי»).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כ״ו–ל״ח («גזרת 40 שנה»).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ל״ט–מ״ה («המעפילים»).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4681" y="1860550"/>
            <a:ext cx="6239637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מה לדעתכם המסר המרכזי של במדבר י״ד?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חטא המרגלים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10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הבכי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8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משה מתפלל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10334" y="3498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גזרת 40 שנה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334" y="3498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המעפילים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05000"/>
            <a:ext cx="1033399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קראו במדבר י״ד.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א. קראו פסוקים א׳–י׳. מה מתואר בקטע «הבכי»? הסבירו והביאו ראיה מן הכתוב.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ב. קראו פסוקים י״א–כ״ה. מה מתואר בקטע «משה מתפלל»? הסבירו והביאו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א׳–י׳ («הבכי»).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״ותשא כל העדה ויתנו את קולם ויבכו העם בלילה ההוא״. העם מתלונן על משה ואהרן: ״לו מתנו בארץ מצרים או במדבר הזה לו מתנו ולמה ה׳ מביא אתנו אל הארץ הזאת לנפול בחרב״, ו״נתנה ראש ונשובה מצרימה״.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כ״ו–ל״ח («גזרת 40 שנה»).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האל אומר ״עד מתי לעדה הרעה הזאת אשר המה מלינים עלי״. כפי שאמרו ״במדבר הזה יפלו פגריכם״, כך יהיה: כל הפקודים מבן עשרים שנה ומעלה, פרט לכלב ויהושע.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ל״ט–מ״ה («המעפילים»).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משה אומר את הדברים לבני ישראל, והעם מתאבל מאד. ״וישכמו בבקר ויעלו אל ראש ההר לאמר הננו ועלינו אל המקום אשר אמר ה׳ כי חטאנו״.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א. ״ותשא כל העדה ויתנו את קולם ויבכו העם בלילה ההוא״. העם מתלונן על משה ואהרן: ״לו מתנו בארץ מצרים או במדבר הזה לו מתנו ולמה ה׳ מביא אתנו אל הארץ הזאת לנפול בחרב״, ו״נתנה ראש ונשובה מצרימה״.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ב. האל אומר למשה ״עד אנה ינאצני העם הזה ועד אנה לא יאמינו בי״. הוא מציע ״אכנו בדבר ואורשנו ואעשה אותך לגוי גדול ועצום ממנו״. כמו בחטא העגל, משה מתפלל.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חטא המרגלים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