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1460500"/>
            <a:ext cx="5755640" cy="444500"/>
          </a:xfrm>
          <a:prstGeom prst="rect">
            <a:avLst/>
          </a:prstGeom>
          <a:noFill/>
        </p:spPr>
        <p:txBody>
          <a:bodyPr wrap="square" lIns="0" rIns="0" tIns="0" bIns="0" anchor="t"/>
          <a:lstStyle/>
          <a:p>
            <a:pPr algn="r" rtl="1">
              <a:lnSpc>
                <a:spcPts val="3500"/>
              </a:lnSpc>
            </a:pPr>
            <a:r>
              <a:rPr sz="2400" b="0" i="0" lang="he-IL">
                <a:solidFill>
                  <a:srgbClr val="FFD166"/>
                </a:solidFill>
                <a:latin typeface="IBM Plex Sans Hebrew"/>
                <a:cs typeface="IBM Plex Sans Hebrew"/>
                <a:ea typeface="IBM Plex Sans Hebrew"/>
              </a:rPr>
              <a:t>במדבר ט״ז</a:t>
            </a:r>
          </a:p>
        </p:txBody>
      </p:sp>
      <p:sp>
        <p:nvSpPr>
          <p:cNvPr id="4" name="TextBox 3"/>
          <p:cNvSpPr txBox="1"/>
          <p:nvPr/>
        </p:nvSpPr>
        <p:spPr>
          <a:xfrm>
            <a:off x="5821680" y="1924050"/>
            <a:ext cx="5755640" cy="2374900"/>
          </a:xfrm>
          <a:prstGeom prst="rect">
            <a:avLst/>
          </a:prstGeom>
          <a:noFill/>
        </p:spPr>
        <p:txBody>
          <a:bodyPr wrap="square" lIns="0" rIns="0" tIns="0" bIns="0" anchor="ctr"/>
          <a:lstStyle/>
          <a:p>
            <a:pPr algn="r" rtl="1">
              <a:lnSpc>
                <a:spcPts val="7344"/>
              </a:lnSpc>
            </a:pPr>
            <a:r>
              <a:rPr sz="6800" b="1" i="0" lang="he-IL">
                <a:solidFill>
                  <a:srgbClr val="FFFFFF"/>
                </a:solidFill>
                <a:latin typeface="IBM Plex Sans Hebrew"/>
                <a:cs typeface="IBM Plex Sans Hebrew"/>
                <a:ea typeface="IBM Plex Sans Hebrew"/>
              </a:rPr>
              <a:t>מחלוקת קרח</a:t>
            </a:r>
          </a:p>
        </p:txBody>
      </p:sp>
      <p:sp>
        <p:nvSpPr>
          <p:cNvPr id="5" name="TextBox 4"/>
          <p:cNvSpPr txBox="1"/>
          <p:nvPr/>
        </p:nvSpPr>
        <p:spPr>
          <a:xfrm>
            <a:off x="5821680" y="4318000"/>
            <a:ext cx="5755640" cy="406400"/>
          </a:xfrm>
          <a:prstGeom prst="rect">
            <a:avLst/>
          </a:prstGeom>
          <a:noFill/>
        </p:spPr>
        <p:txBody>
          <a:bodyPr wrap="square" lIns="0" rIns="0" tIns="0" bIns="0" anchor="t"/>
          <a:lstStyle/>
          <a:p>
            <a:pPr algn="r" rtl="1">
              <a:lnSpc>
                <a:spcPts val="3200"/>
              </a:lnSpc>
            </a:pPr>
            <a:r>
              <a:rPr sz="2100" b="0" i="0" lang="he-IL">
                <a:solidFill>
                  <a:srgbClr val="DBEEFF"/>
                </a:solidFill>
                <a:latin typeface="IBM Plex Sans Hebrew"/>
                <a:cs typeface="IBM Plex Sans Hebrew"/>
                <a:ea typeface="IBM Plex Sans Hebrew"/>
              </a:rPr>
              <a:t>שאלון 1261 · במדבר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מטרות השיעור</a:t>
            </a:r>
          </a:p>
        </p:txBody>
      </p:sp>
      <p:sp>
        <p:nvSpPr>
          <p:cNvPr id="5" name="TextBox 4"/>
          <p:cNvSpPr txBox="1"/>
          <p:nvPr/>
        </p:nvSpPr>
        <p:spPr>
          <a:xfrm>
            <a:off x="10731500" y="18669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1</a:t>
            </a:r>
          </a:p>
        </p:txBody>
      </p:sp>
      <p:sp>
        <p:nvSpPr>
          <p:cNvPr id="6" name="TextBox 5"/>
          <p:cNvSpPr txBox="1"/>
          <p:nvPr/>
        </p:nvSpPr>
        <p:spPr>
          <a:xfrm>
            <a:off x="4860480" y="17589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נכיר את הסיפור «מחלוקת קרח» (במדבר ט״ז) ואת הדמויות בו</a:t>
            </a:r>
          </a:p>
        </p:txBody>
      </p:sp>
      <p:sp>
        <p:nvSpPr>
          <p:cNvPr id="7" name="TextBox 6"/>
          <p:cNvSpPr txBox="1"/>
          <p:nvPr/>
        </p:nvSpPr>
        <p:spPr>
          <a:xfrm>
            <a:off x="10731500" y="30353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2</a:t>
            </a:r>
          </a:p>
        </p:txBody>
      </p:sp>
      <p:sp>
        <p:nvSpPr>
          <p:cNvPr id="8" name="TextBox 7"/>
          <p:cNvSpPr txBox="1"/>
          <p:nvPr/>
        </p:nvSpPr>
        <p:spPr>
          <a:xfrm>
            <a:off x="4860480" y="29273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נבחן כיצד הסיפור מבטא את התמה «במדבר»</a:t>
            </a:r>
          </a:p>
        </p:txBody>
      </p:sp>
      <p:sp>
        <p:nvSpPr>
          <p:cNvPr id="9" name="TextBox 8"/>
          <p:cNvSpPr txBox="1"/>
          <p:nvPr/>
        </p:nvSpPr>
        <p:spPr>
          <a:xfrm>
            <a:off x="10731500" y="42037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3</a:t>
            </a:r>
          </a:p>
        </p:txBody>
      </p:sp>
      <p:sp>
        <p:nvSpPr>
          <p:cNvPr id="10" name="TextBox 9"/>
          <p:cNvSpPr txBox="1"/>
          <p:nvPr/>
        </p:nvSpPr>
        <p:spPr>
          <a:xfrm>
            <a:off x="4860480" y="40957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נקרא פסוקי מפתח ונעמיק בפירוש רש"י ורמב"ן</a:t>
            </a:r>
          </a:p>
        </p:txBody>
      </p:sp>
      <p:sp>
        <p:nvSpPr>
          <p:cNvPr id="11" name="TextBox 10"/>
          <p:cNvSpPr txBox="1"/>
          <p:nvPr/>
        </p:nvSpPr>
        <p:spPr>
          <a:xfrm>
            <a:off x="10731500" y="53721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4</a:t>
            </a:r>
          </a:p>
        </p:txBody>
      </p:sp>
      <p:sp>
        <p:nvSpPr>
          <p:cNvPr id="12" name="TextBox 11"/>
          <p:cNvSpPr txBox="1"/>
          <p:nvPr/>
        </p:nvSpPr>
        <p:spPr>
          <a:xfrm>
            <a:off x="4860480" y="52641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הדמויות בסיפור</a:t>
            </a:r>
          </a:p>
        </p:txBody>
      </p:sp>
      <p:sp>
        <p:nvSpPr>
          <p:cNvPr id="5" name="TextBox 4"/>
          <p:cNvSpPr txBox="1"/>
          <p:nvPr/>
        </p:nvSpPr>
        <p:spPr>
          <a:xfrm>
            <a:off x="6413246" y="19240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משה</a:t>
            </a:r>
          </a:p>
        </p:txBody>
      </p:sp>
      <p:sp>
        <p:nvSpPr>
          <p:cNvPr id="6" name="TextBox 5"/>
          <p:cNvSpPr txBox="1"/>
          <p:nvPr/>
        </p:nvSpPr>
        <p:spPr>
          <a:xfrm>
            <a:off x="6413246" y="2482850"/>
            <a:ext cx="4813808" cy="1356617"/>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משה ״ויחר למשה מאד״ ומתפלל ״אל תפן אל מנחתם״.</a:t>
            </a:r>
          </a:p>
        </p:txBody>
      </p:sp>
      <p:sp>
        <p:nvSpPr>
          <p:cNvPr id="7" name="TextBox 6"/>
          <p:cNvSpPr txBox="1"/>
          <p:nvPr/>
        </p:nvSpPr>
        <p:spPr>
          <a:xfrm>
            <a:off x="964946" y="19240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דתן</a:t>
            </a:r>
          </a:p>
        </p:txBody>
      </p:sp>
      <p:sp>
        <p:nvSpPr>
          <p:cNvPr id="8" name="TextBox 7"/>
          <p:cNvSpPr txBox="1"/>
          <p:nvPr/>
        </p:nvSpPr>
        <p:spPr>
          <a:xfrm>
            <a:off x="964946" y="2482850"/>
            <a:ext cx="4813808" cy="1356617"/>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קרח, דתן ואבירם וחבורתם מתלוננים על משה ואהרן.</a:t>
            </a:r>
          </a:p>
        </p:txBody>
      </p:sp>
      <p:sp>
        <p:nvSpPr>
          <p:cNvPr id="9" name="TextBox 8"/>
          <p:cNvSpPr txBox="1"/>
          <p:nvPr/>
        </p:nvSpPr>
        <p:spPr>
          <a:xfrm>
            <a:off x="6413246" y="4487167"/>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אבירם</a:t>
            </a:r>
          </a:p>
        </p:txBody>
      </p:sp>
      <p:sp>
        <p:nvSpPr>
          <p:cNvPr id="10" name="TextBox 9"/>
          <p:cNvSpPr txBox="1"/>
          <p:nvPr/>
        </p:nvSpPr>
        <p:spPr>
          <a:xfrm>
            <a:off x="6413246" y="5045967"/>
            <a:ext cx="4813808" cy="1030982"/>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משה הולך אל דתן ואבירם והזקנים אחריו.</a:t>
            </a:r>
          </a:p>
        </p:txBody>
      </p:sp>
      <p:sp>
        <p:nvSpPr>
          <p:cNvPr id="11" name="TextBox 10"/>
          <p:cNvSpPr txBox="1"/>
          <p:nvPr/>
        </p:nvSpPr>
        <p:spPr>
          <a:xfrm>
            <a:off x="964946" y="4487167"/>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אהרן</a:t>
            </a:r>
          </a:p>
        </p:txBody>
      </p:sp>
      <p:sp>
        <p:nvSpPr>
          <p:cNvPr id="12" name="TextBox 11"/>
          <p:cNvSpPr txBox="1"/>
          <p:nvPr/>
        </p:nvSpPr>
        <p:spPr>
          <a:xfrm>
            <a:off x="964946" y="5045967"/>
            <a:ext cx="4813808" cy="1030982"/>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מטה אהרן פורח ומוכיח את הכהונה.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רצף האירועים</a:t>
            </a:r>
          </a:p>
        </p:txBody>
      </p:sp>
      <p:sp>
        <p:nvSpPr>
          <p:cNvPr id="5" name="TextBox 4"/>
          <p:cNvSpPr txBox="1"/>
          <p:nvPr/>
        </p:nvSpPr>
        <p:spPr>
          <a:xfrm>
            <a:off x="992981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קרח, דתן ואבירם וחבורתם מתלוננים על משה ואהרן.</a:t>
            </a:r>
          </a:p>
        </p:txBody>
      </p:sp>
      <p:sp>
        <p:nvSpPr>
          <p:cNvPr id="7" name="TextBox 6"/>
          <p:cNvSpPr txBox="1"/>
          <p:nvPr/>
        </p:nvSpPr>
        <p:spPr>
          <a:xfrm>
            <a:off x="7208837"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משה מציע מבחן המחתות.</a:t>
            </a:r>
          </a:p>
        </p:txBody>
      </p:sp>
      <p:sp>
        <p:nvSpPr>
          <p:cNvPr id="9" name="TextBox 8"/>
          <p:cNvSpPr txBox="1"/>
          <p:nvPr/>
        </p:nvSpPr>
        <p:spPr>
          <a:xfrm>
            <a:off x="448786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הארץ פוצה את פיה ובולעת את הקשרים.</a:t>
            </a:r>
          </a:p>
        </p:txBody>
      </p:sp>
      <p:sp>
        <p:nvSpPr>
          <p:cNvPr id="11" name="TextBox 10"/>
          <p:cNvSpPr txBox="1"/>
          <p:nvPr/>
        </p:nvSpPr>
        <p:spPr>
          <a:xfrm>
            <a:off x="1766887"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4</a:t>
            </a:r>
          </a:p>
        </p:txBody>
      </p:sp>
      <p:sp>
        <p:nvSpPr>
          <p:cNvPr id="12" name="TextBox 11"/>
          <p:cNvSpPr txBox="1"/>
          <p:nvPr/>
        </p:nvSpPr>
        <p:spPr>
          <a:xfrm>
            <a:off x="914098"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מטה אהרן פורח ומוכיח את הכהונה.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במדבר ט"ז, ה'</a:t>
            </a:r>
          </a:p>
        </p:txBody>
      </p:sp>
      <p:sp>
        <p:nvSpPr>
          <p:cNvPr id="5" name="TextBox 4"/>
          <p:cNvSpPr txBox="1"/>
          <p:nvPr/>
        </p:nvSpPr>
        <p:spPr>
          <a:xfrm>
            <a:off x="1079436" y="2125662"/>
            <a:ext cx="10033127" cy="2733675"/>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וַיְדַבֵּר אֶל־קֹרַח וְאֶל־כָּל־עֲדָתוֹ לֵאמֹר בֹּקֶר וְיֹדַע ה' </a:t>
            </a:r>
            <a:r>
              <a:rPr sz="4100" b="1" i="0" lang="he-IL">
                <a:solidFill>
                  <a:srgbClr val="FFD166"/>
                </a:solidFill>
                <a:latin typeface="Frank Ruhl Libre"/>
                <a:cs typeface="Frank Ruhl Libre"/>
                <a:ea typeface="Frank Ruhl Libre"/>
              </a:rPr>
              <a:t>אֶת־אֲשֶׁר־לוֹ וְאֶת־הַקָּדוֹשׁ וְהִקְרִיב אֵלָיו</a:t>
            </a:r>
            <a:r>
              <a:rPr sz="4100" b="0" i="0" lang="he-IL">
                <a:solidFill>
                  <a:srgbClr val="FFFFFF"/>
                </a:solidFill>
                <a:latin typeface="Frank Ruhl Libre"/>
                <a:cs typeface="Frank Ruhl Libre"/>
                <a:ea typeface="Frank Ruhl Libre"/>
              </a:rPr>
              <a:t> וְאֵת אֲשֶׁר יִבְחַר־בּוֹ יַקְרִיב אֵלָיו</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קרח בן יצהר בן קהת בן לוי, עם דתן ואבירם בני אליאב ואון בן פלת מראובן ומאתים וחמישים אנשים נשיאי עדה, קמים…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במדבר ט"ז, ט"ו</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וַיִּחַר לְמֹשֶׁה מְאֹד וַיֹּאמֶר אֶל־ה' </a:t>
            </a:r>
            <a:r>
              <a:rPr sz="4100" b="1" i="0" lang="he-IL">
                <a:solidFill>
                  <a:srgbClr val="FFD166"/>
                </a:solidFill>
                <a:latin typeface="Frank Ruhl Libre"/>
                <a:cs typeface="Frank Ruhl Libre"/>
                <a:ea typeface="Frank Ruhl Libre"/>
              </a:rPr>
              <a:t>אַל־תֵּפֶן אֶל־מִנְחָתָם</a:t>
            </a:r>
            <a:r>
              <a:rPr sz="4100" b="0" i="0" lang="he-IL">
                <a:solidFill>
                  <a:srgbClr val="FFFFFF"/>
                </a:solidFill>
                <a:latin typeface="Frank Ruhl Libre"/>
                <a:cs typeface="Frank Ruhl Libre"/>
                <a:ea typeface="Frank Ruhl Libre"/>
              </a:rPr>
              <a:t> לֹא חֲמוֹר אֶחָד מֵהֶם נָשָׂאתִי וְלֹא הֲרֵעֹתִי אֶת־אַחַד מֵהֶם</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משה שולח לקרוא לדתן ואבירם, והם עונים ״לא נעלה״ ומאשימים: ״המעט כי העליתנו מארץ זבת חלב ודבש להמיתנו במדבר כי תשתרר עלינו…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במדבר ט"ז, כ"ח</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וַיֹּאמֶר מֹשֶׁה בְּזֹאת תֵּדְעוּן</a:t>
            </a:r>
            <a:r>
              <a:rPr sz="4100" b="0" i="0" lang="he-IL">
                <a:solidFill>
                  <a:srgbClr val="FFFFFF"/>
                </a:solidFill>
                <a:latin typeface="Frank Ruhl Libre"/>
                <a:cs typeface="Frank Ruhl Libre"/>
                <a:ea typeface="Frank Ruhl Libre"/>
              </a:rPr>
              <a:t> כִּי־ה' שְׁלָחַנִי לַעֲשׂוֹת אֵת כָּל־הַמַּעֲשִׂים הָאֵלֶּה כִּי־לֹא מִלִּבִּי</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משה הולך אל דתן ואבירם והזקנים אחריו.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במדבר ט"ז, ג'</a:t>
            </a:r>
          </a:p>
        </p:txBody>
      </p:sp>
      <p:sp>
        <p:nvSpPr>
          <p:cNvPr id="5" name="TextBox 4"/>
          <p:cNvSpPr txBox="1"/>
          <p:nvPr/>
        </p:nvSpPr>
        <p:spPr>
          <a:xfrm>
            <a:off x="1079436" y="2125662"/>
            <a:ext cx="10033127" cy="2733675"/>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וַיִּקָּהֲלוּ עַל־מֹשֶׁה וְעַל־אַהֲרֹן וַיֹּאמְרוּ אֲלֵהֶם </a:t>
            </a:r>
            <a:r>
              <a:rPr sz="4100" b="1" i="0" lang="he-IL">
                <a:solidFill>
                  <a:srgbClr val="FFD166"/>
                </a:solidFill>
                <a:latin typeface="Frank Ruhl Libre"/>
                <a:cs typeface="Frank Ruhl Libre"/>
                <a:ea typeface="Frank Ruhl Libre"/>
              </a:rPr>
              <a:t>רַב־לָכֶם כִּי כָל־הָעֵדָה כֻּלָּם קְדֹשִׁים</a:t>
            </a:r>
            <a:r>
              <a:rPr sz="4100" b="0" i="0" lang="he-IL">
                <a:solidFill>
                  <a:srgbClr val="FFFFFF"/>
                </a:solidFill>
                <a:latin typeface="Frank Ruhl Libre"/>
                <a:cs typeface="Frank Ruhl Libre"/>
                <a:ea typeface="Frank Ruhl Libre"/>
              </a:rPr>
              <a:t> וּבְתוֹכָם ה' וּמַדּוּעַ תִּתְנַשְּׂאוּ עַל־קְהַל ה'</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קרח בן יצהר בן קהת בן לוי, עם דתן ואבירם בני אליאב ואון בן פלת מראובן ומאתים וחמישים אנשים נשיאי עדה, קמים…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ויחר למשה מאד</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נִצְטַעֵר עַד לִמְאֹד.</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רב לכם</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הַרְבֵּה יוֹתֵר מִדַּאי לְקַחְתֶּם לְעַצְמְכֶם גְּדֻלָּה.</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כלם קדשים</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כֻּלָּם שָׁמְעוּ דְבָרִים בְּסִינַי מִפִּי הַגְּבוּרָה.</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מילה מנחה</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13" name="TextBox 12"/>
          <p:cNvSpPr txBox="1"/>
          <p:nvPr/>
        </p:nvSpPr>
        <p:spPr>
          <a:xfrm>
            <a:off x="45459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פולחן</a:t>
            </a:r>
          </a:p>
        </p:txBody>
      </p:sp>
      <p:sp>
        <p:nvSpPr>
          <p:cNvPr id="14" name="TextBox 13"/>
          <p:cNvSpPr txBox="1"/>
          <p:nvPr/>
        </p:nvSpPr>
        <p:spPr>
          <a:xfrm>
            <a:off x="45459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עבודה לאלוהות באמצעות קורבנות, תפילות וצומות במקדש או מחוצה לו.</a:t>
            </a:r>
          </a:p>
        </p:txBody>
      </p:sp>
      <p:sp>
        <p:nvSpPr>
          <p:cNvPr id="15" name="TextBox 14"/>
          <p:cNvSpPr txBox="1"/>
          <p:nvPr/>
        </p:nvSpPr>
        <p:spPr>
          <a:xfrm>
            <a:off x="926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קורבנות</a:t>
            </a:r>
          </a:p>
        </p:txBody>
      </p:sp>
      <p:sp>
        <p:nvSpPr>
          <p:cNvPr id="16" name="TextBox 15"/>
          <p:cNvSpPr txBox="1"/>
          <p:nvPr/>
        </p:nvSpPr>
        <p:spPr>
          <a:xfrm>
            <a:off x="926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מתנה מן החי או מן הצומח שמביא אדם למקדש לכבוד האל.</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רש"י</a:t>
            </a:r>
          </a:p>
        </p:txBody>
      </p:sp>
      <p:sp>
        <p:nvSpPr>
          <p:cNvPr id="5" name="TextBox 4"/>
          <p:cNvSpPr txBox="1"/>
          <p:nvPr/>
        </p:nvSpPr>
        <p:spPr>
          <a:xfrm>
            <a:off x="1080674" y="2165548"/>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רש"י על במדבר ט"ז, ה'</a:t>
            </a:r>
          </a:p>
        </p:txBody>
      </p:sp>
      <p:sp>
        <p:nvSpPr>
          <p:cNvPr id="6" name="TextBox 5"/>
          <p:cNvSpPr txBox="1"/>
          <p:nvPr/>
        </p:nvSpPr>
        <p:spPr>
          <a:xfrm>
            <a:off x="1080674" y="2597348"/>
            <a:ext cx="9948100" cy="1650503"/>
          </a:xfrm>
          <a:prstGeom prst="rect">
            <a:avLst/>
          </a:prstGeom>
          <a:noFill/>
        </p:spPr>
        <p:txBody>
          <a:bodyPr wrap="square" lIns="0" rIns="0" tIns="0" bIns="0" anchor="t"/>
          <a:lstStyle/>
          <a:p>
            <a:pPr algn="r" rtl="1">
              <a:lnSpc>
                <a:spcPts val="4332"/>
              </a:lnSpc>
            </a:pPr>
            <a:r>
              <a:rPr sz="2700" b="1" i="0" lang="he-IL">
                <a:solidFill>
                  <a:srgbClr val="FFD166"/>
                </a:solidFill>
                <a:latin typeface="Noto Serif Hebrew"/>
                <a:cs typeface="Noto Serif Hebrew"/>
                <a:ea typeface="Noto Serif Hebrew"/>
              </a:rPr>
              <a:t>והקריב</a:t>
            </a:r>
            <a:r>
              <a:rPr sz="2700" b="0" i="0" lang="he-IL">
                <a:solidFill>
                  <a:srgbClr val="FFFFFF"/>
                </a:solidFill>
                <a:latin typeface="Noto Serif Hebrew"/>
                <a:cs typeface="Noto Serif Hebrew"/>
                <a:ea typeface="Noto Serif Hebrew"/>
              </a:rPr>
              <a:t>. אוֹתָם אליו; וְהַתַּרְגּוּם מוֹכִיחַ כֵּן "וִיקָרֵב לָקֳדָמוֹהִי", "יְקָרֵב לְשִׁמּוּשֵׁיהּ"; וּמִ"אַ בקר, אָ"ל מֹשֶׁה, גְּבוּלוֹת חָלַק הַקָּבָּ"ה בְּעוֹלָמוֹ, יְכוֹלִים אַתֶּם לַהֲפֹךְ בֹּקֶר לְעֶרֶב? כֵּן תּוּכְלוּ לְבַטֵּל אֶת זוֹ שֶׁנֶּאֱמַר "וַיְהִי עֶרֶב וַיְהִי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מסביר רש"י על «והקריב»?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רמב"ן</a:t>
            </a:r>
          </a:p>
        </p:txBody>
      </p:sp>
      <p:sp>
        <p:nvSpPr>
          <p:cNvPr id="5" name="TextBox 4"/>
          <p:cNvSpPr txBox="1"/>
          <p:nvPr/>
        </p:nvSpPr>
        <p:spPr>
          <a:xfrm>
            <a:off x="1080674" y="2122289"/>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רמב"ן על במדבר ט"ז, ט"ו</a:t>
            </a:r>
          </a:p>
        </p:txBody>
      </p:sp>
      <p:sp>
        <p:nvSpPr>
          <p:cNvPr id="6" name="TextBox 5"/>
          <p:cNvSpPr txBox="1"/>
          <p:nvPr/>
        </p:nvSpPr>
        <p:spPr>
          <a:xfrm>
            <a:off x="1080674" y="2554089"/>
            <a:ext cx="9948100" cy="1737121"/>
          </a:xfrm>
          <a:prstGeom prst="rect">
            <a:avLst/>
          </a:prstGeom>
          <a:noFill/>
        </p:spPr>
        <p:txBody>
          <a:bodyPr wrap="square" lIns="0" rIns="0" tIns="0" bIns="0" anchor="t"/>
          <a:lstStyle/>
          <a:p>
            <a:pPr algn="r" rtl="1">
              <a:lnSpc>
                <a:spcPts val="4560"/>
              </a:lnSpc>
            </a:pPr>
            <a:r>
              <a:rPr sz="2850" b="1" i="0" lang="he-IL">
                <a:solidFill>
                  <a:srgbClr val="FFD166"/>
                </a:solidFill>
                <a:latin typeface="Noto Serif Hebrew"/>
                <a:cs typeface="Noto Serif Hebrew"/>
                <a:ea typeface="Noto Serif Hebrew"/>
              </a:rPr>
              <a:t>אַל תֵּפֶן אֶל מִנְחָתָם</a:t>
            </a:r>
            <a:r>
              <a:rPr sz="2850" b="0" i="0" lang="he-IL">
                <a:solidFill>
                  <a:srgbClr val="FFFFFF"/>
                </a:solidFill>
                <a:latin typeface="Noto Serif Hebrew"/>
                <a:cs typeface="Noto Serif Hebrew"/>
                <a:ea typeface="Noto Serif Hebrew"/>
              </a:rPr>
              <a:t> – לְפִי פְּשׁוּטוֹ הַקְּטֹרֶת שֶׁהֵם מַקְרִיבִים לְפָנֶיךָ לְמָחָר אַל תֵּפֶן אֵלֶיהָ. וּמִדְרָשׁוֹ, אָמַר, יוֹדֵעַ אֲנִי שֶׁיֵּשׁ לָהֶם חֵלֶק בִּתְמִידֵי צִבּוּר, חֶלְקָם לֹא יִקְרַב לְפָנֶיךָ לְרָצוֹן. לְשׁוֹן רַשִׁ״י (רש״י על במדבר ט״ז:ט״ו).</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א׳–י״א («המרד»).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י״ב–כ״ד («דתן ואבירם»).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כ״ה–ל״ה («הארץ פוצה פיה»).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FFFFFF"/>
                </a:solidFill>
                <a:latin typeface="IBM Plex Sans Hebrew"/>
                <a:cs typeface="IBM Plex Sans Hebrew"/>
                <a:ea typeface="IBM Plex Sans Hebrew"/>
              </a:rPr>
              <a:t>מה לדעתכם המסר המרכזי של במדבר ט״ז?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0B569A"/>
                </a:solidFill>
                <a:latin typeface="IBM Plex Sans Hebrew"/>
                <a:cs typeface="IBM Plex Sans Hebrew"/>
                <a:ea typeface="IBM Plex Sans Hebrew"/>
              </a:rPr>
              <a:t>מחלוקת קרח</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המרד</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דתן ואבירם</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הארץ פוצה פיה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בסגנון בגרות</a:t>
            </a:r>
          </a:p>
        </p:txBody>
      </p:sp>
      <p:sp>
        <p:nvSpPr>
          <p:cNvPr id="5" name="TextBox 4"/>
          <p:cNvSpPr txBox="1"/>
          <p:nvPr/>
        </p:nvSpPr>
        <p:spPr>
          <a:xfrm>
            <a:off x="942086" y="1917700"/>
            <a:ext cx="10307828" cy="4165600"/>
          </a:xfrm>
          <a:prstGeom prst="rect">
            <a:avLst/>
          </a:prstGeom>
          <a:noFill/>
        </p:spPr>
        <p:txBody>
          <a:bodyPr wrap="square" lIns="0" rIns="0" tIns="0" bIns="0" anchor="t"/>
          <a:lstStyle/>
          <a:p>
            <a:pPr algn="r" rtl="1">
              <a:lnSpc>
                <a:spcPts val="3000"/>
              </a:lnSpc>
            </a:pPr>
            <a:r>
              <a:rPr sz="2000" b="0" i="0" lang="he-IL">
                <a:solidFill>
                  <a:srgbClr val="FFFFFF"/>
                </a:solidFill>
                <a:latin typeface="IBM Plex Sans Hebrew"/>
                <a:cs typeface="IBM Plex Sans Hebrew"/>
                <a:ea typeface="IBM Plex Sans Hebrew"/>
              </a:rPr>
              <a:t>(קיץ תשפ"ג (שאלון 1361))</a:t>
            </a:r>
          </a:p>
          <a:p>
            <a:pPr algn="r" rtl="1">
              <a:lnSpc>
                <a:spcPts val="3000"/>
              </a:lnSpc>
            </a:pPr>
            <a:r>
              <a:rPr sz="2000" b="0" i="0" lang="he-IL">
                <a:solidFill>
                  <a:srgbClr val="FFFFFF"/>
                </a:solidFill>
                <a:latin typeface="IBM Plex Sans Hebrew"/>
                <a:cs typeface="IBM Plex Sans Hebrew"/>
                <a:ea typeface="IBM Plex Sans Hebrew"/>
              </a:rPr>
              <a:t>2. קראו במדבר, פרק ט"ז, פסוקים א'–ל"ג.</a:t>
            </a:r>
          </a:p>
          <a:p>
            <a:pPr algn="r" rtl="1">
              <a:lnSpc>
                <a:spcPts val="3000"/>
              </a:lnSpc>
            </a:pPr>
            <a:r>
              <a:rPr sz="2000" b="0" i="0" lang="he-IL">
                <a:solidFill>
                  <a:srgbClr val="FFFFFF"/>
                </a:solidFill>
                <a:latin typeface="IBM Plex Sans Hebrew"/>
                <a:cs typeface="IBM Plex Sans Hebrew"/>
                <a:ea typeface="IBM Plex Sans Hebrew"/>
              </a:rPr>
              <a:t>א. קראו פסוקים א'–ל"א.</a:t>
            </a:r>
          </a:p>
          <a:p>
            <a:pPr algn="r" rtl="1">
              <a:lnSpc>
                <a:spcPts val="3000"/>
              </a:lnSpc>
            </a:pPr>
            <a:r>
              <a:rPr sz="2000" b="0" i="0" lang="he-IL">
                <a:solidFill>
                  <a:srgbClr val="FFFFFF"/>
                </a:solidFill>
                <a:latin typeface="IBM Plex Sans Hebrew"/>
                <a:cs typeface="IBM Plex Sans Hebrew"/>
                <a:ea typeface="IBM Plex Sans Hebrew"/>
              </a:rPr>
              <a:t>(1) אפשר לטעון כי תלונת קורח ועדתו נגד משה ואהרון מוצדקת. הסבירו טענה זו על פי הכתוב. (4 נקודות)</a:t>
            </a:r>
          </a:p>
          <a:p>
            <a:pPr algn="r" rtl="1">
              <a:lnSpc>
                <a:spcPts val="3000"/>
              </a:lnSpc>
            </a:pPr>
            <a:r>
              <a:rPr sz="2000" b="0" i="0" lang="he-IL">
                <a:solidFill>
                  <a:srgbClr val="FFFFFF"/>
                </a:solidFill>
                <a:latin typeface="IBM Plex Sans Hebrew"/>
                <a:cs typeface="IBM Plex Sans Hebrew"/>
                <a:ea typeface="IBM Plex Sans Hebrew"/>
              </a:rPr>
              <a:t>(2) מדוע חשב משה כי תלונת קורח ועדתו אינה מוצדקת, ומהי ההצעה שהוא מציע? הסבירו את דבריכם, ובססו אותם על הכתוב.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א׳–י״א («המרד»).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קרח בן יצהר בן קהת בן לוי, עם דתן ואבירם בני אליאב ואון בן פלת מראובן ומאתים וחמישים אנשים נשיאי עדה, קמים נגד משה ואהרן: ״רב לכם כי כל העדה כלם קדשים ובתוכם ה׳ ומדוע תתנשאו על קהל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י״ב–כ״ד («דתן ואבירם»).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משה שולח לקרוא לדתן ואבירם, והם עונים ״לא נעלה״ ומאשימים: ״המעט כי העליתנו מארץ זבת חלב ודבש להמיתנו במדבר כי תשתרר עלינו גם השתרר״. הם מכנים את מצרים ״ארץ זבת חלב ודבש״ - ביטוי שנשמר לארץ 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כ״ה–ל״ה («הארץ פוצה פיה»).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משה הולך אל דתן ואבירם והזקנים אחריו. הוא מזהיר את העדה ״סורו נא מעל אהלי האנשים הרשעים״. משה אומר: ״אם כמות כל האדם ימתון אלה... לא ה׳ שלחני. ואם בריאה יברא ה׳ ופצתה האדמה את פיה ובלעה אותם... וידעתם כי נאצו האנשים האלה את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 (1/2)</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שאלה 2</a:t>
            </a:r>
          </a:p>
          <a:p>
            <a:pPr algn="r" rtl="1">
              <a:lnSpc>
                <a:spcPts val="2850"/>
              </a:lnSpc>
            </a:pPr>
            <a:r>
              <a:rPr sz="1900" b="0" i="0" lang="he-IL">
                <a:solidFill>
                  <a:srgbClr val="FFFFFF"/>
                </a:solidFill>
                <a:latin typeface="IBM Plex Sans Hebrew"/>
                <a:cs typeface="IBM Plex Sans Hebrew"/>
                <a:ea typeface="IBM Plex Sans Hebrew"/>
              </a:rPr>
              <a:t>סעיף א'</a:t>
            </a:r>
          </a:p>
          <a:p>
            <a:pPr algn="r" rtl="1">
              <a:lnSpc>
                <a:spcPts val="2850"/>
              </a:lnSpc>
            </a:pPr>
            <a:r>
              <a:rPr sz="1900" b="0" i="0" lang="he-IL">
                <a:solidFill>
                  <a:srgbClr val="FFFFFF"/>
                </a:solidFill>
                <a:latin typeface="IBM Plex Sans Hebrew"/>
                <a:cs typeface="IBM Plex Sans Hebrew"/>
                <a:ea typeface="IBM Plex Sans Hebrew"/>
              </a:rPr>
              <a:t>(1) תלונת קרח ועדתו נגד משה ואהרון מוצדקת. לטענתם אין הצדקה להתנשאותם של משה ואהרון מעל העם, ואין סיבה שרק הם ישמשו ככוהנים מקריבי קורבנות לה', מאחר וכל העם נחשב לקדוש והאלוהים נמצא בקרבו. לביסוס: "כי כל העדה קדושים ובתוכם ה'".</a:t>
            </a:r>
          </a:p>
          <a:p>
            <a:pPr algn="r" rtl="1">
              <a:lnSpc>
                <a:spcPts val="2850"/>
              </a:lnSpc>
            </a:pPr>
            <a:r>
              <a:rPr sz="1900" b="0" i="0" lang="he-IL">
                <a:solidFill>
                  <a:srgbClr val="FFFFFF"/>
                </a:solidFill>
                <a:latin typeface="IBM Plex Sans Hebrew"/>
                <a:cs typeface="IBM Plex Sans Hebrew"/>
                <a:ea typeface="IBM Plex Sans Hebrew"/>
              </a:rPr>
              <a:t>(2) משה חשב כי תלונת קרח ועדתו אינה מוצדקת, מאחר ובני לוי (השבט של קרח), כבר נבדלו על ידי ה' מיתר העם לעסוק בעבודת המשכן/הקודש. כלומר, הם כבר זכו לתפקידים נבחרים מיתר העם, לכן אין הצדקה לתלונתם על התנשאות משה ואהרון. לביסוס: "המעט מכם כי הבדיל אלוהי ישראל אתכם מעדת ישראל להקריב אתכם אליו לעבד את עבדת משכן ה'... ובקשתם גם כהנה".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 (2/2)</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ההצעה שמשה מציע, היא מבחן המחתות. ה' יבחר את האדם בו הוא רוצה לכהן, ולשם כך על קרח ועדתו לקחת מחתות ולשים עליהן אש וקטורת (מעשה שהיה מותר לכוהנים בלבד). לביסוס: "זאת עשו קחו לכם מחתות קרח וכל עדתו ותנו בהן אש ושימו עליהן קטרת לפני ה' מחר והיה האיש אשר יבחר ה' הוא הקדוש".</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מחלוקת קרח – שאלון 1261</dc:title>
  <dc:subject/>
  <dc:creator/>
  <cp:keywords/>
  <dc:description/>
  <cp:lastModifiedBy/>
  <cp:revision>1</cp:revision>
  <dcterms:created xsi:type="dcterms:W3CDTF">2013-01-27T09:14:16Z</dcterms:created>
  <dcterms:modified xsi:type="dcterms:W3CDTF">2013-01-27T09:15:58Z</dcterms:modified>
  <cp:category/>
</cp:coreProperties>
</file>