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במדבר כ״ב</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בלק ובלעם</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1261 · במדבר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«בלק ובלעם» (במדבר כ״ב)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«במדבר»</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וספורנו</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8236966" y="1905000"/>
            <a:ext cx="2982468"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בלעם</a:t>
            </a:r>
          </a:p>
        </p:txBody>
      </p:sp>
      <p:sp>
        <p:nvSpPr>
          <p:cNvPr id="6" name="TextBox 5"/>
          <p:cNvSpPr txBox="1"/>
          <p:nvPr/>
        </p:nvSpPr>
        <p:spPr>
          <a:xfrm>
            <a:off x="8236966" y="2463800"/>
            <a:ext cx="2982468"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בלעם אומר ״לינו פה הלילה והשבתי אתכם דבר כאשר ידבר ה׳ אלי״.</a:t>
            </a:r>
          </a:p>
        </p:txBody>
      </p:sp>
      <p:sp>
        <p:nvSpPr>
          <p:cNvPr id="7" name="TextBox 6"/>
          <p:cNvSpPr txBox="1"/>
          <p:nvPr/>
        </p:nvSpPr>
        <p:spPr>
          <a:xfrm>
            <a:off x="4604766" y="1905000"/>
            <a:ext cx="2982468"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בלק</a:t>
            </a:r>
          </a:p>
        </p:txBody>
      </p:sp>
      <p:sp>
        <p:nvSpPr>
          <p:cNvPr id="8" name="TextBox 7"/>
          <p:cNvSpPr txBox="1"/>
          <p:nvPr/>
        </p:nvSpPr>
        <p:spPr>
          <a:xfrm>
            <a:off x="4604766" y="2463800"/>
            <a:ext cx="2982468"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בלק מלך מואב שולח לבלעם לקלל את ישראל.</a:t>
            </a:r>
          </a:p>
        </p:txBody>
      </p:sp>
      <p:sp>
        <p:nvSpPr>
          <p:cNvPr id="9" name="TextBox 8"/>
          <p:cNvSpPr txBox="1"/>
          <p:nvPr/>
        </p:nvSpPr>
        <p:spPr>
          <a:xfrm>
            <a:off x="972566" y="1905000"/>
            <a:ext cx="2982468"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שרי</a:t>
            </a:r>
          </a:p>
        </p:txBody>
      </p:sp>
      <p:sp>
        <p:nvSpPr>
          <p:cNvPr id="10" name="TextBox 9"/>
          <p:cNvSpPr txBox="1"/>
          <p:nvPr/>
        </p:nvSpPr>
        <p:spPr>
          <a:xfrm>
            <a:off x="972566" y="2463800"/>
            <a:ext cx="2982468"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בלעם קם בבוקר, חובש את אתונו והולך עם שרי מואב.</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91076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905740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בלק שולח לבלעם (פסוקים א׳–י״ד)</a:t>
            </a:r>
          </a:p>
        </p:txBody>
      </p:sp>
      <p:sp>
        <p:nvSpPr>
          <p:cNvPr id="7" name="TextBox 6"/>
          <p:cNvSpPr txBox="1"/>
          <p:nvPr/>
        </p:nvSpPr>
        <p:spPr>
          <a:xfrm>
            <a:off x="718978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633642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הנסיון השני (פסוקים ט״ו–כ״א)</a:t>
            </a:r>
          </a:p>
        </p:txBody>
      </p:sp>
      <p:sp>
        <p:nvSpPr>
          <p:cNvPr id="9" name="TextBox 8"/>
          <p:cNvSpPr txBox="1"/>
          <p:nvPr/>
        </p:nvSpPr>
        <p:spPr>
          <a:xfrm>
            <a:off x="446881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361545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האתון והמלאך (פסוקים כ״ב–ל״ה)</a:t>
            </a:r>
          </a:p>
        </p:txBody>
      </p:sp>
      <p:sp>
        <p:nvSpPr>
          <p:cNvPr id="11" name="TextBox 10"/>
          <p:cNvSpPr txBox="1"/>
          <p:nvPr/>
        </p:nvSpPr>
        <p:spPr>
          <a:xfrm>
            <a:off x="174783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4</a:t>
            </a:r>
          </a:p>
        </p:txBody>
      </p:sp>
      <p:sp>
        <p:nvSpPr>
          <p:cNvPr id="12" name="TextBox 11"/>
          <p:cNvSpPr txBox="1"/>
          <p:nvPr/>
        </p:nvSpPr>
        <p:spPr>
          <a:xfrm>
            <a:off x="89447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בלעם ובלק (פסוקים ל״ו–מ״א)</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במדבר כ"ב, ז'</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וַיֵּלְכוּ זִקְנֵי מוֹאָב וְזִקְנֵי</a:t>
            </a:r>
            <a:r>
              <a:rPr sz="4100" b="0" i="0" lang="he-IL">
                <a:solidFill>
                  <a:srgbClr val="33414A"/>
                </a:solidFill>
                <a:latin typeface="Frank Ruhl Libre"/>
                <a:cs typeface="Frank Ruhl Libre"/>
                <a:ea typeface="Frank Ruhl Libre"/>
              </a:rPr>
              <a:t> מִדְיָן וּקְסָמִים בְּיָדָם וַיָּבֹאוּ אֶל־בִּלְעָם וַיְדַבְּרוּ אֵלָיו דִּבְרֵי בָלָק</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בני ישראל חונים בערבות מואב.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במדבר כ"ב, ט"ז</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וַיָּבֹאוּ אֶל־בִּלְעָם וַיֹּאמְרוּ לוֹ כֹּה אָמַר בָּלָק בֶּן־צִפּוֹר </a:t>
            </a:r>
            <a:r>
              <a:rPr sz="4100" b="1" i="0" lang="he-IL">
                <a:solidFill>
                  <a:srgbClr val="33414A"/>
                </a:solidFill>
                <a:latin typeface="Frank Ruhl Libre"/>
                <a:cs typeface="Frank Ruhl Libre"/>
                <a:ea typeface="Frank Ruhl Libre"/>
              </a:rPr>
              <a:t>אַל־נָא תִמָּנַע מֵהֲלֹךְ אֵלָי</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בלק שולח שרים נוספים, רבים ונכבדים יותר: ״אל נא תמנע מהלך אלי כי כבד אכבדך מאד...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במדבר כ"ב, כ"ה</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וַתֵּרֶא הָאָתוֹן </a:t>
            </a:r>
            <a:r>
              <a:rPr sz="4100" b="1" i="0" lang="he-IL">
                <a:solidFill>
                  <a:srgbClr val="33414A"/>
                </a:solidFill>
                <a:latin typeface="Frank Ruhl Libre"/>
                <a:cs typeface="Frank Ruhl Libre"/>
                <a:ea typeface="Frank Ruhl Libre"/>
              </a:rPr>
              <a:t>אֶת־מַלְאַךְ</a:t>
            </a:r>
            <a:r>
              <a:rPr sz="4100" b="0" i="0" lang="he-IL">
                <a:solidFill>
                  <a:srgbClr val="33414A"/>
                </a:solidFill>
                <a:latin typeface="Frank Ruhl Libre"/>
                <a:cs typeface="Frank Ruhl Libre"/>
                <a:ea typeface="Frank Ruhl Libre"/>
              </a:rPr>
              <a:t> ה' וַתִּלָּחֵץ אֶל־הַקִּיר וַתִּלְחַץ אֶת־רֶגֶל בִּלְעָם אֶל־הַקִּיר וַיֹּסֶף לְהַכֹּתָהּ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״ויחר אף אלוהים כי הולך הוא״ ומלאך ה׳ מתייצב בדרך ״לשטן לו״ עם חרב שלופה.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במדבר כ"ב, ל"ו</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וַיִּשְׁמַע בָּלָק כִּי בָא בִלְעָם וַיֵּצֵא לִקְרָאתוֹ אֶל־עִיר מוֹאָב </a:t>
            </a:r>
            <a:r>
              <a:rPr sz="4100" b="1" i="0" lang="he-IL">
                <a:solidFill>
                  <a:srgbClr val="33414A"/>
                </a:solidFill>
                <a:latin typeface="Frank Ruhl Libre"/>
                <a:cs typeface="Frank Ruhl Libre"/>
                <a:ea typeface="Frank Ruhl Libre"/>
              </a:rPr>
              <a:t>אֲשֶׁר עַל־גְּבוּל אַרְנֹן</a:t>
            </a:r>
            <a:r>
              <a:rPr sz="4100" b="0" i="0" lang="he-IL">
                <a:solidFill>
                  <a:srgbClr val="33414A"/>
                </a:solidFill>
                <a:latin typeface="Frank Ruhl Libre"/>
                <a:cs typeface="Frank Ruhl Libre"/>
                <a:ea typeface="Frank Ruhl Libre"/>
              </a:rPr>
              <a:t> אֲשֶׁר בִּקְצֵה הַגְּבוּל</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בלק יוצא לקראת בלעם בעיר מואב ״אשר על גבול ארנן״ ומוכיח אותו: ״הלא שלח שלחתי אליך לקרא לך למה לא הלכת אלי…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ותלחץ</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הִיא עַצְמָהּ.</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וישמע בלק</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שָׁלַח שְׁלוּחִים לְבַשְּׂרוֹ.</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מילה מנחה</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התגלות האל</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האלוהים הוא יישות מופשטת, הבוחרת להתגלות לנביאיו ולנבחריו בלבד.</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קורבנות</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מתנה מן החי או מן הצומח שמביא אדם למקדש לכבוד האל.</a:t>
            </a:r>
          </a:p>
        </p:txBody>
      </p:sp>
      <p:sp>
        <p:nvSpPr>
          <p:cNvPr id="15" name="TextBox 14"/>
          <p:cNvSpPr txBox="1"/>
          <p:nvPr/>
        </p:nvSpPr>
        <p:spPr>
          <a:xfrm>
            <a:off x="906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נבואה</a:t>
            </a:r>
          </a:p>
        </p:txBody>
      </p:sp>
      <p:sp>
        <p:nvSpPr>
          <p:cNvPr id="16" name="TextBox 15"/>
          <p:cNvSpPr txBox="1"/>
          <p:nvPr/>
        </p:nvSpPr>
        <p:spPr>
          <a:xfrm>
            <a:off x="906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דברי נביא.</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במדבר כ"ב, ז'</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וקסמים בידם</a:t>
            </a:r>
            <a:r>
              <a:rPr sz="3000" b="0" i="0" lang="he-IL">
                <a:solidFill>
                  <a:srgbClr val="33414A"/>
                </a:solidFill>
                <a:latin typeface="Noto Serif Hebrew"/>
                <a:cs typeface="Noto Serif Hebrew"/>
                <a:ea typeface="Noto Serif Hebrew"/>
              </a:rPr>
              <a:t>. כָּל מִינֵי קְסָמִים, שֶׁלֹּא יֹאמַר אֵין כְּלֵי תַשְׁמִישִׁי עִמִּי; דָּ"אַ — קֶסֶם זֶה נָטְלוּ בְיָדָם זִקְנֵי מִדְיָן, אָמְרוּ אִם יָבֹא עִמָּנוּ בַּפַּעַם הַזֹּאת יֵשׁ בּוֹ מַמָּשׁ, וְאִם יִדְחֵנוּ אֵין בּוֹ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«וקסמים בידם»?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ספורנו</a:t>
            </a:r>
          </a:p>
        </p:txBody>
      </p:sp>
      <p:sp>
        <p:nvSpPr>
          <p:cNvPr id="5" name="TextBox 4"/>
          <p:cNvSpPr txBox="1"/>
          <p:nvPr/>
        </p:nvSpPr>
        <p:spPr>
          <a:xfrm>
            <a:off x="1059815" y="23812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ספורנו על במדבר כ"ב, ל"ו</a:t>
            </a:r>
          </a:p>
        </p:txBody>
      </p:sp>
      <p:sp>
        <p:nvSpPr>
          <p:cNvPr id="6" name="TextBox 5"/>
          <p:cNvSpPr txBox="1"/>
          <p:nvPr/>
        </p:nvSpPr>
        <p:spPr>
          <a:xfrm>
            <a:off x="1059815" y="2813050"/>
            <a:ext cx="10072370" cy="12192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וַיֵּצֵא לִקְרָאתוֹ</a:t>
            </a:r>
            <a:r>
              <a:rPr sz="3000" b="0" i="0" lang="he-IL">
                <a:solidFill>
                  <a:srgbClr val="33414A"/>
                </a:solidFill>
                <a:latin typeface="Noto Serif Hebrew"/>
                <a:cs typeface="Noto Serif Hebrew"/>
                <a:ea typeface="Noto Serif Hebrew"/>
              </a:rPr>
              <a:t>. לְכַבְּדוֹ, שֶׁיָּדַע שֶׁהָיָה גַּס רוּחַ, כְּמוֹ שֶׁהֵעִידוּ רַבּוֹתֵינוּ זִכְרוֹנָם לִבְרָכָה (אבות ה:יח).</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ספורנו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א׳–י״ד («בלק שולח לבלעם»).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כ״ב–ל״ה («האתון והמלאך»).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ל״ו–מ״א («בלעם ובלק»).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לדעתך, איזה מן הטיעונים האלה הניע את בלעם?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בלק ובלעם</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בלק שולח לבלעם</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הנסיון השני</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האתון והמלאך</a:t>
            </a:r>
          </a:p>
        </p:txBody>
      </p:sp>
      <p:sp>
        <p:nvSpPr>
          <p:cNvPr id="9" name="TextBox 8"/>
          <p:cNvSpPr txBox="1"/>
          <p:nvPr/>
        </p:nvSpPr>
        <p:spPr>
          <a:xfrm>
            <a:off x="878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בלעם ובלק</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(קיץ תשפ"ה (שאלון 1361))</a:t>
            </a:r>
          </a:p>
          <a:p>
            <a:pPr algn="r" rtl="1">
              <a:lnSpc>
                <a:spcPts val="3000"/>
              </a:lnSpc>
            </a:pPr>
            <a:r>
              <a:rPr sz="2000" b="0" i="0" lang="he-IL">
                <a:solidFill>
                  <a:srgbClr val="3F4A52"/>
                </a:solidFill>
                <a:latin typeface="David Libre"/>
                <a:cs typeface="David Libre"/>
                <a:ea typeface="David Libre"/>
              </a:rPr>
              <a:t>קראו במדבר, פרק כ"ב.</a:t>
            </a:r>
          </a:p>
          <a:p>
            <a:pPr algn="r" rtl="1">
              <a:lnSpc>
                <a:spcPts val="3000"/>
              </a:lnSpc>
            </a:pPr>
            <a:r>
              <a:rPr sz="2000" b="0" i="0" lang="he-IL">
                <a:solidFill>
                  <a:srgbClr val="3F4A52"/>
                </a:solidFill>
                <a:latin typeface="David Libre"/>
                <a:cs typeface="David Libre"/>
                <a:ea typeface="David Libre"/>
              </a:rPr>
              <a:t>א. קראו פסוקים ה'–כ"ב.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א׳–י״ד («בלק שולח לבלעם»).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בני ישראל חונים בערבות מואב. בלק בן צפור, מלך מואב, ״ויגר מואב מפני העם מאד כי רב הוא ויקץ מואב מפני בני ישראל״. הוא שולח למדין ולזקני מואב: ״עתה ילחכו הקהל את כל סביבתינו כלחך השור את ירק השדה״.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כ״ב–ל״ה («האתון והמלאך»).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״ויחר אף אלוהים כי הולך הוא״ ומלאך ה׳ מתייצב בדרך ״לשטן לו״ עם חרב שלופה. האתון רואה את המלאך ונוטה מן הדרך אל השדה, ובלעם מכה אותה להטותה.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ל״ו–מ״א («בלעם ובלק»).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בלק יוצא לקראת בלעם בעיר מואב ״אשר על גבול ארנן״ ומוכיח אותו: ״הלא שלח שלחתי אליך לקרא לך למה לא הלכת אלי האמנם לא אוכל כבדך״. בלעם עונה ״הנה באתי אליך עתה היכול אוכל דבר מאומה הדבר אשר ישים אלוהים בפי אתו אדבר״.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095"/>
              </a:lnSpc>
            </a:pPr>
            <a:r>
              <a:rPr sz="1400" b="0" i="0" lang="he-IL">
                <a:solidFill>
                  <a:srgbClr val="3F4A52"/>
                </a:solidFill>
                <a:latin typeface="David Libre"/>
                <a:cs typeface="David Libre"/>
                <a:ea typeface="David Libre"/>
              </a:rPr>
              <a:t>תשובותיו של בלעם למשלחות שמגיעות אליו עשויות להצטייר כמנוגדות למה שהוא באמת רוצה לומר.</a:t>
            </a:r>
          </a:p>
          <a:p>
            <a:pPr algn="r" rtl="1">
              <a:lnSpc>
                <a:spcPts val="2095"/>
              </a:lnSpc>
            </a:pPr>
            <a:r>
              <a:rPr sz="1400" b="0" i="0" lang="he-IL">
                <a:solidFill>
                  <a:srgbClr val="3F4A52"/>
                </a:solidFill>
                <a:latin typeface="David Libre"/>
                <a:cs typeface="David Libre"/>
                <a:ea typeface="David Libre"/>
              </a:rPr>
              <a:t>(1) הסבירו כיצד ניגוד זה בא לידי ביטוי בהבדל שבין המתואר בפסוקים ח'–י"ח ובין המתואר בפסוקים י"ט–כ"ב. (10 נקודות)</a:t>
            </a:r>
          </a:p>
          <a:p>
            <a:pPr algn="r" rtl="1">
              <a:lnSpc>
                <a:spcPts val="2095"/>
              </a:lnSpc>
            </a:pPr>
            <a:r>
              <a:rPr sz="1400" b="0" i="0" lang="he-IL">
                <a:solidFill>
                  <a:srgbClr val="3F4A52"/>
                </a:solidFill>
                <a:latin typeface="David Libre"/>
                <a:cs typeface="David Libre"/>
                <a:ea typeface="David Libre"/>
              </a:rPr>
              <a:t>(2) לדעתכם, מה בסופו של דבר הכריע את הכף בהחלטתו של בלעם ללכת עם המשלחת שהגיעה אליו? נמקו את דבריכם, ובססו אותם על הכתוב. (5 נקודות)</a:t>
            </a:r>
          </a:p>
          <a:p>
            <a:pPr algn="r" rtl="1">
              <a:lnSpc>
                <a:spcPts val="2095"/>
              </a:lnSpc>
            </a:pPr>
            <a:r>
              <a:rPr sz="1400" b="0" i="0" lang="he-IL">
                <a:solidFill>
                  <a:srgbClr val="3F4A52"/>
                </a:solidFill>
                <a:latin typeface="David Libre"/>
                <a:cs typeface="David Libre"/>
                <a:ea typeface="David Libre"/>
              </a:rPr>
              <a:t>ב. קראו פסוקים כ"ב–ל"א.</a:t>
            </a:r>
          </a:p>
          <a:p>
            <a:pPr algn="r" rtl="1">
              <a:lnSpc>
                <a:spcPts val="2095"/>
              </a:lnSpc>
            </a:pPr>
            <a:r>
              <a:rPr sz="1400" b="0" i="0" lang="he-IL">
                <a:solidFill>
                  <a:srgbClr val="3F4A52"/>
                </a:solidFill>
                <a:latin typeface="David Libre"/>
                <a:cs typeface="David Libre"/>
                <a:ea typeface="David Libre"/>
              </a:rPr>
              <a:t>בפסוקים אלה ניכרת כתיבה עוקצנית בעלת מאפיינים הומוריסטיים. הסבירו כיצד השקפות שבפסוקים אלה משרתות את הביקורת על יכולותיו של בלעם. הביאו שתי דוגמאות שונות לביסוס דבריכם. (10 נקודות)</a:t>
            </a:r>
          </a:p>
          <a:p>
            <a:pPr algn="r" rtl="1">
              <a:lnSpc>
                <a:spcPts val="2095"/>
              </a:lnSpc>
            </a:pPr>
            <a:r>
              <a:rPr sz="1400" b="0" i="0" lang="he-IL">
                <a:solidFill>
                  <a:srgbClr val="3F4A52"/>
                </a:solidFill>
                <a:latin typeface="David Libre"/>
                <a:cs typeface="David Libre"/>
                <a:ea typeface="David Libre"/>
              </a:rPr>
              <a:t>שאלה 1</a:t>
            </a:r>
          </a:p>
          <a:p>
            <a:pPr algn="r" rtl="1">
              <a:lnSpc>
                <a:spcPts val="2095"/>
              </a:lnSpc>
            </a:pPr>
            <a:r>
              <a:rPr sz="1400" b="0" i="0" lang="he-IL">
                <a:solidFill>
                  <a:srgbClr val="3F4A52"/>
                </a:solidFill>
                <a:latin typeface="David Libre"/>
                <a:cs typeface="David Libre"/>
                <a:ea typeface="David Libre"/>
              </a:rPr>
              <a:t>סעיף א'</a:t>
            </a:r>
          </a:p>
          <a:p>
            <a:pPr algn="r" rtl="1">
              <a:lnSpc>
                <a:spcPts val="2095"/>
              </a:lnSpc>
            </a:pPr>
            <a:r>
              <a:rPr sz="1400" b="0" i="0" lang="he-IL">
                <a:solidFill>
                  <a:srgbClr val="3F4A52"/>
                </a:solidFill>
                <a:latin typeface="David Libre"/>
                <a:cs typeface="David Libre"/>
                <a:ea typeface="David Libre"/>
              </a:rPr>
              <a:t>(1) הניגוד הבא לידי ביטוי בהבדלים בין המתואר בפסוקים:</a:t>
            </a:r>
          </a:p>
          <a:p>
            <a:pPr algn="r" rtl="1">
              <a:lnSpc>
                <a:spcPts val="2095"/>
              </a:lnSpc>
            </a:pPr>
            <a:r>
              <a:rPr sz="1400" b="0" i="0" lang="he-IL">
                <a:solidFill>
                  <a:srgbClr val="3F4A52"/>
                </a:solidFill>
                <a:latin typeface="David Libre"/>
                <a:cs typeface="David Libre"/>
                <a:ea typeface="David Libre"/>
              </a:rPr>
              <a:t>בפסוקים ח'-י"ח – בלעם אומר למשלחת החלק הראשונה שהגיעה אליו, שאין ביכולתו לעשות דבר אלא את מה שאלוהים יאמר לו. ועם בוקר הוא מודיע למשלחת שאלוהים לא מתיר לו ללכת עימם. גם כאשר המשלחת השנייה מגיעה אליו, הוא מבהיר לה שאין ביכולתו לעשות דבר, אלא את רצון האלוהים.</a:t>
            </a:r>
          </a:p>
          <a:p>
            <a:pPr algn="r" rtl="1">
              <a:lnSpc>
                <a:spcPts val="2095"/>
              </a:lnSpc>
            </a:pPr>
            <a:r>
              <a:rPr sz="1400" b="0" i="0" lang="he-IL">
                <a:solidFill>
                  <a:srgbClr val="3F4A52"/>
                </a:solidFill>
                <a:latin typeface="David Libre"/>
                <a:cs typeface="David Libre"/>
                <a:ea typeface="David Libre"/>
              </a:rPr>
              <a:t>בפסוקים י"ט-כ"ב – בלעם אומר לאנשי המשלחת הראשונה, להישאר ללילה, כדי שישאל את האלוהים. למרות שבלעם הבהיר בתחילה שאין ביכולתו לעשות אלא את רצון האלוהים, ואלוהים הביע התנגדות נחרצת, בלעם מנסה בשנית.</a:t>
            </a:r>
          </a:p>
          <a:p>
            <a:pPr algn="r" rtl="1">
              <a:lnSpc>
                <a:spcPts val="2095"/>
              </a:lnSpc>
            </a:pPr>
            <a:r>
              <a:rPr sz="1400" b="0" i="0" lang="he-IL">
                <a:solidFill>
                  <a:srgbClr val="3F4A52"/>
                </a:solidFill>
                <a:latin typeface="David Libre"/>
                <a:cs typeface="David Libre"/>
                <a:ea typeface="David Libre"/>
              </a:rPr>
              <a:t>יואל גבע - לא מתפשרים. | למידע על פסיכומטרי ביואל גבע</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1990"/>
              </a:lnSpc>
            </a:pPr>
            <a:r>
              <a:rPr sz="1350" b="0" i="0" lang="he-IL">
                <a:solidFill>
                  <a:srgbClr val="3F4A52"/>
                </a:solidFill>
                <a:latin typeface="David Libre"/>
                <a:cs typeface="David Libre"/>
                <a:ea typeface="David Libre"/>
              </a:rPr>
              <a:t>הניגוד בין דבריו בתחילה, לניסיון השני עשוי להתפרש כמנוגד למה שהוא באמת רוצה לומר, הוא רוצה ללכת עם המשלחת (למרות שאלוהים סירב).</a:t>
            </a:r>
          </a:p>
          <a:p>
            <a:pPr algn="r" rtl="1">
              <a:lnSpc>
                <a:spcPts val="1990"/>
              </a:lnSpc>
            </a:pPr>
            <a:r>
              <a:rPr sz="1350" b="0" i="0" lang="he-IL">
                <a:solidFill>
                  <a:srgbClr val="3F4A52"/>
                </a:solidFill>
                <a:latin typeface="David Libre"/>
                <a:cs typeface="David Libre"/>
                <a:ea typeface="David Libre"/>
              </a:rPr>
              <a:t>(2) לדעתכם, מה שהכריע בסופו של דבר את הכף בהחלטתו של בלעם ללכת עם המשלחת שהגיעה אליו, הייתה תשובת האלוהים לבלעם בפעם השנייה. אלוהים אישר לבלעם ללכת עם משלחת בלק. לביסוס: "ויבא אלהים אל בלעם לילה ויאמר לו אם לקרא לך באו האנשים קום לך אתם ואך את הדבר אשר אדבר אליך אתו תעשה". בלעם הצליח לשכנע את אלוהים לחזור בו מסירובו להתיר לו ללכת עם המשלחת. כנראה שבלעם הניח שגם יצליח לשכנע את האלוהים לקלל את העם.</a:t>
            </a:r>
          </a:p>
          <a:p>
            <a:pPr algn="r" rtl="1">
              <a:lnSpc>
                <a:spcPts val="1990"/>
              </a:lnSpc>
            </a:pPr>
            <a:r>
              <a:rPr sz="1350" b="0" i="0" lang="he-IL">
                <a:solidFill>
                  <a:srgbClr val="3F4A52"/>
                </a:solidFill>
                <a:latin typeface="David Libre"/>
                <a:cs typeface="David Libre"/>
                <a:ea typeface="David Libre"/>
              </a:rPr>
              <a:t>שאלת דעה: תיתכנה תשובות שונות מנומקות ומבוססות על הכתוב.</a:t>
            </a:r>
          </a:p>
          <a:p>
            <a:pPr algn="r" rtl="1">
              <a:lnSpc>
                <a:spcPts val="1990"/>
              </a:lnSpc>
            </a:pPr>
            <a:r>
              <a:rPr sz="1350" b="0" i="0" lang="he-IL">
                <a:solidFill>
                  <a:srgbClr val="3F4A52"/>
                </a:solidFill>
                <a:latin typeface="David Libre"/>
                <a:cs typeface="David Libre"/>
                <a:ea typeface="David Libre"/>
              </a:rPr>
              <a:t>סעיף ב'</a:t>
            </a:r>
          </a:p>
          <a:p>
            <a:pPr algn="r" rtl="1">
              <a:lnSpc>
                <a:spcPts val="1990"/>
              </a:lnSpc>
            </a:pPr>
            <a:r>
              <a:rPr sz="1350" b="0" i="0" lang="he-IL">
                <a:solidFill>
                  <a:srgbClr val="3F4A52"/>
                </a:solidFill>
                <a:latin typeface="David Libre"/>
                <a:cs typeface="David Libre"/>
                <a:ea typeface="David Libre"/>
              </a:rPr>
              <a:t>דוגמאות לעוקצנות בפסוקים המשרתת את הביקורת על יכולותיו של בלעם (על התלמיד להביא שתי דוגמאות לביסוס):</a:t>
            </a:r>
          </a:p>
          <a:p>
            <a:pPr algn="r" rtl="1">
              <a:lnSpc>
                <a:spcPts val="1990"/>
              </a:lnSpc>
            </a:pPr>
            <a:r>
              <a:rPr sz="1350" b="0" i="0" lang="he-IL">
                <a:solidFill>
                  <a:srgbClr val="3F4A52"/>
                </a:solidFill>
                <a:latin typeface="David Libre"/>
                <a:cs typeface="David Libre"/>
                <a:ea typeface="David Libre"/>
              </a:rPr>
              <a:t>"ותרא האתון את מלאך ה' נצב בדרך וחרבו שלופה בידו ותט האתון מן הדרך..." – האתון רואה את מלאך ה' הנצב על הדרך, בעוד שבלעם "הקוסם" בעל היכולות המאגיות, אינו רואה את המלאך.</a:t>
            </a:r>
          </a:p>
          <a:p>
            <a:pPr algn="r" rtl="1">
              <a:lnSpc>
                <a:spcPts val="1990"/>
              </a:lnSpc>
            </a:pPr>
            <a:r>
              <a:rPr sz="1350" b="0" i="0" lang="he-IL">
                <a:solidFill>
                  <a:srgbClr val="3F4A52"/>
                </a:solidFill>
                <a:latin typeface="David Libre"/>
                <a:cs typeface="David Libre"/>
                <a:ea typeface="David Libre"/>
              </a:rPr>
              <a:t>"ויך בלעם את האתון להטתה הדרך" – בלעם כועס על אתונו שירדה מהדרך אל שביל בשדה והוא מכה בה, בעוד שהאתון עושה זאת כדי להגן עליו מפני המלאך הניצב בדרך, שבלעם אינו יכול לראות.</a:t>
            </a:r>
          </a:p>
          <a:p>
            <a:pPr algn="r" rtl="1">
              <a:lnSpc>
                <a:spcPts val="1990"/>
              </a:lnSpc>
            </a:pPr>
            <a:r>
              <a:rPr sz="1350" b="0" i="0" lang="he-IL">
                <a:solidFill>
                  <a:srgbClr val="3F4A52"/>
                </a:solidFill>
                <a:latin typeface="David Libre"/>
                <a:cs typeface="David Libre"/>
                <a:ea typeface="David Libre"/>
              </a:rPr>
              <a:t>או: "ותרא האתון את מלאך ה' ותלחץ את רגל בלעם אל הקיר ותסף להכותה" – האתון עושה כל שביכולתה כדי להציל את אדונה בלעם מפני המלאך והוא חובט בה.</a:t>
            </a:r>
          </a:p>
          <a:p>
            <a:pPr algn="r" rtl="1">
              <a:lnSpc>
                <a:spcPts val="1990"/>
              </a:lnSpc>
            </a:pPr>
            <a:r>
              <a:rPr sz="1350" b="0" i="0" lang="he-IL">
                <a:solidFill>
                  <a:srgbClr val="3F4A52"/>
                </a:solidFill>
                <a:latin typeface="David Libre"/>
                <a:cs typeface="David Libre"/>
                <a:ea typeface="David Libre"/>
              </a:rPr>
              <a:t>"ויפתח ה' את פי האתון ותאמר לבלעם..." – האתון זוכה ליכולת דיבור מעם ה', כדי להוכיח לבלעם את מגבלותיו ושכוחו תלוי בלבד באלוהים.</a:t>
            </a:r>
          </a:p>
          <a:p>
            <a:pPr algn="r" rtl="1">
              <a:lnSpc>
                <a:spcPts val="1990"/>
              </a:lnSpc>
            </a:pPr>
            <a:r>
              <a:rPr sz="1350" b="0" i="0" lang="he-IL">
                <a:solidFill>
                  <a:srgbClr val="3F4A52"/>
                </a:solidFill>
                <a:latin typeface="David Libre"/>
                <a:cs typeface="David Libre"/>
                <a:ea typeface="David Libre"/>
              </a:rPr>
              <a:t>תיתכנה דוגמאות נוספות מהכתוב.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בלק ובלעם – שאלון 1261</dc:title>
  <dc:subject/>
  <dc:creator/>
  <cp:keywords/>
  <dc:description/>
  <cp:lastModifiedBy/>
  <cp:revision>1</cp:revision>
  <dcterms:created xsi:type="dcterms:W3CDTF">2013-01-27T09:14:16Z</dcterms:created>
  <dcterms:modified xsi:type="dcterms:W3CDTF">2013-01-27T09:15:58Z</dcterms:modified>
  <cp:category/>
</cp:coreProperties>
</file>