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126353" y="1816100"/>
            <a:ext cx="4892294" cy="444500"/>
          </a:xfrm>
          <a:prstGeom prst="rect">
            <a:avLst/>
          </a:prstGeom>
          <a:noFill/>
        </p:spPr>
        <p:txBody>
          <a:bodyPr wrap="square" lIns="0" rIns="0" tIns="0" bIns="0" anchor="t"/>
          <a:lstStyle/>
          <a:p>
            <a:pPr algn="ctr" rtl="1">
              <a:lnSpc>
                <a:spcPts val="3500"/>
              </a:lnSpc>
            </a:pPr>
            <a:r>
              <a:rPr sz="2400" b="0" i="0" lang="he-IL">
                <a:solidFill>
                  <a:srgbClr val="2F6E7A"/>
                </a:solidFill>
                <a:latin typeface="Suez One"/>
                <a:cs typeface="Suez One"/>
                <a:ea typeface="Suez One"/>
              </a:rPr>
              <a:t>במדבר ל״ה</a:t>
            </a:r>
          </a:p>
        </p:txBody>
      </p:sp>
      <p:sp>
        <p:nvSpPr>
          <p:cNvPr id="4" name="TextBox 3"/>
          <p:cNvSpPr txBox="1"/>
          <p:nvPr/>
        </p:nvSpPr>
        <p:spPr>
          <a:xfrm>
            <a:off x="6126353" y="2260600"/>
            <a:ext cx="4892294" cy="2095500"/>
          </a:xfrm>
          <a:prstGeom prst="rect">
            <a:avLst/>
          </a:prstGeom>
          <a:noFill/>
        </p:spPr>
        <p:txBody>
          <a:bodyPr wrap="square" lIns="0" rIns="0" tIns="0" bIns="0" anchor="ctr"/>
          <a:lstStyle/>
          <a:p>
            <a:pPr algn="ctr" rtl="1">
              <a:lnSpc>
                <a:spcPts val="6480"/>
              </a:lnSpc>
            </a:pPr>
            <a:r>
              <a:rPr sz="6000" b="0" i="0" lang="he-IL">
                <a:solidFill>
                  <a:srgbClr val="3A2C1C"/>
                </a:solidFill>
                <a:latin typeface="Suez One"/>
                <a:cs typeface="Suez One"/>
                <a:ea typeface="Suez One"/>
              </a:rPr>
              <a:t>ערי מקלט והלויים</a:t>
            </a:r>
          </a:p>
        </p:txBody>
      </p:sp>
      <p:sp>
        <p:nvSpPr>
          <p:cNvPr id="5" name="TextBox 4"/>
          <p:cNvSpPr txBox="1"/>
          <p:nvPr/>
        </p:nvSpPr>
        <p:spPr>
          <a:xfrm>
            <a:off x="6126353" y="4356100"/>
            <a:ext cx="4892294" cy="406400"/>
          </a:xfrm>
          <a:prstGeom prst="rect">
            <a:avLst/>
          </a:prstGeom>
          <a:noFill/>
        </p:spPr>
        <p:txBody>
          <a:bodyPr wrap="square" lIns="0" rIns="0" tIns="0" bIns="0" anchor="t"/>
          <a:lstStyle/>
          <a:p>
            <a:pPr algn="ctr" rtl="1">
              <a:lnSpc>
                <a:spcPts val="3200"/>
              </a:lnSpc>
            </a:pPr>
            <a:r>
              <a:rPr sz="1800" b="0" i="0" lang="he-IL">
                <a:solidFill>
                  <a:srgbClr val="B5523B"/>
                </a:solidFill>
                <a:latin typeface="Suez One"/>
                <a:cs typeface="Suez One"/>
                <a:ea typeface="Suez One"/>
              </a:rPr>
              <a:t>שאלון 1261 · במדבר</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פתיחה</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מטרות השיעור</a:t>
            </a:r>
          </a:p>
        </p:txBody>
      </p:sp>
      <p:sp>
        <p:nvSpPr>
          <p:cNvPr id="5" name="TextBox 4"/>
          <p:cNvSpPr txBox="1"/>
          <p:nvPr/>
        </p:nvSpPr>
        <p:spPr>
          <a:xfrm>
            <a:off x="10515600" y="1943100"/>
            <a:ext cx="749300" cy="698500"/>
          </a:xfrm>
          <a:prstGeom prst="rect">
            <a:avLst/>
          </a:prstGeom>
          <a:noFill/>
        </p:spPr>
        <p:txBody>
          <a:bodyPr wrap="square" lIns="0" rIns="0" tIns="0" bIns="0" anchor="t"/>
          <a:lstStyle/>
          <a:p>
            <a:pPr algn="ctr" rtl="1">
              <a:lnSpc>
                <a:spcPts val="5500"/>
              </a:lnSpc>
            </a:pPr>
            <a:r>
              <a:rPr sz="3100" b="0" i="0" lang="he-IL">
                <a:solidFill>
                  <a:srgbClr val="EFE3C8"/>
                </a:solidFill>
                <a:latin typeface="Suez One"/>
                <a:cs typeface="Suez One"/>
                <a:ea typeface="Suez One"/>
              </a:rPr>
              <a:t>1</a:t>
            </a:r>
          </a:p>
        </p:txBody>
      </p:sp>
      <p:sp>
        <p:nvSpPr>
          <p:cNvPr id="6" name="TextBox 5"/>
          <p:cNvSpPr txBox="1"/>
          <p:nvPr/>
        </p:nvSpPr>
        <p:spPr>
          <a:xfrm>
            <a:off x="4812538" y="1847850"/>
            <a:ext cx="5284724" cy="889000"/>
          </a:xfrm>
          <a:prstGeom prst="rect">
            <a:avLst/>
          </a:prstGeom>
          <a:noFill/>
        </p:spPr>
        <p:txBody>
          <a:bodyPr wrap="square" lIns="0" rIns="0" tIns="0" bIns="0" anchor="ctr"/>
          <a:lstStyle/>
          <a:p>
            <a:pPr algn="r" rtl="1">
              <a:lnSpc>
                <a:spcPts val="3125"/>
              </a:lnSpc>
            </a:pPr>
            <a:r>
              <a:rPr sz="2500" b="0" i="0" lang="he-IL">
                <a:solidFill>
                  <a:srgbClr val="2B2117"/>
                </a:solidFill>
                <a:latin typeface="Alef"/>
                <a:cs typeface="Alef"/>
                <a:ea typeface="Alef"/>
              </a:rPr>
              <a:t>נכיר את הסיפור «ערי מקלט והלויים» (במדבר ל״ה) ואת הדמויות בו</a:t>
            </a:r>
          </a:p>
        </p:txBody>
      </p:sp>
      <p:sp>
        <p:nvSpPr>
          <p:cNvPr id="7" name="TextBox 6"/>
          <p:cNvSpPr txBox="1"/>
          <p:nvPr/>
        </p:nvSpPr>
        <p:spPr>
          <a:xfrm>
            <a:off x="10515600" y="3060700"/>
            <a:ext cx="749300" cy="698500"/>
          </a:xfrm>
          <a:prstGeom prst="rect">
            <a:avLst/>
          </a:prstGeom>
          <a:noFill/>
        </p:spPr>
        <p:txBody>
          <a:bodyPr wrap="square" lIns="0" rIns="0" tIns="0" bIns="0" anchor="t"/>
          <a:lstStyle/>
          <a:p>
            <a:pPr algn="ctr" rtl="1">
              <a:lnSpc>
                <a:spcPts val="5500"/>
              </a:lnSpc>
            </a:pPr>
            <a:r>
              <a:rPr sz="3100" b="0" i="0" lang="he-IL">
                <a:solidFill>
                  <a:srgbClr val="EFE3C8"/>
                </a:solidFill>
                <a:latin typeface="Suez One"/>
                <a:cs typeface="Suez One"/>
                <a:ea typeface="Suez One"/>
              </a:rPr>
              <a:t>2</a:t>
            </a:r>
          </a:p>
        </p:txBody>
      </p:sp>
      <p:sp>
        <p:nvSpPr>
          <p:cNvPr id="8" name="TextBox 7"/>
          <p:cNvSpPr txBox="1"/>
          <p:nvPr/>
        </p:nvSpPr>
        <p:spPr>
          <a:xfrm>
            <a:off x="4812538" y="2965450"/>
            <a:ext cx="5284724" cy="889000"/>
          </a:xfrm>
          <a:prstGeom prst="rect">
            <a:avLst/>
          </a:prstGeom>
          <a:noFill/>
        </p:spPr>
        <p:txBody>
          <a:bodyPr wrap="square" lIns="0" rIns="0" tIns="0" bIns="0" anchor="ctr"/>
          <a:lstStyle/>
          <a:p>
            <a:pPr algn="r" rtl="1">
              <a:lnSpc>
                <a:spcPts val="3125"/>
              </a:lnSpc>
            </a:pPr>
            <a:r>
              <a:rPr sz="2500" b="0" i="0" lang="he-IL">
                <a:solidFill>
                  <a:srgbClr val="2B2117"/>
                </a:solidFill>
                <a:latin typeface="Alef"/>
                <a:cs typeface="Alef"/>
                <a:ea typeface="Alef"/>
              </a:rPr>
              <a:t>נבחן כיצד הסיפור מבטא את התמה «במדבר»</a:t>
            </a:r>
          </a:p>
        </p:txBody>
      </p:sp>
      <p:sp>
        <p:nvSpPr>
          <p:cNvPr id="9" name="TextBox 8"/>
          <p:cNvSpPr txBox="1"/>
          <p:nvPr/>
        </p:nvSpPr>
        <p:spPr>
          <a:xfrm>
            <a:off x="10515600" y="4178300"/>
            <a:ext cx="749300" cy="698500"/>
          </a:xfrm>
          <a:prstGeom prst="rect">
            <a:avLst/>
          </a:prstGeom>
          <a:noFill/>
        </p:spPr>
        <p:txBody>
          <a:bodyPr wrap="square" lIns="0" rIns="0" tIns="0" bIns="0" anchor="t"/>
          <a:lstStyle/>
          <a:p>
            <a:pPr algn="ctr" rtl="1">
              <a:lnSpc>
                <a:spcPts val="5500"/>
              </a:lnSpc>
            </a:pPr>
            <a:r>
              <a:rPr sz="3100" b="0" i="0" lang="he-IL">
                <a:solidFill>
                  <a:srgbClr val="EFE3C8"/>
                </a:solidFill>
                <a:latin typeface="Suez One"/>
                <a:cs typeface="Suez One"/>
                <a:ea typeface="Suez One"/>
              </a:rPr>
              <a:t>3</a:t>
            </a:r>
          </a:p>
        </p:txBody>
      </p:sp>
      <p:sp>
        <p:nvSpPr>
          <p:cNvPr id="10" name="TextBox 9"/>
          <p:cNvSpPr txBox="1"/>
          <p:nvPr/>
        </p:nvSpPr>
        <p:spPr>
          <a:xfrm>
            <a:off x="4812538" y="4083050"/>
            <a:ext cx="5284724" cy="889000"/>
          </a:xfrm>
          <a:prstGeom prst="rect">
            <a:avLst/>
          </a:prstGeom>
          <a:noFill/>
        </p:spPr>
        <p:txBody>
          <a:bodyPr wrap="square" lIns="0" rIns="0" tIns="0" bIns="0" anchor="ctr"/>
          <a:lstStyle/>
          <a:p>
            <a:pPr algn="r" rtl="1">
              <a:lnSpc>
                <a:spcPts val="3125"/>
              </a:lnSpc>
            </a:pPr>
            <a:r>
              <a:rPr sz="2500" b="0" i="0" lang="he-IL">
                <a:solidFill>
                  <a:srgbClr val="2B2117"/>
                </a:solidFill>
                <a:latin typeface="Alef"/>
                <a:cs typeface="Alef"/>
                <a:ea typeface="Alef"/>
              </a:rPr>
              <a:t>נקרא פסוקי מפתח ונעמיק בפירוש רש"י ומלבי"ם</a:t>
            </a:r>
          </a:p>
        </p:txBody>
      </p:sp>
      <p:sp>
        <p:nvSpPr>
          <p:cNvPr id="11" name="TextBox 10"/>
          <p:cNvSpPr txBox="1"/>
          <p:nvPr/>
        </p:nvSpPr>
        <p:spPr>
          <a:xfrm>
            <a:off x="10515600" y="5295900"/>
            <a:ext cx="749300" cy="698500"/>
          </a:xfrm>
          <a:prstGeom prst="rect">
            <a:avLst/>
          </a:prstGeom>
          <a:noFill/>
        </p:spPr>
        <p:txBody>
          <a:bodyPr wrap="square" lIns="0" rIns="0" tIns="0" bIns="0" anchor="t"/>
          <a:lstStyle/>
          <a:p>
            <a:pPr algn="ctr" rtl="1">
              <a:lnSpc>
                <a:spcPts val="5500"/>
              </a:lnSpc>
            </a:pPr>
            <a:r>
              <a:rPr sz="3100" b="0" i="0" lang="he-IL">
                <a:solidFill>
                  <a:srgbClr val="EFE3C8"/>
                </a:solidFill>
                <a:latin typeface="Suez One"/>
                <a:cs typeface="Suez One"/>
                <a:ea typeface="Suez One"/>
              </a:rPr>
              <a:t>4</a:t>
            </a:r>
          </a:p>
        </p:txBody>
      </p:sp>
      <p:sp>
        <p:nvSpPr>
          <p:cNvPr id="12" name="TextBox 11"/>
          <p:cNvSpPr txBox="1"/>
          <p:nvPr/>
        </p:nvSpPr>
        <p:spPr>
          <a:xfrm>
            <a:off x="4812538" y="5200650"/>
            <a:ext cx="5284724" cy="889000"/>
          </a:xfrm>
          <a:prstGeom prst="rect">
            <a:avLst/>
          </a:prstGeom>
          <a:noFill/>
        </p:spPr>
        <p:txBody>
          <a:bodyPr wrap="square" lIns="0" rIns="0" tIns="0" bIns="0" anchor="ctr"/>
          <a:lstStyle/>
          <a:p>
            <a:pPr algn="r" rtl="1">
              <a:lnSpc>
                <a:spcPts val="3125"/>
              </a:lnSpc>
            </a:pPr>
            <a:r>
              <a:rPr sz="2500" b="0" i="0" lang="he-IL">
                <a:solidFill>
                  <a:srgbClr val="2B2117"/>
                </a:solidFill>
                <a:latin typeface="Alef"/>
                <a:cs typeface="Alef"/>
                <a:ea typeface="Alef"/>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רקע</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הדמויות בסיפור</a:t>
            </a:r>
          </a:p>
        </p:txBody>
      </p:sp>
      <p:sp>
        <p:nvSpPr>
          <p:cNvPr id="5" name="TextBox 4"/>
          <p:cNvSpPr txBox="1"/>
          <p:nvPr/>
        </p:nvSpPr>
        <p:spPr>
          <a:xfrm>
            <a:off x="6435725" y="2070100"/>
            <a:ext cx="4578350" cy="482600"/>
          </a:xfrm>
          <a:prstGeom prst="rect">
            <a:avLst/>
          </a:prstGeom>
          <a:noFill/>
        </p:spPr>
        <p:txBody>
          <a:bodyPr wrap="square" lIns="0" rIns="0" tIns="0" bIns="0" anchor="t"/>
          <a:lstStyle/>
          <a:p>
            <a:pPr algn="r" rtl="1">
              <a:lnSpc>
                <a:spcPts val="3800"/>
              </a:lnSpc>
            </a:pPr>
            <a:r>
              <a:rPr sz="2800" b="0" i="0" lang="he-IL">
                <a:solidFill>
                  <a:srgbClr val="2F6E7A"/>
                </a:solidFill>
                <a:latin typeface="Suez One"/>
                <a:cs typeface="Suez One"/>
                <a:ea typeface="Suez One"/>
              </a:rPr>
              <a:t>לאה</a:t>
            </a:r>
          </a:p>
        </p:txBody>
      </p:sp>
      <p:sp>
        <p:nvSpPr>
          <p:cNvPr id="6" name="TextBox 5"/>
          <p:cNvSpPr txBox="1"/>
          <p:nvPr/>
        </p:nvSpPr>
        <p:spPr>
          <a:xfrm>
            <a:off x="6435725" y="2628900"/>
            <a:ext cx="4578350" cy="3238500"/>
          </a:xfrm>
          <a:prstGeom prst="rect">
            <a:avLst/>
          </a:prstGeom>
          <a:noFill/>
        </p:spPr>
        <p:txBody>
          <a:bodyPr wrap="square" lIns="0" rIns="0" tIns="0" bIns="0" anchor="t"/>
          <a:lstStyle/>
          <a:p>
            <a:pPr algn="r" rtl="1">
              <a:lnSpc>
                <a:spcPts val="2565"/>
              </a:lnSpc>
            </a:pPr>
            <a:r>
              <a:rPr sz="1900" b="0" i="0" lang="he-IL">
                <a:solidFill>
                  <a:srgbClr val="2B2117"/>
                </a:solidFill>
                <a:latin typeface="Alef"/>
                <a:cs typeface="Alef"/>
                <a:ea typeface="Alef"/>
              </a:rPr>
              <a:t>החוק מבטא צדק מורכב: יש להבחין בין כוונה לתוצאה, בין אשמה מלאה לשגגה, ולאזן בין הגנה על חיי…</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רקע</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רצף האירועים</a:t>
            </a:r>
          </a:p>
        </p:txBody>
      </p:sp>
      <p:sp>
        <p:nvSpPr>
          <p:cNvPr id="5" name="TextBox 4"/>
          <p:cNvSpPr txBox="1"/>
          <p:nvPr/>
        </p:nvSpPr>
        <p:spPr>
          <a:xfrm>
            <a:off x="9767887" y="2019300"/>
            <a:ext cx="533400" cy="482600"/>
          </a:xfrm>
          <a:prstGeom prst="rect">
            <a:avLst/>
          </a:prstGeom>
          <a:noFill/>
        </p:spPr>
        <p:txBody>
          <a:bodyPr wrap="square" lIns="0" rIns="0" tIns="0" bIns="0" anchor="t"/>
          <a:lstStyle/>
          <a:p>
            <a:pPr algn="ctr" rtl="1">
              <a:lnSpc>
                <a:spcPts val="3800"/>
              </a:lnSpc>
            </a:pPr>
            <a:r>
              <a:rPr sz="2100" b="0" i="0" lang="he-IL">
                <a:solidFill>
                  <a:srgbClr val="EFE3C8"/>
                </a:solidFill>
                <a:latin typeface="Suez One"/>
                <a:cs typeface="Suez One"/>
                <a:ea typeface="Suez One"/>
              </a:rPr>
              <a:t>1</a:t>
            </a:r>
          </a:p>
        </p:txBody>
      </p:sp>
      <p:sp>
        <p:nvSpPr>
          <p:cNvPr id="6" name="TextBox 5"/>
          <p:cNvSpPr txBox="1"/>
          <p:nvPr/>
        </p:nvSpPr>
        <p:spPr>
          <a:xfrm>
            <a:off x="9002823" y="2578100"/>
            <a:ext cx="2063527" cy="1085850"/>
          </a:xfrm>
          <a:prstGeom prst="rect">
            <a:avLst/>
          </a:prstGeom>
          <a:noFill/>
        </p:spPr>
        <p:txBody>
          <a:bodyPr wrap="square" lIns="0" rIns="0" tIns="0" bIns="0" anchor="t"/>
          <a:lstStyle/>
          <a:p>
            <a:pPr algn="ctr" rtl="1">
              <a:lnSpc>
                <a:spcPts val="2340"/>
              </a:lnSpc>
            </a:pPr>
            <a:r>
              <a:rPr sz="1800" b="0" i="0" lang="he-IL">
                <a:solidFill>
                  <a:srgbClr val="2B2117"/>
                </a:solidFill>
                <a:latin typeface="Alef"/>
                <a:cs typeface="Alef"/>
                <a:ea typeface="Alef"/>
              </a:rPr>
              <a:t>ערי הלויים (פסוקים א׳–ח׳)</a:t>
            </a:r>
          </a:p>
        </p:txBody>
      </p:sp>
      <p:sp>
        <p:nvSpPr>
          <p:cNvPr id="7" name="TextBox 6"/>
          <p:cNvSpPr txBox="1"/>
          <p:nvPr/>
        </p:nvSpPr>
        <p:spPr>
          <a:xfrm>
            <a:off x="7142162" y="2019300"/>
            <a:ext cx="533400" cy="482600"/>
          </a:xfrm>
          <a:prstGeom prst="rect">
            <a:avLst/>
          </a:prstGeom>
          <a:noFill/>
        </p:spPr>
        <p:txBody>
          <a:bodyPr wrap="square" lIns="0" rIns="0" tIns="0" bIns="0" anchor="t"/>
          <a:lstStyle/>
          <a:p>
            <a:pPr algn="ctr" rtl="1">
              <a:lnSpc>
                <a:spcPts val="3800"/>
              </a:lnSpc>
            </a:pPr>
            <a:r>
              <a:rPr sz="2100" b="0" i="0" lang="he-IL">
                <a:solidFill>
                  <a:srgbClr val="EFE3C8"/>
                </a:solidFill>
                <a:latin typeface="Suez One"/>
                <a:cs typeface="Suez One"/>
                <a:ea typeface="Suez One"/>
              </a:rPr>
              <a:t>2</a:t>
            </a:r>
          </a:p>
        </p:txBody>
      </p:sp>
      <p:sp>
        <p:nvSpPr>
          <p:cNvPr id="8" name="TextBox 7"/>
          <p:cNvSpPr txBox="1"/>
          <p:nvPr/>
        </p:nvSpPr>
        <p:spPr>
          <a:xfrm>
            <a:off x="6377098" y="2578100"/>
            <a:ext cx="2063527" cy="1085850"/>
          </a:xfrm>
          <a:prstGeom prst="rect">
            <a:avLst/>
          </a:prstGeom>
          <a:noFill/>
        </p:spPr>
        <p:txBody>
          <a:bodyPr wrap="square" lIns="0" rIns="0" tIns="0" bIns="0" anchor="t"/>
          <a:lstStyle/>
          <a:p>
            <a:pPr algn="ctr" rtl="1">
              <a:lnSpc>
                <a:spcPts val="2340"/>
              </a:lnSpc>
            </a:pPr>
            <a:r>
              <a:rPr sz="1800" b="0" i="0" lang="he-IL">
                <a:solidFill>
                  <a:srgbClr val="2B2117"/>
                </a:solidFill>
                <a:latin typeface="Alef"/>
                <a:cs typeface="Alef"/>
                <a:ea typeface="Alef"/>
              </a:rPr>
              <a:t>ערי מקלט (פסוקים ט׳–ט״ו)</a:t>
            </a:r>
          </a:p>
        </p:txBody>
      </p:sp>
      <p:sp>
        <p:nvSpPr>
          <p:cNvPr id="9" name="TextBox 8"/>
          <p:cNvSpPr txBox="1"/>
          <p:nvPr/>
        </p:nvSpPr>
        <p:spPr>
          <a:xfrm>
            <a:off x="4516437" y="2019300"/>
            <a:ext cx="533400" cy="482600"/>
          </a:xfrm>
          <a:prstGeom prst="rect">
            <a:avLst/>
          </a:prstGeom>
          <a:noFill/>
        </p:spPr>
        <p:txBody>
          <a:bodyPr wrap="square" lIns="0" rIns="0" tIns="0" bIns="0" anchor="t"/>
          <a:lstStyle/>
          <a:p>
            <a:pPr algn="ctr" rtl="1">
              <a:lnSpc>
                <a:spcPts val="3800"/>
              </a:lnSpc>
            </a:pPr>
            <a:r>
              <a:rPr sz="2100" b="0" i="0" lang="he-IL">
                <a:solidFill>
                  <a:srgbClr val="EFE3C8"/>
                </a:solidFill>
                <a:latin typeface="Suez One"/>
                <a:cs typeface="Suez One"/>
                <a:ea typeface="Suez One"/>
              </a:rPr>
              <a:t>3</a:t>
            </a:r>
          </a:p>
        </p:txBody>
      </p:sp>
      <p:sp>
        <p:nvSpPr>
          <p:cNvPr id="10" name="TextBox 9"/>
          <p:cNvSpPr txBox="1"/>
          <p:nvPr/>
        </p:nvSpPr>
        <p:spPr>
          <a:xfrm>
            <a:off x="3751373" y="2578100"/>
            <a:ext cx="2063527" cy="1085850"/>
          </a:xfrm>
          <a:prstGeom prst="rect">
            <a:avLst/>
          </a:prstGeom>
          <a:noFill/>
        </p:spPr>
        <p:txBody>
          <a:bodyPr wrap="square" lIns="0" rIns="0" tIns="0" bIns="0" anchor="t"/>
          <a:lstStyle/>
          <a:p>
            <a:pPr algn="ctr" rtl="1">
              <a:lnSpc>
                <a:spcPts val="2340"/>
              </a:lnSpc>
            </a:pPr>
            <a:r>
              <a:rPr sz="1800" b="0" i="0" lang="he-IL">
                <a:solidFill>
                  <a:srgbClr val="2B2117"/>
                </a:solidFill>
                <a:latin typeface="Alef"/>
                <a:cs typeface="Alef"/>
                <a:ea typeface="Alef"/>
              </a:rPr>
              <a:t>דיני רצח (פסוקים ט״ז–כ״ט)</a:t>
            </a:r>
          </a:p>
        </p:txBody>
      </p:sp>
      <p:sp>
        <p:nvSpPr>
          <p:cNvPr id="11" name="TextBox 10"/>
          <p:cNvSpPr txBox="1"/>
          <p:nvPr/>
        </p:nvSpPr>
        <p:spPr>
          <a:xfrm>
            <a:off x="1890712" y="2019300"/>
            <a:ext cx="533400" cy="482600"/>
          </a:xfrm>
          <a:prstGeom prst="rect">
            <a:avLst/>
          </a:prstGeom>
          <a:noFill/>
        </p:spPr>
        <p:txBody>
          <a:bodyPr wrap="square" lIns="0" rIns="0" tIns="0" bIns="0" anchor="t"/>
          <a:lstStyle/>
          <a:p>
            <a:pPr algn="ctr" rtl="1">
              <a:lnSpc>
                <a:spcPts val="3800"/>
              </a:lnSpc>
            </a:pPr>
            <a:r>
              <a:rPr sz="2100" b="0" i="0" lang="he-IL">
                <a:solidFill>
                  <a:srgbClr val="EFE3C8"/>
                </a:solidFill>
                <a:latin typeface="Suez One"/>
                <a:cs typeface="Suez One"/>
                <a:ea typeface="Suez One"/>
              </a:rPr>
              <a:t>4</a:t>
            </a:r>
          </a:p>
        </p:txBody>
      </p:sp>
      <p:sp>
        <p:nvSpPr>
          <p:cNvPr id="12" name="TextBox 11"/>
          <p:cNvSpPr txBox="1"/>
          <p:nvPr/>
        </p:nvSpPr>
        <p:spPr>
          <a:xfrm>
            <a:off x="1125648" y="2578100"/>
            <a:ext cx="2063527" cy="1085850"/>
          </a:xfrm>
          <a:prstGeom prst="rect">
            <a:avLst/>
          </a:prstGeom>
          <a:noFill/>
        </p:spPr>
        <p:txBody>
          <a:bodyPr wrap="square" lIns="0" rIns="0" tIns="0" bIns="0" anchor="t"/>
          <a:lstStyle/>
          <a:p>
            <a:pPr algn="ctr" rtl="1">
              <a:lnSpc>
                <a:spcPts val="2340"/>
              </a:lnSpc>
            </a:pPr>
            <a:r>
              <a:rPr sz="1800" b="0" i="0" lang="he-IL">
                <a:solidFill>
                  <a:srgbClr val="2B2117"/>
                </a:solidFill>
                <a:latin typeface="Alef"/>
                <a:cs typeface="Alef"/>
                <a:ea typeface="Alef"/>
              </a:rPr>
              <a:t>עדים וקדושת הארץ (פסוקים ל׳–ל״ד)</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קוראים בפסוקים · 1/4</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במדבר ל"ה, ב'</a:t>
            </a:r>
          </a:p>
        </p:txBody>
      </p:sp>
      <p:sp>
        <p:nvSpPr>
          <p:cNvPr id="5" name="TextBox 4"/>
          <p:cNvSpPr txBox="1"/>
          <p:nvPr/>
        </p:nvSpPr>
        <p:spPr>
          <a:xfrm>
            <a:off x="1308354" y="2708275"/>
            <a:ext cx="9575292" cy="1822450"/>
          </a:xfrm>
          <a:prstGeom prst="rect">
            <a:avLst/>
          </a:prstGeom>
          <a:noFill/>
        </p:spPr>
        <p:txBody>
          <a:bodyPr wrap="square" lIns="0" rIns="0" tIns="0" bIns="0" anchor="t"/>
          <a:lstStyle/>
          <a:p>
            <a:pPr algn="ctr" rtl="1">
              <a:lnSpc>
                <a:spcPts val="7175"/>
              </a:lnSpc>
            </a:pPr>
            <a:r>
              <a:rPr sz="4100" b="1" i="0" lang="he-IL">
                <a:solidFill>
                  <a:srgbClr val="B5523B"/>
                </a:solidFill>
                <a:latin typeface="Frank Ruhl Libre"/>
                <a:cs typeface="Frank Ruhl Libre"/>
                <a:ea typeface="Frank Ruhl Libre"/>
              </a:rPr>
              <a:t>צַו אֶת־בְּנֵי יִשְׂרָאֵל וְנָתְנוּ</a:t>
            </a:r>
            <a:r>
              <a:rPr sz="4100" b="0" i="0" lang="he-IL">
                <a:solidFill>
                  <a:srgbClr val="2B2117"/>
                </a:solidFill>
                <a:latin typeface="Frank Ruhl Libre"/>
                <a:cs typeface="Frank Ruhl Libre"/>
                <a:ea typeface="Frank Ruhl Libre"/>
              </a:rPr>
              <a:t> לַלְוִיִּם מִנַּחֲלַת אֲחֻזָּתָם עָרִים לָשָׁבֶת וּמִגְרָשׁ לֶעָרִים סְבִיבֹתֵיהֶם תִּתְּנוּ לַלְוִיִּם</a:t>
            </a:r>
          </a:p>
        </p:txBody>
      </p:sp>
      <p:sp>
        <p:nvSpPr>
          <p:cNvPr id="6" name="TextBox 5"/>
          <p:cNvSpPr txBox="1"/>
          <p:nvPr/>
        </p:nvSpPr>
        <p:spPr>
          <a:xfrm>
            <a:off x="1059815" y="5524500"/>
            <a:ext cx="10072370" cy="698500"/>
          </a:xfrm>
          <a:prstGeom prst="rect">
            <a:avLst/>
          </a:prstGeom>
          <a:noFill/>
        </p:spPr>
        <p:txBody>
          <a:bodyPr wrap="square" lIns="0" rIns="0" tIns="0" bIns="0" anchor="ctr"/>
          <a:lstStyle/>
          <a:p>
            <a:pPr algn="r" rtl="1">
              <a:lnSpc>
                <a:spcPts val="2295"/>
              </a:lnSpc>
            </a:pPr>
            <a:r>
              <a:rPr sz="1700" b="0" i="0" lang="he-IL">
                <a:solidFill>
                  <a:srgbClr val="EFE3C8"/>
                </a:solidFill>
                <a:latin typeface="Alef"/>
                <a:cs typeface="Alef"/>
                <a:ea typeface="Alef"/>
              </a:rPr>
              <a:t>בני ישראל נותנים ללויים ערים לשבת, כי אין ללויים נחלה בארץ: ארבעים ושמונה ערים עם מגרשים סביבן, למקנהם ולרכושם ולכל חיתם.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קוראים בפסוקים · 2/4</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במדבר ל"ה, י"א</a:t>
            </a:r>
          </a:p>
        </p:txBody>
      </p:sp>
      <p:sp>
        <p:nvSpPr>
          <p:cNvPr id="5" name="TextBox 4"/>
          <p:cNvSpPr txBox="1"/>
          <p:nvPr/>
        </p:nvSpPr>
        <p:spPr>
          <a:xfrm>
            <a:off x="1308354" y="2708275"/>
            <a:ext cx="9575292" cy="1822450"/>
          </a:xfrm>
          <a:prstGeom prst="rect">
            <a:avLst/>
          </a:prstGeom>
          <a:noFill/>
        </p:spPr>
        <p:txBody>
          <a:bodyPr wrap="square" lIns="0" rIns="0" tIns="0" bIns="0" anchor="t"/>
          <a:lstStyle/>
          <a:p>
            <a:pPr algn="ctr" rtl="1">
              <a:lnSpc>
                <a:spcPts val="7175"/>
              </a:lnSpc>
            </a:pPr>
            <a:r>
              <a:rPr sz="4100" b="0" i="0" lang="he-IL">
                <a:solidFill>
                  <a:srgbClr val="2B2117"/>
                </a:solidFill>
                <a:latin typeface="Frank Ruhl Libre"/>
                <a:cs typeface="Frank Ruhl Libre"/>
                <a:ea typeface="Frank Ruhl Libre"/>
              </a:rPr>
              <a:t>וְהִקְרִיתֶם לָכֶם עָרִים עָרֵי מִקְלָט תִּהְיֶינָה לָכֶם וְנָס שָׁמָּה רֹצֵחַ </a:t>
            </a:r>
            <a:r>
              <a:rPr sz="4100" b="1" i="0" lang="he-IL">
                <a:solidFill>
                  <a:srgbClr val="B5523B"/>
                </a:solidFill>
                <a:latin typeface="Frank Ruhl Libre"/>
                <a:cs typeface="Frank Ruhl Libre"/>
                <a:ea typeface="Frank Ruhl Libre"/>
              </a:rPr>
              <a:t>מַכֵּה־נֶפֶשׁ בִּשְׁגָגָה</a:t>
            </a:r>
          </a:p>
        </p:txBody>
      </p:sp>
      <p:sp>
        <p:nvSpPr>
          <p:cNvPr id="6" name="TextBox 5"/>
          <p:cNvSpPr txBox="1"/>
          <p:nvPr/>
        </p:nvSpPr>
        <p:spPr>
          <a:xfrm>
            <a:off x="1059815" y="5524500"/>
            <a:ext cx="10072370" cy="698500"/>
          </a:xfrm>
          <a:prstGeom prst="rect">
            <a:avLst/>
          </a:prstGeom>
          <a:noFill/>
        </p:spPr>
        <p:txBody>
          <a:bodyPr wrap="square" lIns="0" rIns="0" tIns="0" bIns="0" anchor="ctr"/>
          <a:lstStyle/>
          <a:p>
            <a:pPr algn="r" rtl="1">
              <a:lnSpc>
                <a:spcPts val="2295"/>
              </a:lnSpc>
            </a:pPr>
            <a:r>
              <a:rPr sz="1700" b="0" i="0" lang="he-IL">
                <a:solidFill>
                  <a:srgbClr val="EFE3C8"/>
                </a:solidFill>
                <a:latin typeface="Alef"/>
                <a:cs typeface="Alef"/>
                <a:ea typeface="Alef"/>
              </a:rPr>
              <a:t>פרשת ערי המקלט עוסקת בהתמודדות עם רצח בשגגה ובמתח בין חוק ממוסד למנהג גאולת הדם.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קוראים בפסוקים · 3/4</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במדבר ל"ה, כ"ב</a:t>
            </a:r>
          </a:p>
        </p:txBody>
      </p:sp>
      <p:sp>
        <p:nvSpPr>
          <p:cNvPr id="5" name="TextBox 4"/>
          <p:cNvSpPr txBox="1"/>
          <p:nvPr/>
        </p:nvSpPr>
        <p:spPr>
          <a:xfrm>
            <a:off x="1308354" y="2708275"/>
            <a:ext cx="9575292" cy="1822450"/>
          </a:xfrm>
          <a:prstGeom prst="rect">
            <a:avLst/>
          </a:prstGeom>
          <a:noFill/>
        </p:spPr>
        <p:txBody>
          <a:bodyPr wrap="square" lIns="0" rIns="0" tIns="0" bIns="0" anchor="t"/>
          <a:lstStyle/>
          <a:p>
            <a:pPr algn="ctr" rtl="1">
              <a:lnSpc>
                <a:spcPts val="7175"/>
              </a:lnSpc>
            </a:pPr>
            <a:r>
              <a:rPr sz="4100" b="1" i="0" lang="he-IL">
                <a:solidFill>
                  <a:srgbClr val="B5523B"/>
                </a:solidFill>
                <a:latin typeface="Frank Ruhl Libre"/>
                <a:cs typeface="Frank Ruhl Libre"/>
                <a:ea typeface="Frank Ruhl Libre"/>
              </a:rPr>
              <a:t>וְאִם־בְּפֶתַע בְּלֹא־אֵיבָה הֲדָפוֹ אוֹ־הִשְׁלִיךְ</a:t>
            </a:r>
            <a:r>
              <a:rPr sz="4100" b="0" i="0" lang="he-IL">
                <a:solidFill>
                  <a:srgbClr val="2B2117"/>
                </a:solidFill>
                <a:latin typeface="Frank Ruhl Libre"/>
                <a:cs typeface="Frank Ruhl Libre"/>
                <a:ea typeface="Frank Ruhl Libre"/>
              </a:rPr>
              <a:t> עָלָיו כָּל־כְּלִי בְּלֹא צְדִיָּה</a:t>
            </a:r>
          </a:p>
        </p:txBody>
      </p:sp>
      <p:sp>
        <p:nvSpPr>
          <p:cNvPr id="6" name="TextBox 5"/>
          <p:cNvSpPr txBox="1"/>
          <p:nvPr/>
        </p:nvSpPr>
        <p:spPr>
          <a:xfrm>
            <a:off x="1059815" y="5524500"/>
            <a:ext cx="10072370" cy="698500"/>
          </a:xfrm>
          <a:prstGeom prst="rect">
            <a:avLst/>
          </a:prstGeom>
          <a:noFill/>
        </p:spPr>
        <p:txBody>
          <a:bodyPr wrap="square" lIns="0" rIns="0" tIns="0" bIns="0" anchor="ctr"/>
          <a:lstStyle/>
          <a:p>
            <a:pPr algn="r" rtl="1">
              <a:lnSpc>
                <a:spcPts val="2295"/>
              </a:lnSpc>
            </a:pPr>
            <a:r>
              <a:rPr sz="1700" b="0" i="0" lang="he-IL">
                <a:solidFill>
                  <a:srgbClr val="EFE3C8"/>
                </a:solidFill>
                <a:latin typeface="Alef"/>
                <a:cs typeface="Alef"/>
                <a:ea typeface="Alef"/>
              </a:rPr>
              <a:t>התורה מבחינה בין רוצח בזדון לבין הורג בשגגה.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קוראים בפסוקים · 4/4</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במדבר ל"ה, ל"ב</a:t>
            </a:r>
          </a:p>
        </p:txBody>
      </p:sp>
      <p:sp>
        <p:nvSpPr>
          <p:cNvPr id="5" name="TextBox 4"/>
          <p:cNvSpPr txBox="1"/>
          <p:nvPr/>
        </p:nvSpPr>
        <p:spPr>
          <a:xfrm>
            <a:off x="1308354" y="2708275"/>
            <a:ext cx="9575292" cy="1822450"/>
          </a:xfrm>
          <a:prstGeom prst="rect">
            <a:avLst/>
          </a:prstGeom>
          <a:noFill/>
        </p:spPr>
        <p:txBody>
          <a:bodyPr wrap="square" lIns="0" rIns="0" tIns="0" bIns="0" anchor="t"/>
          <a:lstStyle/>
          <a:p>
            <a:pPr algn="ctr" rtl="1">
              <a:lnSpc>
                <a:spcPts val="7175"/>
              </a:lnSpc>
            </a:pPr>
            <a:r>
              <a:rPr sz="4100" b="1" i="0" lang="he-IL">
                <a:solidFill>
                  <a:srgbClr val="B5523B"/>
                </a:solidFill>
                <a:latin typeface="Frank Ruhl Libre"/>
                <a:cs typeface="Frank Ruhl Libre"/>
                <a:ea typeface="Frank Ruhl Libre"/>
              </a:rPr>
              <a:t>וְלֹא־תִקְחוּ כֹפֶר</a:t>
            </a:r>
            <a:r>
              <a:rPr sz="4100" b="0" i="0" lang="he-IL">
                <a:solidFill>
                  <a:srgbClr val="2B2117"/>
                </a:solidFill>
                <a:latin typeface="Frank Ruhl Libre"/>
                <a:cs typeface="Frank Ruhl Libre"/>
                <a:ea typeface="Frank Ruhl Libre"/>
              </a:rPr>
              <a:t> לָנוּס אֶל־עִיר מִקְלָטוֹ לָשׁוּב לָשֶׁבֶת בָּאָרֶץ עַד־מוֹת הַכֹּהֵן</a:t>
            </a:r>
          </a:p>
        </p:txBody>
      </p:sp>
      <p:sp>
        <p:nvSpPr>
          <p:cNvPr id="6" name="TextBox 5"/>
          <p:cNvSpPr txBox="1"/>
          <p:nvPr/>
        </p:nvSpPr>
        <p:spPr>
          <a:xfrm>
            <a:off x="1059815" y="5524500"/>
            <a:ext cx="10072370" cy="698500"/>
          </a:xfrm>
          <a:prstGeom prst="rect">
            <a:avLst/>
          </a:prstGeom>
          <a:noFill/>
        </p:spPr>
        <p:txBody>
          <a:bodyPr wrap="square" lIns="0" rIns="0" tIns="0" bIns="0" anchor="ctr"/>
          <a:lstStyle/>
          <a:p>
            <a:pPr algn="r" rtl="1">
              <a:lnSpc>
                <a:spcPts val="2295"/>
              </a:lnSpc>
            </a:pPr>
            <a:r>
              <a:rPr sz="1700" b="0" i="0" lang="he-IL">
                <a:solidFill>
                  <a:srgbClr val="EFE3C8"/>
                </a:solidFill>
                <a:latin typeface="Alef"/>
                <a:cs typeface="Alef"/>
                <a:ea typeface="Alef"/>
              </a:rPr>
              <a:t>עקרונות משפטיים: ״כל מכה נפש לפי עדים ירצח את הרצח ועד אחד לא יענה בנפש למות״.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מילים ומושגים</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ביאורי מילים</a:t>
            </a:r>
          </a:p>
        </p:txBody>
      </p:sp>
      <p:sp>
        <p:nvSpPr>
          <p:cNvPr id="5" name="TextBox 4"/>
          <p:cNvSpPr txBox="1"/>
          <p:nvPr/>
        </p:nvSpPr>
        <p:spPr>
          <a:xfrm>
            <a:off x="8123428" y="2044700"/>
            <a:ext cx="2930144" cy="406400"/>
          </a:xfrm>
          <a:prstGeom prst="rect">
            <a:avLst/>
          </a:prstGeom>
          <a:noFill/>
        </p:spPr>
        <p:txBody>
          <a:bodyPr wrap="square" lIns="0" rIns="0" tIns="0" bIns="0" anchor="t"/>
          <a:lstStyle/>
          <a:p>
            <a:pPr algn="r" rtl="1">
              <a:lnSpc>
                <a:spcPts val="3200"/>
              </a:lnSpc>
            </a:pPr>
            <a:r>
              <a:rPr sz="2300" b="0" i="0" lang="he-IL">
                <a:solidFill>
                  <a:srgbClr val="2F6E7A"/>
                </a:solidFill>
                <a:latin typeface="Suez One"/>
                <a:cs typeface="Suez One"/>
                <a:ea typeface="Suez One"/>
              </a:rPr>
              <a:t>בפתע</a:t>
            </a:r>
          </a:p>
        </p:txBody>
      </p:sp>
      <p:sp>
        <p:nvSpPr>
          <p:cNvPr id="6" name="TextBox 5"/>
          <p:cNvSpPr txBox="1"/>
          <p:nvPr/>
        </p:nvSpPr>
        <p:spPr>
          <a:xfrm>
            <a:off x="8123428" y="2514600"/>
            <a:ext cx="2930144" cy="1155700"/>
          </a:xfrm>
          <a:prstGeom prst="rect">
            <a:avLst/>
          </a:prstGeom>
          <a:noFill/>
        </p:spPr>
        <p:txBody>
          <a:bodyPr wrap="square" lIns="0" rIns="0" tIns="0" bIns="0" anchor="t"/>
          <a:lstStyle/>
          <a:p>
            <a:pPr algn="r" rtl="1">
              <a:lnSpc>
                <a:spcPts val="2227"/>
              </a:lnSpc>
            </a:pPr>
            <a:r>
              <a:rPr sz="1650" b="0" i="0" lang="he-IL">
                <a:solidFill>
                  <a:srgbClr val="2B2117"/>
                </a:solidFill>
                <a:latin typeface="Alef"/>
                <a:cs typeface="Alef"/>
                <a:ea typeface="Alef"/>
              </a:rPr>
              <a:t>בְּאֹנֶס, וְתַרְגּוּמוֹ "בִּתְכֵיף", שֶׁהָיָה סָמוּךְ לוֹ וְלֹא הָיָה לוֹ שָׁהוּת לְהִזָּהֵר עָלָיו.</a:t>
            </a:r>
          </a:p>
        </p:txBody>
      </p:sp>
      <p:sp>
        <p:nvSpPr>
          <p:cNvPr id="7" name="TextBox 6"/>
          <p:cNvSpPr txBox="1"/>
          <p:nvPr/>
        </p:nvSpPr>
        <p:spPr>
          <a:xfrm>
            <a:off x="4630928" y="2044700"/>
            <a:ext cx="2930144" cy="406400"/>
          </a:xfrm>
          <a:prstGeom prst="rect">
            <a:avLst/>
          </a:prstGeom>
          <a:noFill/>
        </p:spPr>
        <p:txBody>
          <a:bodyPr wrap="square" lIns="0" rIns="0" tIns="0" bIns="0" anchor="t"/>
          <a:lstStyle/>
          <a:p>
            <a:pPr algn="r" rtl="1">
              <a:lnSpc>
                <a:spcPts val="3200"/>
              </a:lnSpc>
            </a:pPr>
            <a:r>
              <a:rPr sz="2300" b="0" i="0" lang="he-IL">
                <a:solidFill>
                  <a:srgbClr val="2F6E7A"/>
                </a:solidFill>
                <a:latin typeface="Suez One"/>
                <a:cs typeface="Suez One"/>
                <a:ea typeface="Suez One"/>
              </a:rPr>
              <a:t>מילה מנחה</a:t>
            </a:r>
          </a:p>
        </p:txBody>
      </p:sp>
      <p:sp>
        <p:nvSpPr>
          <p:cNvPr id="8" name="TextBox 7"/>
          <p:cNvSpPr txBox="1"/>
          <p:nvPr/>
        </p:nvSpPr>
        <p:spPr>
          <a:xfrm>
            <a:off x="4630928" y="2514600"/>
            <a:ext cx="2930144" cy="1155700"/>
          </a:xfrm>
          <a:prstGeom prst="rect">
            <a:avLst/>
          </a:prstGeom>
          <a:noFill/>
        </p:spPr>
        <p:txBody>
          <a:bodyPr wrap="square" lIns="0" rIns="0" tIns="0" bIns="0" anchor="t"/>
          <a:lstStyle/>
          <a:p>
            <a:pPr algn="r" rtl="1">
              <a:lnSpc>
                <a:spcPts val="2227"/>
              </a:lnSpc>
            </a:pPr>
            <a:r>
              <a:rPr sz="1650" b="0" i="0" lang="he-IL">
                <a:solidFill>
                  <a:srgbClr val="2B2117"/>
                </a:solidFill>
                <a:latin typeface="Alef"/>
                <a:cs typeface="Alef"/>
                <a:ea typeface="Alef"/>
              </a:rPr>
              <a:t>מילה/שורש החוזר/ת על עצמו/ ה במספר פסוקים או פרקים במספר חריג של פעמי או במספר סימלי של פעמי בקטע, או…</a:t>
            </a:r>
          </a:p>
        </p:txBody>
      </p:sp>
      <p:sp>
        <p:nvSpPr>
          <p:cNvPr id="9" name="TextBox 8"/>
          <p:cNvSpPr txBox="1"/>
          <p:nvPr/>
        </p:nvSpPr>
        <p:spPr>
          <a:xfrm>
            <a:off x="1138428" y="2044700"/>
            <a:ext cx="2930144" cy="406400"/>
          </a:xfrm>
          <a:prstGeom prst="rect">
            <a:avLst/>
          </a:prstGeom>
          <a:noFill/>
        </p:spPr>
        <p:txBody>
          <a:bodyPr wrap="square" lIns="0" rIns="0" tIns="0" bIns="0" anchor="t"/>
          <a:lstStyle/>
          <a:p>
            <a:pPr algn="r" rtl="1">
              <a:lnSpc>
                <a:spcPts val="3200"/>
              </a:lnSpc>
            </a:pPr>
            <a:r>
              <a:rPr sz="2300" b="0" i="0" lang="he-IL">
                <a:solidFill>
                  <a:srgbClr val="2F6E7A"/>
                </a:solidFill>
                <a:latin typeface="Suez One"/>
                <a:cs typeface="Suez One"/>
                <a:ea typeface="Suez One"/>
              </a:rPr>
              <a:t>נבואה</a:t>
            </a:r>
          </a:p>
        </p:txBody>
      </p:sp>
      <p:sp>
        <p:nvSpPr>
          <p:cNvPr id="10" name="TextBox 9"/>
          <p:cNvSpPr txBox="1"/>
          <p:nvPr/>
        </p:nvSpPr>
        <p:spPr>
          <a:xfrm>
            <a:off x="1138428" y="2514600"/>
            <a:ext cx="2930144" cy="1155700"/>
          </a:xfrm>
          <a:prstGeom prst="rect">
            <a:avLst/>
          </a:prstGeom>
          <a:noFill/>
        </p:spPr>
        <p:txBody>
          <a:bodyPr wrap="square" lIns="0" rIns="0" tIns="0" bIns="0" anchor="t"/>
          <a:lstStyle/>
          <a:p>
            <a:pPr algn="r" rtl="1">
              <a:lnSpc>
                <a:spcPts val="2227"/>
              </a:lnSpc>
            </a:pPr>
            <a:r>
              <a:rPr sz="1650" b="0" i="0" lang="he-IL">
                <a:solidFill>
                  <a:srgbClr val="2B2117"/>
                </a:solidFill>
                <a:latin typeface="Alef"/>
                <a:cs typeface="Alef"/>
                <a:ea typeface="Alef"/>
              </a:rPr>
              <a:t>דברי נביא.</a:t>
            </a:r>
          </a:p>
        </p:txBody>
      </p:sp>
      <p:sp>
        <p:nvSpPr>
          <p:cNvPr id="11" name="TextBox 10"/>
          <p:cNvSpPr txBox="1"/>
          <p:nvPr/>
        </p:nvSpPr>
        <p:spPr>
          <a:xfrm>
            <a:off x="8123428" y="4267200"/>
            <a:ext cx="2930144" cy="406400"/>
          </a:xfrm>
          <a:prstGeom prst="rect">
            <a:avLst/>
          </a:prstGeom>
          <a:noFill/>
        </p:spPr>
        <p:txBody>
          <a:bodyPr wrap="square" lIns="0" rIns="0" tIns="0" bIns="0" anchor="t"/>
          <a:lstStyle/>
          <a:p>
            <a:pPr algn="r" rtl="1">
              <a:lnSpc>
                <a:spcPts val="3200"/>
              </a:lnSpc>
            </a:pPr>
            <a:r>
              <a:rPr sz="2300" b="0" i="0" lang="he-IL">
                <a:solidFill>
                  <a:srgbClr val="2F6E7A"/>
                </a:solidFill>
                <a:latin typeface="Suez One"/>
                <a:cs typeface="Suez One"/>
                <a:ea typeface="Suez One"/>
              </a:rPr>
              <a:t>מספר טיפולוגי</a:t>
            </a:r>
          </a:p>
        </p:txBody>
      </p:sp>
      <p:sp>
        <p:nvSpPr>
          <p:cNvPr id="12" name="TextBox 11"/>
          <p:cNvSpPr txBox="1"/>
          <p:nvPr/>
        </p:nvSpPr>
        <p:spPr>
          <a:xfrm>
            <a:off x="8123428" y="4737100"/>
            <a:ext cx="2930144" cy="1155700"/>
          </a:xfrm>
          <a:prstGeom prst="rect">
            <a:avLst/>
          </a:prstGeom>
          <a:noFill/>
        </p:spPr>
        <p:txBody>
          <a:bodyPr wrap="square" lIns="0" rIns="0" tIns="0" bIns="0" anchor="t"/>
          <a:lstStyle/>
          <a:p>
            <a:pPr algn="r" rtl="1">
              <a:lnSpc>
                <a:spcPts val="2227"/>
              </a:lnSpc>
            </a:pPr>
            <a:r>
              <a:rPr sz="1650" b="0" i="0" lang="he-IL">
                <a:solidFill>
                  <a:srgbClr val="2B2117"/>
                </a:solidFill>
                <a:latin typeface="Alef"/>
                <a:cs typeface="Alef"/>
                <a:ea typeface="Alef"/>
              </a:rPr>
              <a:t>מספרים מסוימים חוזרים במקרא הרבה יותר ממספרים אחרים.</a:t>
            </a:r>
          </a:p>
        </p:txBody>
      </p:sp>
      <p:sp>
        <p:nvSpPr>
          <p:cNvPr id="13" name="TextBox 12"/>
          <p:cNvSpPr txBox="1"/>
          <p:nvPr/>
        </p:nvSpPr>
        <p:spPr>
          <a:xfrm>
            <a:off x="4630928" y="4267200"/>
            <a:ext cx="2930144" cy="406400"/>
          </a:xfrm>
          <a:prstGeom prst="rect">
            <a:avLst/>
          </a:prstGeom>
          <a:noFill/>
        </p:spPr>
        <p:txBody>
          <a:bodyPr wrap="square" lIns="0" rIns="0" tIns="0" bIns="0" anchor="t"/>
          <a:lstStyle/>
          <a:p>
            <a:pPr algn="r" rtl="1">
              <a:lnSpc>
                <a:spcPts val="3200"/>
              </a:lnSpc>
            </a:pPr>
            <a:r>
              <a:rPr sz="2300" b="0" i="0" lang="he-IL">
                <a:solidFill>
                  <a:srgbClr val="2F6E7A"/>
                </a:solidFill>
                <a:latin typeface="Suez One"/>
                <a:cs typeface="Suez One"/>
                <a:ea typeface="Suez One"/>
              </a:rPr>
              <a:t>התגלות האל</a:t>
            </a:r>
          </a:p>
        </p:txBody>
      </p:sp>
      <p:sp>
        <p:nvSpPr>
          <p:cNvPr id="14" name="TextBox 13"/>
          <p:cNvSpPr txBox="1"/>
          <p:nvPr/>
        </p:nvSpPr>
        <p:spPr>
          <a:xfrm>
            <a:off x="4630928" y="4737100"/>
            <a:ext cx="2930144" cy="1155700"/>
          </a:xfrm>
          <a:prstGeom prst="rect">
            <a:avLst/>
          </a:prstGeom>
          <a:noFill/>
        </p:spPr>
        <p:txBody>
          <a:bodyPr wrap="square" lIns="0" rIns="0" tIns="0" bIns="0" anchor="t"/>
          <a:lstStyle/>
          <a:p>
            <a:pPr algn="r" rtl="1">
              <a:lnSpc>
                <a:spcPts val="2227"/>
              </a:lnSpc>
            </a:pPr>
            <a:r>
              <a:rPr sz="1650" b="0" i="0" lang="he-IL">
                <a:solidFill>
                  <a:srgbClr val="2B2117"/>
                </a:solidFill>
                <a:latin typeface="Alef"/>
                <a:cs typeface="Alef"/>
                <a:ea typeface="Alef"/>
              </a:rPr>
              <a:t>האלוהים הוא יישות מופשטת, הבוחרת להתגלות לנביאיו ולנבחריו בלבד.</a:t>
            </a:r>
          </a:p>
        </p:txBody>
      </p:sp>
      <p:sp>
        <p:nvSpPr>
          <p:cNvPr id="15" name="TextBox 14"/>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פרשנים</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רש"י</a:t>
            </a:r>
          </a:p>
        </p:txBody>
      </p:sp>
      <p:sp>
        <p:nvSpPr>
          <p:cNvPr id="5" name="TextBox 4"/>
          <p:cNvSpPr txBox="1"/>
          <p:nvPr/>
        </p:nvSpPr>
        <p:spPr>
          <a:xfrm>
            <a:off x="1308354" y="2508250"/>
            <a:ext cx="9575292" cy="304800"/>
          </a:xfrm>
          <a:prstGeom prst="rect">
            <a:avLst/>
          </a:prstGeom>
          <a:noFill/>
        </p:spPr>
        <p:txBody>
          <a:bodyPr wrap="square" lIns="0" rIns="0" tIns="0" bIns="0" anchor="t"/>
          <a:lstStyle/>
          <a:p>
            <a:pPr algn="r" rtl="1">
              <a:lnSpc>
                <a:spcPts val="2400"/>
              </a:lnSpc>
            </a:pPr>
            <a:r>
              <a:rPr sz="1700" b="0" i="0" lang="he-IL">
                <a:solidFill>
                  <a:srgbClr val="2F6E7A"/>
                </a:solidFill>
                <a:latin typeface="Suez One"/>
                <a:cs typeface="Suez One"/>
                <a:ea typeface="Suez One"/>
              </a:rPr>
              <a:t>רש"י על במדבר ל"ה, ב'</a:t>
            </a:r>
          </a:p>
        </p:txBody>
      </p:sp>
      <p:sp>
        <p:nvSpPr>
          <p:cNvPr id="6" name="TextBox 5"/>
          <p:cNvSpPr txBox="1"/>
          <p:nvPr/>
        </p:nvSpPr>
        <p:spPr>
          <a:xfrm>
            <a:off x="1308354" y="2940050"/>
            <a:ext cx="9575292" cy="1219200"/>
          </a:xfrm>
          <a:prstGeom prst="rect">
            <a:avLst/>
          </a:prstGeom>
          <a:noFill/>
        </p:spPr>
        <p:txBody>
          <a:bodyPr wrap="square" lIns="0" rIns="0" tIns="0" bIns="0" anchor="t"/>
          <a:lstStyle/>
          <a:p>
            <a:pPr algn="r" rtl="1">
              <a:lnSpc>
                <a:spcPts val="4800"/>
              </a:lnSpc>
            </a:pPr>
            <a:r>
              <a:rPr sz="3000" b="1" i="0" lang="he-IL">
                <a:solidFill>
                  <a:srgbClr val="B5523B"/>
                </a:solidFill>
                <a:latin typeface="Noto Serif Hebrew"/>
                <a:cs typeface="Noto Serif Hebrew"/>
                <a:ea typeface="Noto Serif Hebrew"/>
              </a:rPr>
              <a:t>ומגרש</a:t>
            </a:r>
            <a:r>
              <a:rPr sz="3000" b="0" i="0" lang="he-IL">
                <a:solidFill>
                  <a:srgbClr val="2B2117"/>
                </a:solidFill>
                <a:latin typeface="Noto Serif Hebrew"/>
                <a:cs typeface="Noto Serif Hebrew"/>
                <a:ea typeface="Noto Serif Hebrew"/>
              </a:rPr>
              <a:t>. רֶוַח מָקוֹם חָלָק חוּץ לָעִיר סָבִיב, לִהְיוֹת לְנוֹי לָעִיר, וְאֵין רַשָּׁאִין לִבְנוֹת שָׁם בַּיִת וְלֹא לִנְטֹעַ כֶּרֶם וְלֹא לִזְרֹעַ זְרִיעָה:</a:t>
            </a:r>
          </a:p>
        </p:txBody>
      </p:sp>
      <p:sp>
        <p:nvSpPr>
          <p:cNvPr id="7" name="TextBox 6"/>
          <p:cNvSpPr txBox="1"/>
          <p:nvPr/>
        </p:nvSpPr>
        <p:spPr>
          <a:xfrm>
            <a:off x="1125220" y="5016500"/>
            <a:ext cx="9941560" cy="1079500"/>
          </a:xfrm>
          <a:prstGeom prst="rect">
            <a:avLst/>
          </a:prstGeom>
          <a:noFill/>
        </p:spPr>
        <p:txBody>
          <a:bodyPr wrap="square" lIns="0" rIns="0" tIns="0" bIns="0" anchor="ctr"/>
          <a:lstStyle/>
          <a:p>
            <a:pPr algn="r" rtl="1">
              <a:lnSpc>
                <a:spcPts val="2860"/>
              </a:lnSpc>
            </a:pPr>
            <a:r>
              <a:rPr sz="2200" b="0" i="0" lang="he-IL">
                <a:solidFill>
                  <a:srgbClr val="EFE3C8"/>
                </a:solidFill>
                <a:latin typeface="Alef"/>
                <a:cs typeface="Alef"/>
                <a:ea typeface="Alef"/>
              </a:rPr>
              <a:t>מה מסביר רש"י על «ומגרש»?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פרשנים</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מלבי"ם</a:t>
            </a:r>
          </a:p>
        </p:txBody>
      </p:sp>
      <p:sp>
        <p:nvSpPr>
          <p:cNvPr id="5" name="TextBox 4"/>
          <p:cNvSpPr txBox="1"/>
          <p:nvPr/>
        </p:nvSpPr>
        <p:spPr>
          <a:xfrm>
            <a:off x="1308354" y="2203450"/>
            <a:ext cx="9575292" cy="304800"/>
          </a:xfrm>
          <a:prstGeom prst="rect">
            <a:avLst/>
          </a:prstGeom>
          <a:noFill/>
        </p:spPr>
        <p:txBody>
          <a:bodyPr wrap="square" lIns="0" rIns="0" tIns="0" bIns="0" anchor="t"/>
          <a:lstStyle/>
          <a:p>
            <a:pPr algn="r" rtl="1">
              <a:lnSpc>
                <a:spcPts val="2400"/>
              </a:lnSpc>
            </a:pPr>
            <a:r>
              <a:rPr sz="1700" b="0" i="0" lang="he-IL">
                <a:solidFill>
                  <a:srgbClr val="2F6E7A"/>
                </a:solidFill>
                <a:latin typeface="Suez One"/>
                <a:cs typeface="Suez One"/>
                <a:ea typeface="Suez One"/>
              </a:rPr>
              <a:t>מלבי"ם על במדבר ל"ה, י"א</a:t>
            </a:r>
          </a:p>
        </p:txBody>
      </p:sp>
      <p:sp>
        <p:nvSpPr>
          <p:cNvPr id="6" name="TextBox 5"/>
          <p:cNvSpPr txBox="1"/>
          <p:nvPr/>
        </p:nvSpPr>
        <p:spPr>
          <a:xfrm>
            <a:off x="1308354" y="2635250"/>
            <a:ext cx="9575292" cy="1828800"/>
          </a:xfrm>
          <a:prstGeom prst="rect">
            <a:avLst/>
          </a:prstGeom>
          <a:noFill/>
        </p:spPr>
        <p:txBody>
          <a:bodyPr wrap="square" lIns="0" rIns="0" tIns="0" bIns="0" anchor="t"/>
          <a:lstStyle/>
          <a:p>
            <a:pPr algn="r" rtl="1">
              <a:lnSpc>
                <a:spcPts val="4800"/>
              </a:lnSpc>
            </a:pPr>
            <a:r>
              <a:rPr sz="3000" b="1" i="0" lang="he-IL">
                <a:solidFill>
                  <a:srgbClr val="B5523B"/>
                </a:solidFill>
                <a:latin typeface="Noto Serif Hebrew"/>
                <a:cs typeface="Noto Serif Hebrew"/>
                <a:ea typeface="Noto Serif Hebrew"/>
              </a:rPr>
              <a:t>ונס שמה רוצח מכה נפש בשגגה</a:t>
            </a:r>
            <a:r>
              <a:rPr sz="3000" b="0" i="0" lang="he-IL">
                <a:solidFill>
                  <a:srgbClr val="2B2117"/>
                </a:solidFill>
                <a:latin typeface="Noto Serif Hebrew"/>
                <a:cs typeface="Noto Serif Hebrew"/>
                <a:ea typeface="Noto Serif Hebrew"/>
              </a:rPr>
              <a:t> הנה מ"ש מכה נפש בשגגה מוציא המזיד, אף במקום שאין ב"ד ממיתין אותו כגון שלא היו שם עדים והתראה אינו גולה, אמנם מ"ש רוצח הוא מיותר, ...</a:t>
            </a:r>
          </a:p>
        </p:txBody>
      </p:sp>
      <p:sp>
        <p:nvSpPr>
          <p:cNvPr id="7" name="TextBox 6"/>
          <p:cNvSpPr txBox="1"/>
          <p:nvPr/>
        </p:nvSpPr>
        <p:spPr>
          <a:xfrm>
            <a:off x="1125220" y="5016500"/>
            <a:ext cx="9941560" cy="1079500"/>
          </a:xfrm>
          <a:prstGeom prst="rect">
            <a:avLst/>
          </a:prstGeom>
          <a:noFill/>
        </p:spPr>
        <p:txBody>
          <a:bodyPr wrap="square" lIns="0" rIns="0" tIns="0" bIns="0" anchor="ctr"/>
          <a:lstStyle/>
          <a:p>
            <a:pPr algn="r" rtl="1">
              <a:lnSpc>
                <a:spcPts val="2860"/>
              </a:lnSpc>
            </a:pPr>
            <a:r>
              <a:rPr sz="2200" b="0" i="0" lang="he-IL">
                <a:solidFill>
                  <a:srgbClr val="EFE3C8"/>
                </a:solidFill>
                <a:latin typeface="Alef"/>
                <a:cs typeface="Alef"/>
                <a:ea typeface="Alef"/>
              </a:rPr>
              <a:t>מה מוסיף פירושו של מלבי"ם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שאלות הבנה ופרשנות · 1/3</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שאלה 1</a:t>
            </a:r>
          </a:p>
        </p:txBody>
      </p:sp>
      <p:sp>
        <p:nvSpPr>
          <p:cNvPr id="5" name="TextBox 4"/>
          <p:cNvSpPr txBox="1"/>
          <p:nvPr/>
        </p:nvSpPr>
        <p:spPr>
          <a:xfrm>
            <a:off x="1112139" y="1892300"/>
            <a:ext cx="9967722" cy="3454400"/>
          </a:xfrm>
          <a:prstGeom prst="rect">
            <a:avLst/>
          </a:prstGeom>
          <a:noFill/>
        </p:spPr>
        <p:txBody>
          <a:bodyPr wrap="square" lIns="0" rIns="0" tIns="0" bIns="0" anchor="ctr"/>
          <a:lstStyle/>
          <a:p>
            <a:pPr algn="r" rtl="1">
              <a:lnSpc>
                <a:spcPts val="4200"/>
              </a:lnSpc>
            </a:pPr>
            <a:r>
              <a:rPr sz="3000" b="0" i="0" lang="he-IL">
                <a:solidFill>
                  <a:srgbClr val="2B2117"/>
                </a:solidFill>
                <a:latin typeface="Suez One"/>
                <a:cs typeface="Suez One"/>
                <a:ea typeface="Suez One"/>
              </a:rPr>
              <a:t>קראו פסוקים א׳–ח׳ («ערי הלויים»). מה מתואר בקטע? הביאו ראיה מן הכתוב.</a:t>
            </a:r>
          </a:p>
        </p:txBody>
      </p:sp>
      <p:sp>
        <p:nvSpPr>
          <p:cNvPr id="6" name="TextBox 5"/>
          <p:cNvSpPr txBox="1"/>
          <p:nvPr/>
        </p:nvSpPr>
        <p:spPr>
          <a:xfrm>
            <a:off x="1079500" y="5778500"/>
            <a:ext cx="807045" cy="317500"/>
          </a:xfrm>
          <a:prstGeom prst="rect">
            <a:avLst/>
          </a:prstGeom>
          <a:noFill/>
        </p:spPr>
        <p:txBody>
          <a:bodyPr wrap="square" lIns="0" rIns="0" tIns="0" bIns="0" anchor="t"/>
          <a:lstStyle/>
          <a:p>
            <a:pPr algn="r" rtl="1">
              <a:lnSpc>
                <a:spcPts val="2500"/>
              </a:lnSpc>
            </a:pPr>
            <a:r>
              <a:rPr sz="1700" b="0" i="0" lang="he-IL">
                <a:solidFill>
                  <a:srgbClr val="EFE3C8"/>
                </a:solidFill>
                <a:latin typeface="Alef"/>
                <a:cs typeface="Alef"/>
                <a:ea typeface="Alef"/>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שאלות הבנה ופרשנות · 2/3</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שאלה 2</a:t>
            </a:r>
          </a:p>
        </p:txBody>
      </p:sp>
      <p:sp>
        <p:nvSpPr>
          <p:cNvPr id="5" name="TextBox 4"/>
          <p:cNvSpPr txBox="1"/>
          <p:nvPr/>
        </p:nvSpPr>
        <p:spPr>
          <a:xfrm>
            <a:off x="1112139" y="1892300"/>
            <a:ext cx="9967722" cy="3454400"/>
          </a:xfrm>
          <a:prstGeom prst="rect">
            <a:avLst/>
          </a:prstGeom>
          <a:noFill/>
        </p:spPr>
        <p:txBody>
          <a:bodyPr wrap="square" lIns="0" rIns="0" tIns="0" bIns="0" anchor="ctr"/>
          <a:lstStyle/>
          <a:p>
            <a:pPr algn="r" rtl="1">
              <a:lnSpc>
                <a:spcPts val="4200"/>
              </a:lnSpc>
            </a:pPr>
            <a:r>
              <a:rPr sz="3000" b="0" i="0" lang="he-IL">
                <a:solidFill>
                  <a:srgbClr val="2B2117"/>
                </a:solidFill>
                <a:latin typeface="Suez One"/>
                <a:cs typeface="Suez One"/>
                <a:ea typeface="Suez One"/>
              </a:rPr>
              <a:t>קראו פסוקים ט״ז–כ״ט («דיני רצח»). מה מתואר בקטע? הביאו ראיה מן הכתוב.</a:t>
            </a:r>
          </a:p>
        </p:txBody>
      </p:sp>
      <p:sp>
        <p:nvSpPr>
          <p:cNvPr id="6" name="TextBox 5"/>
          <p:cNvSpPr txBox="1"/>
          <p:nvPr/>
        </p:nvSpPr>
        <p:spPr>
          <a:xfrm>
            <a:off x="1079500" y="5778500"/>
            <a:ext cx="807045" cy="317500"/>
          </a:xfrm>
          <a:prstGeom prst="rect">
            <a:avLst/>
          </a:prstGeom>
          <a:noFill/>
        </p:spPr>
        <p:txBody>
          <a:bodyPr wrap="square" lIns="0" rIns="0" tIns="0" bIns="0" anchor="t"/>
          <a:lstStyle/>
          <a:p>
            <a:pPr algn="r" rtl="1">
              <a:lnSpc>
                <a:spcPts val="2500"/>
              </a:lnSpc>
            </a:pPr>
            <a:r>
              <a:rPr sz="1700" b="0" i="0" lang="he-IL">
                <a:solidFill>
                  <a:srgbClr val="EFE3C8"/>
                </a:solidFill>
                <a:latin typeface="Alef"/>
                <a:cs typeface="Alef"/>
                <a:ea typeface="Alef"/>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שאלות הבנה ופרשנות · 3/3</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שאלה 3</a:t>
            </a:r>
          </a:p>
        </p:txBody>
      </p:sp>
      <p:sp>
        <p:nvSpPr>
          <p:cNvPr id="5" name="TextBox 4"/>
          <p:cNvSpPr txBox="1"/>
          <p:nvPr/>
        </p:nvSpPr>
        <p:spPr>
          <a:xfrm>
            <a:off x="1112139" y="1892300"/>
            <a:ext cx="9967722" cy="3454400"/>
          </a:xfrm>
          <a:prstGeom prst="rect">
            <a:avLst/>
          </a:prstGeom>
          <a:noFill/>
        </p:spPr>
        <p:txBody>
          <a:bodyPr wrap="square" lIns="0" rIns="0" tIns="0" bIns="0" anchor="ctr"/>
          <a:lstStyle/>
          <a:p>
            <a:pPr algn="r" rtl="1">
              <a:lnSpc>
                <a:spcPts val="4200"/>
              </a:lnSpc>
            </a:pPr>
            <a:r>
              <a:rPr sz="3000" b="0" i="0" lang="he-IL">
                <a:solidFill>
                  <a:srgbClr val="2B2117"/>
                </a:solidFill>
                <a:latin typeface="Suez One"/>
                <a:cs typeface="Suez One"/>
                <a:ea typeface="Suez One"/>
              </a:rPr>
              <a:t>קראו פסוקים ל׳–ל״ד («עדים וקדושת הארץ»). מה מתואר בקטע? הביאו ראיה מן הכתוב.</a:t>
            </a:r>
          </a:p>
        </p:txBody>
      </p:sp>
      <p:sp>
        <p:nvSpPr>
          <p:cNvPr id="6" name="TextBox 5"/>
          <p:cNvSpPr txBox="1"/>
          <p:nvPr/>
        </p:nvSpPr>
        <p:spPr>
          <a:xfrm>
            <a:off x="1079500" y="5778500"/>
            <a:ext cx="807045" cy="317500"/>
          </a:xfrm>
          <a:prstGeom prst="rect">
            <a:avLst/>
          </a:prstGeom>
          <a:noFill/>
        </p:spPr>
        <p:txBody>
          <a:bodyPr wrap="square" lIns="0" rIns="0" tIns="0" bIns="0" anchor="t"/>
          <a:lstStyle/>
          <a:p>
            <a:pPr algn="r" rtl="1">
              <a:lnSpc>
                <a:spcPts val="2500"/>
              </a:lnSpc>
            </a:pPr>
            <a:r>
              <a:rPr sz="1700" b="0" i="0" lang="he-IL">
                <a:solidFill>
                  <a:srgbClr val="EFE3C8"/>
                </a:solidFill>
                <a:latin typeface="Alef"/>
                <a:cs typeface="Alef"/>
                <a:ea typeface="Alef"/>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דיון בכיתה</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מה דעתכם?</a:t>
            </a:r>
          </a:p>
        </p:txBody>
      </p:sp>
      <p:sp>
        <p:nvSpPr>
          <p:cNvPr id="5" name="TextBox 4"/>
          <p:cNvSpPr txBox="1"/>
          <p:nvPr/>
        </p:nvSpPr>
        <p:spPr>
          <a:xfrm>
            <a:off x="4929632" y="1968500"/>
            <a:ext cx="5964936" cy="1460500"/>
          </a:xfrm>
          <a:prstGeom prst="rect">
            <a:avLst/>
          </a:prstGeom>
          <a:noFill/>
        </p:spPr>
        <p:txBody>
          <a:bodyPr wrap="square" lIns="0" rIns="0" tIns="0" bIns="0" anchor="ctr"/>
          <a:lstStyle/>
          <a:p>
            <a:pPr algn="r" rtl="1">
              <a:lnSpc>
                <a:spcPts val="3105"/>
              </a:lnSpc>
            </a:pPr>
            <a:r>
              <a:rPr sz="2300" b="0" i="0" lang="he-IL">
                <a:solidFill>
                  <a:srgbClr val="2B2117"/>
                </a:solidFill>
                <a:latin typeface="Alef"/>
                <a:cs typeface="Alef"/>
                <a:ea typeface="Alef"/>
              </a:rPr>
              <a:t>איזה עונש לדעתכם מייחס חשיבות רבה יותר לערך החיים — העונש הניתן בחוק המקראי או העונש הניתן בחוק החתי?</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סיכום</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מפת מושגים</a:t>
            </a:r>
          </a:p>
        </p:txBody>
      </p:sp>
      <p:sp>
        <p:nvSpPr>
          <p:cNvPr id="5" name="TextBox 4"/>
          <p:cNvSpPr txBox="1"/>
          <p:nvPr/>
        </p:nvSpPr>
        <p:spPr>
          <a:xfrm>
            <a:off x="4853305" y="3492500"/>
            <a:ext cx="2485390" cy="952500"/>
          </a:xfrm>
          <a:prstGeom prst="rect">
            <a:avLst/>
          </a:prstGeom>
          <a:noFill/>
        </p:spPr>
        <p:txBody>
          <a:bodyPr wrap="square" lIns="0" rIns="0" tIns="0" bIns="0" anchor="ctr"/>
          <a:lstStyle/>
          <a:p>
            <a:pPr algn="ctr" rtl="1">
              <a:lnSpc>
                <a:spcPts val="3105"/>
              </a:lnSpc>
            </a:pPr>
            <a:r>
              <a:rPr sz="2700" b="0" i="0" lang="he-IL">
                <a:solidFill>
                  <a:srgbClr val="EFE3C8"/>
                </a:solidFill>
                <a:latin typeface="Suez One"/>
                <a:cs typeface="Suez One"/>
                <a:ea typeface="Suez One"/>
              </a:rPr>
              <a:t>ערי מקלט והלויים</a:t>
            </a:r>
          </a:p>
        </p:txBody>
      </p:sp>
      <p:sp>
        <p:nvSpPr>
          <p:cNvPr id="6" name="TextBox 5"/>
          <p:cNvSpPr txBox="1"/>
          <p:nvPr/>
        </p:nvSpPr>
        <p:spPr>
          <a:xfrm>
            <a:off x="7832915" y="1987550"/>
            <a:ext cx="3257169" cy="977900"/>
          </a:xfrm>
          <a:prstGeom prst="rect">
            <a:avLst/>
          </a:prstGeom>
          <a:noFill/>
        </p:spPr>
        <p:txBody>
          <a:bodyPr wrap="square" lIns="0" rIns="0" tIns="0" bIns="0" anchor="ctr"/>
          <a:lstStyle/>
          <a:p>
            <a:pPr algn="r" rtl="1">
              <a:lnSpc>
                <a:spcPts val="2014"/>
              </a:lnSpc>
            </a:pPr>
            <a:r>
              <a:rPr sz="1550" b="0" i="0" lang="he-IL">
                <a:solidFill>
                  <a:srgbClr val="2B2117"/>
                </a:solidFill>
                <a:latin typeface="Alef"/>
                <a:cs typeface="Alef"/>
                <a:ea typeface="Alef"/>
              </a:rPr>
              <a:t>ערי הלויים</a:t>
            </a:r>
          </a:p>
        </p:txBody>
      </p:sp>
      <p:sp>
        <p:nvSpPr>
          <p:cNvPr id="7" name="TextBox 6"/>
          <p:cNvSpPr txBox="1"/>
          <p:nvPr/>
        </p:nvSpPr>
        <p:spPr>
          <a:xfrm>
            <a:off x="1101915" y="1987550"/>
            <a:ext cx="3257169" cy="977900"/>
          </a:xfrm>
          <a:prstGeom prst="rect">
            <a:avLst/>
          </a:prstGeom>
          <a:noFill/>
        </p:spPr>
        <p:txBody>
          <a:bodyPr wrap="square" lIns="0" rIns="0" tIns="0" bIns="0" anchor="ctr"/>
          <a:lstStyle/>
          <a:p>
            <a:pPr algn="r" rtl="1">
              <a:lnSpc>
                <a:spcPts val="2014"/>
              </a:lnSpc>
            </a:pPr>
            <a:r>
              <a:rPr sz="1550" b="0" i="0" lang="he-IL">
                <a:solidFill>
                  <a:srgbClr val="2B2117"/>
                </a:solidFill>
                <a:latin typeface="Alef"/>
                <a:cs typeface="Alef"/>
                <a:ea typeface="Alef"/>
              </a:rPr>
              <a:t>ערי מקלט</a:t>
            </a:r>
          </a:p>
        </p:txBody>
      </p:sp>
      <p:sp>
        <p:nvSpPr>
          <p:cNvPr id="8" name="TextBox 7"/>
          <p:cNvSpPr txBox="1"/>
          <p:nvPr/>
        </p:nvSpPr>
        <p:spPr>
          <a:xfrm>
            <a:off x="7832915" y="3638550"/>
            <a:ext cx="3257169" cy="977900"/>
          </a:xfrm>
          <a:prstGeom prst="rect">
            <a:avLst/>
          </a:prstGeom>
          <a:noFill/>
        </p:spPr>
        <p:txBody>
          <a:bodyPr wrap="square" lIns="0" rIns="0" tIns="0" bIns="0" anchor="ctr"/>
          <a:lstStyle/>
          <a:p>
            <a:pPr algn="r" rtl="1">
              <a:lnSpc>
                <a:spcPts val="2014"/>
              </a:lnSpc>
            </a:pPr>
            <a:r>
              <a:rPr sz="1550" b="0" i="0" lang="he-IL">
                <a:solidFill>
                  <a:srgbClr val="2B2117"/>
                </a:solidFill>
                <a:latin typeface="Alef"/>
                <a:cs typeface="Alef"/>
                <a:ea typeface="Alef"/>
              </a:rPr>
              <a:t>דיני רצח</a:t>
            </a:r>
          </a:p>
        </p:txBody>
      </p:sp>
      <p:sp>
        <p:nvSpPr>
          <p:cNvPr id="9" name="TextBox 8"/>
          <p:cNvSpPr txBox="1"/>
          <p:nvPr/>
        </p:nvSpPr>
        <p:spPr>
          <a:xfrm>
            <a:off x="1101915" y="3638550"/>
            <a:ext cx="3257169" cy="977900"/>
          </a:xfrm>
          <a:prstGeom prst="rect">
            <a:avLst/>
          </a:prstGeom>
          <a:noFill/>
        </p:spPr>
        <p:txBody>
          <a:bodyPr wrap="square" lIns="0" rIns="0" tIns="0" bIns="0" anchor="ctr"/>
          <a:lstStyle/>
          <a:p>
            <a:pPr algn="r" rtl="1">
              <a:lnSpc>
                <a:spcPts val="2014"/>
              </a:lnSpc>
            </a:pPr>
            <a:r>
              <a:rPr sz="1550" b="0" i="0" lang="he-IL">
                <a:solidFill>
                  <a:srgbClr val="2B2117"/>
                </a:solidFill>
                <a:latin typeface="Alef"/>
                <a:cs typeface="Alef"/>
                <a:ea typeface="Alef"/>
              </a:rPr>
              <a:t>עדים וקדושת הארץ</a:t>
            </a:r>
          </a:p>
        </p:txBody>
      </p:sp>
      <p:sp>
        <p:nvSpPr>
          <p:cNvPr id="10" name="TextBox 9"/>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תרגול לקראת הבגרות</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שאלה בסגנון בגרות</a:t>
            </a:r>
          </a:p>
        </p:txBody>
      </p:sp>
      <p:sp>
        <p:nvSpPr>
          <p:cNvPr id="5" name="TextBox 4"/>
          <p:cNvSpPr txBox="1"/>
          <p:nvPr/>
        </p:nvSpPr>
        <p:spPr>
          <a:xfrm>
            <a:off x="1125220" y="2032000"/>
            <a:ext cx="9941560" cy="3873500"/>
          </a:xfrm>
          <a:prstGeom prst="rect">
            <a:avLst/>
          </a:prstGeom>
          <a:noFill/>
        </p:spPr>
        <p:txBody>
          <a:bodyPr wrap="square" lIns="0" rIns="0" tIns="0" bIns="0" anchor="t"/>
          <a:lstStyle/>
          <a:p>
            <a:pPr algn="r" rtl="1">
              <a:lnSpc>
                <a:spcPts val="3000"/>
              </a:lnSpc>
            </a:pPr>
            <a:r>
              <a:rPr sz="2000" b="0" i="0" lang="he-IL">
                <a:solidFill>
                  <a:srgbClr val="2B2117"/>
                </a:solidFill>
                <a:latin typeface="Alef"/>
                <a:cs typeface="Alef"/>
                <a:ea typeface="Alef"/>
              </a:rPr>
              <a:t>(חורף תשפ"ה (שאלון 1261))</a:t>
            </a:r>
          </a:p>
          <a:p>
            <a:pPr algn="r" rtl="1">
              <a:lnSpc>
                <a:spcPts val="3000"/>
              </a:lnSpc>
            </a:pPr>
            <a:r>
              <a:rPr sz="2000" b="0" i="0" lang="he-IL">
                <a:solidFill>
                  <a:srgbClr val="2B2117"/>
                </a:solidFill>
                <a:latin typeface="Alef"/>
                <a:cs typeface="Alef"/>
                <a:ea typeface="Alef"/>
              </a:rPr>
              <a:t>חוק וחברה</a:t>
            </a:r>
          </a:p>
          <a:p>
            <a:pPr algn="r" rtl="1">
              <a:lnSpc>
                <a:spcPts val="3000"/>
              </a:lnSpc>
            </a:pPr>
            <a:r>
              <a:rPr sz="2000" b="0" i="0" lang="he-IL">
                <a:solidFill>
                  <a:srgbClr val="2B2117"/>
                </a:solidFill>
                <a:latin typeface="Alef"/>
                <a:cs typeface="Alef"/>
                <a:ea typeface="Alef"/>
              </a:rPr>
              <a:t>5. קראו במדבר, פרק ל"ה, פסוקים י"א-ל"ד.</a:t>
            </a:r>
          </a:p>
          <a:p>
            <a:pPr algn="r" rtl="1">
              <a:lnSpc>
                <a:spcPts val="3000"/>
              </a:lnSpc>
            </a:pPr>
            <a:r>
              <a:rPr sz="2000" b="0" i="0" lang="he-IL">
                <a:solidFill>
                  <a:srgbClr val="2B2117"/>
                </a:solidFill>
                <a:latin typeface="Alef"/>
                <a:cs typeface="Alef"/>
                <a:ea typeface="Alef"/>
              </a:rPr>
              <a:t>ענו על סעיף א' — חובה.</a:t>
            </a:r>
          </a:p>
          <a:p>
            <a:pPr algn="r" rtl="1">
              <a:lnSpc>
                <a:spcPts val="3000"/>
              </a:lnSpc>
            </a:pPr>
            <a:r>
              <a:rPr sz="2000" b="0" i="0" lang="he-IL">
                <a:solidFill>
                  <a:srgbClr val="2B2117"/>
                </a:solidFill>
                <a:latin typeface="Alef"/>
                <a:cs typeface="Alef"/>
                <a:ea typeface="Alef"/>
              </a:rPr>
              <a:t>א. קראו פסוקים י"א-י"ב ופסוקים כ"ד-כ"ח.</a:t>
            </a:r>
          </a:p>
          <a:p>
            <a:pPr algn="r" rtl="1">
              <a:lnSpc>
                <a:spcPts val="3000"/>
              </a:lnSpc>
            </a:pPr>
            <a:r>
              <a:rPr sz="2000" b="0" i="0" lang="he-IL">
                <a:solidFill>
                  <a:srgbClr val="2B2117"/>
                </a:solidFill>
                <a:latin typeface="Alef"/>
                <a:cs typeface="Alef"/>
                <a:ea typeface="Alef"/>
              </a:rPr>
              <a:t>מה הם שני התפקידים של עיר המקלט? הסבירו את דבריכם, ובססו אותם על הכתוב. (8 נקודות)</a:t>
            </a:r>
          </a:p>
          <a:p>
            <a:pPr algn="r" rtl="1">
              <a:lnSpc>
                <a:spcPts val="3000"/>
              </a:lnSpc>
            </a:pPr>
            <a:r>
              <a:rPr sz="2000" b="0" i="0" lang="he-IL">
                <a:solidFill>
                  <a:srgbClr val="2B2117"/>
                </a:solidFill>
                <a:latin typeface="Alef"/>
                <a:cs typeface="Alef"/>
                <a:ea typeface="Alef"/>
              </a:rPr>
              <a:t>ענו על אחד מן הסעיפים ב-ג.</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תשובות</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תשובה לשאלה 1</a:t>
            </a:r>
          </a:p>
        </p:txBody>
      </p:sp>
      <p:sp>
        <p:nvSpPr>
          <p:cNvPr id="5" name="TextBox 4"/>
          <p:cNvSpPr txBox="1"/>
          <p:nvPr/>
        </p:nvSpPr>
        <p:spPr>
          <a:xfrm>
            <a:off x="1059815" y="1905000"/>
            <a:ext cx="10072370" cy="825500"/>
          </a:xfrm>
          <a:prstGeom prst="rect">
            <a:avLst/>
          </a:prstGeom>
          <a:noFill/>
        </p:spPr>
        <p:txBody>
          <a:bodyPr wrap="square" lIns="0" rIns="0" tIns="0" bIns="0" anchor="t"/>
          <a:lstStyle/>
          <a:p>
            <a:pPr algn="r" rtl="1">
              <a:lnSpc>
                <a:spcPts val="2025"/>
              </a:lnSpc>
            </a:pPr>
            <a:r>
              <a:rPr sz="1500" b="0" i="0" lang="he-IL">
                <a:solidFill>
                  <a:srgbClr val="EFE3C8"/>
                </a:solidFill>
                <a:latin typeface="Alef"/>
                <a:cs typeface="Alef"/>
                <a:ea typeface="Alef"/>
              </a:rPr>
              <a:t>קראו פסוקים א׳–ח׳ («ערי הלויים»). מה מתואר בקטע? הביאו ראיה מן הכתוב.</a:t>
            </a:r>
          </a:p>
        </p:txBody>
      </p:sp>
      <p:sp>
        <p:nvSpPr>
          <p:cNvPr id="6" name="TextBox 5"/>
          <p:cNvSpPr txBox="1"/>
          <p:nvPr/>
        </p:nvSpPr>
        <p:spPr>
          <a:xfrm>
            <a:off x="1059815" y="3048000"/>
            <a:ext cx="10072370" cy="3111500"/>
          </a:xfrm>
          <a:prstGeom prst="rect">
            <a:avLst/>
          </a:prstGeom>
          <a:noFill/>
        </p:spPr>
        <p:txBody>
          <a:bodyPr wrap="square" lIns="0" rIns="0" tIns="0" bIns="0" anchor="t"/>
          <a:lstStyle/>
          <a:p>
            <a:pPr algn="r" rtl="1">
              <a:lnSpc>
                <a:spcPts val="2850"/>
              </a:lnSpc>
            </a:pPr>
            <a:r>
              <a:rPr sz="1900" b="0" i="0" lang="he-IL">
                <a:solidFill>
                  <a:srgbClr val="2B2117"/>
                </a:solidFill>
                <a:latin typeface="Alef"/>
                <a:cs typeface="Alef"/>
                <a:ea typeface="Alef"/>
              </a:rPr>
              <a:t>בני ישראל נותנים ללויים ערים לשבת, כי אין ללויים נחלה בארץ: ארבעים ושמונה ערים עם מגרשים סביבן, למקנהם ולרכושם ולכל חיתם. מספר הערים מכל שבט לפי גודל נחלתו: ״מאת הרב תרבו ומאת המעט תמעיטו״.</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תשובות</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תשובה לשאלה 2</a:t>
            </a:r>
          </a:p>
        </p:txBody>
      </p:sp>
      <p:sp>
        <p:nvSpPr>
          <p:cNvPr id="5" name="TextBox 4"/>
          <p:cNvSpPr txBox="1"/>
          <p:nvPr/>
        </p:nvSpPr>
        <p:spPr>
          <a:xfrm>
            <a:off x="1059815" y="1905000"/>
            <a:ext cx="10072370" cy="825500"/>
          </a:xfrm>
          <a:prstGeom prst="rect">
            <a:avLst/>
          </a:prstGeom>
          <a:noFill/>
        </p:spPr>
        <p:txBody>
          <a:bodyPr wrap="square" lIns="0" rIns="0" tIns="0" bIns="0" anchor="t"/>
          <a:lstStyle/>
          <a:p>
            <a:pPr algn="r" rtl="1">
              <a:lnSpc>
                <a:spcPts val="2025"/>
              </a:lnSpc>
            </a:pPr>
            <a:r>
              <a:rPr sz="1500" b="0" i="0" lang="he-IL">
                <a:solidFill>
                  <a:srgbClr val="EFE3C8"/>
                </a:solidFill>
                <a:latin typeface="Alef"/>
                <a:cs typeface="Alef"/>
                <a:ea typeface="Alef"/>
              </a:rPr>
              <a:t>קראו פסוקים ט״ז–כ״ט («דיני רצח»). מה מתואר בקטע? הביאו ראיה מן הכתוב.</a:t>
            </a:r>
          </a:p>
        </p:txBody>
      </p:sp>
      <p:sp>
        <p:nvSpPr>
          <p:cNvPr id="6" name="TextBox 5"/>
          <p:cNvSpPr txBox="1"/>
          <p:nvPr/>
        </p:nvSpPr>
        <p:spPr>
          <a:xfrm>
            <a:off x="1059815" y="3048000"/>
            <a:ext cx="10072370" cy="3111500"/>
          </a:xfrm>
          <a:prstGeom prst="rect">
            <a:avLst/>
          </a:prstGeom>
          <a:noFill/>
        </p:spPr>
        <p:txBody>
          <a:bodyPr wrap="square" lIns="0" rIns="0" tIns="0" bIns="0" anchor="t"/>
          <a:lstStyle/>
          <a:p>
            <a:pPr algn="r" rtl="1">
              <a:lnSpc>
                <a:spcPts val="2850"/>
              </a:lnSpc>
            </a:pPr>
            <a:r>
              <a:rPr sz="1900" b="0" i="0" lang="he-IL">
                <a:solidFill>
                  <a:srgbClr val="2B2117"/>
                </a:solidFill>
                <a:latin typeface="Alef"/>
                <a:cs typeface="Alef"/>
                <a:ea typeface="Alef"/>
              </a:rPr>
              <a:t>התורה מבחינה בין רוצח בזדון לבין הורג בשגגה. מי שהכה בכלי ברזל, באבן או בכלי עץ שיכולים להמית ״רצח הוא מות יומת הרצח״. גם מי שדחף בשנאה או השליך משהו בצדייה או ״באיבה״ - רוצח.</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תשובות</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תשובה לשאלה 3</a:t>
            </a:r>
          </a:p>
        </p:txBody>
      </p:sp>
      <p:sp>
        <p:nvSpPr>
          <p:cNvPr id="5" name="TextBox 4"/>
          <p:cNvSpPr txBox="1"/>
          <p:nvPr/>
        </p:nvSpPr>
        <p:spPr>
          <a:xfrm>
            <a:off x="1059815" y="1905000"/>
            <a:ext cx="10072370" cy="825500"/>
          </a:xfrm>
          <a:prstGeom prst="rect">
            <a:avLst/>
          </a:prstGeom>
          <a:noFill/>
        </p:spPr>
        <p:txBody>
          <a:bodyPr wrap="square" lIns="0" rIns="0" tIns="0" bIns="0" anchor="t"/>
          <a:lstStyle/>
          <a:p>
            <a:pPr algn="r" rtl="1">
              <a:lnSpc>
                <a:spcPts val="2025"/>
              </a:lnSpc>
            </a:pPr>
            <a:r>
              <a:rPr sz="1500" b="0" i="0" lang="he-IL">
                <a:solidFill>
                  <a:srgbClr val="EFE3C8"/>
                </a:solidFill>
                <a:latin typeface="Alef"/>
                <a:cs typeface="Alef"/>
                <a:ea typeface="Alef"/>
              </a:rPr>
              <a:t>קראו פסוקים ל׳–ל״ד («עדים וקדושת הארץ»). מה מתואר בקטע? הביאו ראיה מן הכתוב.</a:t>
            </a:r>
          </a:p>
        </p:txBody>
      </p:sp>
      <p:sp>
        <p:nvSpPr>
          <p:cNvPr id="6" name="TextBox 5"/>
          <p:cNvSpPr txBox="1"/>
          <p:nvPr/>
        </p:nvSpPr>
        <p:spPr>
          <a:xfrm>
            <a:off x="1059815" y="3048000"/>
            <a:ext cx="10072370" cy="3111500"/>
          </a:xfrm>
          <a:prstGeom prst="rect">
            <a:avLst/>
          </a:prstGeom>
          <a:noFill/>
        </p:spPr>
        <p:txBody>
          <a:bodyPr wrap="square" lIns="0" rIns="0" tIns="0" bIns="0" anchor="t"/>
          <a:lstStyle/>
          <a:p>
            <a:pPr algn="r" rtl="1">
              <a:lnSpc>
                <a:spcPts val="2850"/>
              </a:lnSpc>
            </a:pPr>
            <a:r>
              <a:rPr sz="1900" b="0" i="0" lang="he-IL">
                <a:solidFill>
                  <a:srgbClr val="2B2117"/>
                </a:solidFill>
                <a:latin typeface="Alef"/>
                <a:cs typeface="Alef"/>
                <a:ea typeface="Alef"/>
              </a:rPr>
              <a:t>עקרונות משפטיים: ״כל מכה נפש לפי עדים ירצח את הרצח ועד אחד לא יענה בנפש למות״. דרושים שני עדים, ולא שמועה או ראיה נסיבתית.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תשובות</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מחוון – שאלת הבגרות</a:t>
            </a:r>
          </a:p>
        </p:txBody>
      </p:sp>
      <p:sp>
        <p:nvSpPr>
          <p:cNvPr id="5" name="TextBox 4"/>
          <p:cNvSpPr txBox="1"/>
          <p:nvPr/>
        </p:nvSpPr>
        <p:spPr>
          <a:xfrm>
            <a:off x="1059815" y="1968500"/>
            <a:ext cx="10072370" cy="4000500"/>
          </a:xfrm>
          <a:prstGeom prst="rect">
            <a:avLst/>
          </a:prstGeom>
          <a:noFill/>
        </p:spPr>
        <p:txBody>
          <a:bodyPr wrap="square" lIns="0" rIns="0" tIns="0" bIns="0" anchor="t"/>
          <a:lstStyle/>
          <a:p>
            <a:pPr algn="r" rtl="1">
              <a:lnSpc>
                <a:spcPts val="2850"/>
              </a:lnSpc>
            </a:pPr>
            <a:r>
              <a:rPr sz="1900" b="0" i="0" lang="he-IL">
                <a:solidFill>
                  <a:srgbClr val="2B2117"/>
                </a:solidFill>
                <a:latin typeface="Alef"/>
                <a:cs typeface="Alef"/>
                <a:ea typeface="Alef"/>
              </a:rPr>
              <a:t>שאלה 8</a:t>
            </a:r>
          </a:p>
          <a:p>
            <a:pPr algn="r" rtl="1">
              <a:lnSpc>
                <a:spcPts val="2850"/>
              </a:lnSpc>
            </a:pPr>
            <a:r>
              <a:rPr sz="1900" b="0" i="0" lang="he-IL">
                <a:solidFill>
                  <a:srgbClr val="2B2117"/>
                </a:solidFill>
                <a:latin typeface="Alef"/>
                <a:cs typeface="Alef"/>
                <a:ea typeface="Alef"/>
              </a:rPr>
              <a:t>סעיף א'</a:t>
            </a:r>
          </a:p>
          <a:p>
            <a:pPr algn="r" rtl="1">
              <a:lnSpc>
                <a:spcPts val="2850"/>
              </a:lnSpc>
            </a:pPr>
            <a:r>
              <a:rPr sz="1900" b="0" i="0" lang="he-IL">
                <a:solidFill>
                  <a:srgbClr val="2B2117"/>
                </a:solidFill>
                <a:latin typeface="Alef"/>
                <a:cs typeface="Alef"/>
                <a:ea typeface="Alef"/>
              </a:rPr>
              <a:t>שני התפקידים של עיר המקלט: להגן על הרוצח בשוגג וגם להענישו.</a:t>
            </a:r>
          </a:p>
          <a:p>
            <a:pPr algn="r" rtl="1">
              <a:lnSpc>
                <a:spcPts val="2850"/>
              </a:lnSpc>
            </a:pPr>
            <a:r>
              <a:rPr sz="1900" b="0" i="0" lang="he-IL">
                <a:solidFill>
                  <a:srgbClr val="2B2117"/>
                </a:solidFill>
                <a:latin typeface="Alef"/>
                <a:cs typeface="Alef"/>
                <a:ea typeface="Alef"/>
              </a:rPr>
              <a:t>עיר המקלט היא מקום שמעניק מקלט והגנה להורג בשגגה, מפני גואלי הדם: "והיו לכם הערים למקלט מגואל".</a:t>
            </a:r>
          </a:p>
          <a:p>
            <a:pPr algn="r" rtl="1">
              <a:lnSpc>
                <a:spcPts val="2850"/>
              </a:lnSpc>
            </a:pPr>
            <a:r>
              <a:rPr sz="1900" b="0" i="0" lang="he-IL">
                <a:solidFill>
                  <a:srgbClr val="2B2117"/>
                </a:solidFill>
                <a:latin typeface="Alef"/>
                <a:cs typeface="Alef"/>
                <a:ea typeface="Alef"/>
              </a:rPr>
              <a:t>עיר המקלט נועדה גם להעניש את שופך הדם, כיוון שהוא אמור להישאר בעיר ולא לצאת ממנה, עד מות הכהן הגדול כאילו הוא במאסר, מנותק ממשפחתו ומפרנסתו: "וישב בה עד מות הכהן הגדול".</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21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ערי מקלט והלויים – שאלון 1261</dc:title>
  <dc:subject/>
  <dc:creator/>
  <cp:keywords/>
  <dc:description/>
  <cp:lastModifiedBy/>
  <cp:revision>1</cp:revision>
  <dcterms:created xsi:type="dcterms:W3CDTF">2013-01-27T09:14:16Z</dcterms:created>
  <dcterms:modified xsi:type="dcterms:W3CDTF">2013-01-27T09:15:58Z</dcterms:modified>
  <cp:category/>
</cp:coreProperties>
</file>