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08395" y="1282700"/>
            <a:ext cx="5363210" cy="444500"/>
          </a:xfrm>
          <a:prstGeom prst="rect">
            <a:avLst/>
          </a:prstGeom>
          <a:noFill/>
        </p:spPr>
        <p:txBody>
          <a:bodyPr wrap="square" lIns="0" rIns="0" tIns="0" bIns="0" anchor="t"/>
          <a:lstStyle/>
          <a:p>
            <a:pPr algn="r" rtl="1">
              <a:lnSpc>
                <a:spcPts val="3500"/>
              </a:lnSpc>
            </a:pPr>
            <a:r>
              <a:rPr sz="2400" b="1" i="0" lang="he-IL">
                <a:solidFill>
                  <a:srgbClr val="0047FF"/>
                </a:solidFill>
                <a:latin typeface="IBM Plex Sans Hebrew"/>
                <a:cs typeface="IBM Plex Sans Hebrew"/>
                <a:ea typeface="IBM Plex Sans Hebrew"/>
              </a:rPr>
              <a:t>במדבר ל״ו</a:t>
            </a:r>
          </a:p>
        </p:txBody>
      </p:sp>
      <p:sp>
        <p:nvSpPr>
          <p:cNvPr id="4" name="TextBox 3"/>
          <p:cNvSpPr txBox="1"/>
          <p:nvPr/>
        </p:nvSpPr>
        <p:spPr>
          <a:xfrm>
            <a:off x="6208395" y="1727200"/>
            <a:ext cx="5363210" cy="3048000"/>
          </a:xfrm>
          <a:prstGeom prst="rect">
            <a:avLst/>
          </a:prstGeom>
          <a:noFill/>
        </p:spPr>
        <p:txBody>
          <a:bodyPr wrap="square" lIns="0" rIns="0" tIns="0" bIns="0" anchor="t"/>
          <a:lstStyle/>
          <a:p>
            <a:pPr algn="r" rtl="1">
              <a:lnSpc>
                <a:spcPts val="7559"/>
              </a:lnSpc>
            </a:pPr>
            <a:r>
              <a:rPr sz="7000" b="1" i="0" lang="he-IL">
                <a:solidFill>
                  <a:srgbClr val="111111"/>
                </a:solidFill>
                <a:latin typeface="IBM Plex Sans Hebrew"/>
                <a:cs typeface="IBM Plex Sans Hebrew"/>
                <a:ea typeface="IBM Plex Sans Hebrew"/>
              </a:rPr>
              <a:t>בנות צלפחד</a:t>
            </a:r>
          </a:p>
        </p:txBody>
      </p:sp>
      <p:sp>
        <p:nvSpPr>
          <p:cNvPr id="5" name="TextBox 4"/>
          <p:cNvSpPr txBox="1"/>
          <p:nvPr/>
        </p:nvSpPr>
        <p:spPr>
          <a:xfrm>
            <a:off x="6208395" y="4775200"/>
            <a:ext cx="5363210" cy="406400"/>
          </a:xfrm>
          <a:prstGeom prst="rect">
            <a:avLst/>
          </a:prstGeom>
          <a:noFill/>
        </p:spPr>
        <p:txBody>
          <a:bodyPr wrap="square" lIns="0" rIns="0" tIns="0" bIns="0" anchor="t"/>
          <a:lstStyle/>
          <a:p>
            <a:pPr algn="r" rtl="1">
              <a:lnSpc>
                <a:spcPts val="3200"/>
              </a:lnSpc>
            </a:pPr>
            <a:r>
              <a:rPr sz="1800" b="0" i="0" lang="he-IL">
                <a:solidFill>
                  <a:srgbClr val="111111"/>
                </a:solidFill>
                <a:latin typeface="IBM Plex Sans Hebrew"/>
                <a:cs typeface="IBM Plex Sans Hebrew"/>
                <a:ea typeface="IBM Plex Sans Hebrew"/>
              </a:rPr>
              <a:t>שאלון 1261 · במדבר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פתיחה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מטרות השיעור</a:t>
            </a:r>
          </a:p>
        </p:txBody>
      </p:sp>
      <p:sp>
        <p:nvSpPr>
          <p:cNvPr id="5" name="TextBox 4"/>
          <p:cNvSpPr txBox="1"/>
          <p:nvPr/>
        </p:nvSpPr>
        <p:spPr>
          <a:xfrm>
            <a:off x="10706100" y="18478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1</a:t>
            </a:r>
          </a:p>
        </p:txBody>
      </p:sp>
      <p:sp>
        <p:nvSpPr>
          <p:cNvPr id="6" name="TextBox 5"/>
          <p:cNvSpPr txBox="1"/>
          <p:nvPr/>
        </p:nvSpPr>
        <p:spPr>
          <a:xfrm>
            <a:off x="4611941" y="17526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נכיר את הסיפור «בנות צלפחד» (במדבר ל״ו) ואת הדמויות בו</a:t>
            </a:r>
          </a:p>
        </p:txBody>
      </p:sp>
      <p:sp>
        <p:nvSpPr>
          <p:cNvPr id="7" name="TextBox 6"/>
          <p:cNvSpPr txBox="1"/>
          <p:nvPr/>
        </p:nvSpPr>
        <p:spPr>
          <a:xfrm>
            <a:off x="10706100" y="30162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2</a:t>
            </a:r>
          </a:p>
        </p:txBody>
      </p:sp>
      <p:sp>
        <p:nvSpPr>
          <p:cNvPr id="8" name="TextBox 7"/>
          <p:cNvSpPr txBox="1"/>
          <p:nvPr/>
        </p:nvSpPr>
        <p:spPr>
          <a:xfrm>
            <a:off x="4611941" y="29210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נבחן כיצד הסיפור מבטא את התמה «במדבר»</a:t>
            </a:r>
          </a:p>
        </p:txBody>
      </p:sp>
      <p:sp>
        <p:nvSpPr>
          <p:cNvPr id="9" name="TextBox 8"/>
          <p:cNvSpPr txBox="1"/>
          <p:nvPr/>
        </p:nvSpPr>
        <p:spPr>
          <a:xfrm>
            <a:off x="10706100" y="41846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3</a:t>
            </a:r>
          </a:p>
        </p:txBody>
      </p:sp>
      <p:sp>
        <p:nvSpPr>
          <p:cNvPr id="10" name="TextBox 9"/>
          <p:cNvSpPr txBox="1"/>
          <p:nvPr/>
        </p:nvSpPr>
        <p:spPr>
          <a:xfrm>
            <a:off x="4611941" y="40894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נקרא פסוקי מפתח ונעמיק בפירוש רש"י ורמב"ן</a:t>
            </a:r>
          </a:p>
        </p:txBody>
      </p:sp>
      <p:sp>
        <p:nvSpPr>
          <p:cNvPr id="11" name="TextBox 10"/>
          <p:cNvSpPr txBox="1"/>
          <p:nvPr/>
        </p:nvSpPr>
        <p:spPr>
          <a:xfrm>
            <a:off x="10706100" y="53530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4</a:t>
            </a:r>
          </a:p>
        </p:txBody>
      </p:sp>
      <p:sp>
        <p:nvSpPr>
          <p:cNvPr id="12" name="TextBox 11"/>
          <p:cNvSpPr txBox="1"/>
          <p:nvPr/>
        </p:nvSpPr>
        <p:spPr>
          <a:xfrm>
            <a:off x="4611941" y="52578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הדמויות בסיפור</a:t>
            </a:r>
          </a:p>
        </p:txBody>
      </p:sp>
      <p:sp>
        <p:nvSpPr>
          <p:cNvPr id="5" name="TextBox 4"/>
          <p:cNvSpPr txBox="1"/>
          <p:nvPr/>
        </p:nvSpPr>
        <p:spPr>
          <a:xfrm>
            <a:off x="8494776" y="1943100"/>
            <a:ext cx="2720848"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צלפחד</a:t>
            </a:r>
          </a:p>
        </p:txBody>
      </p:sp>
      <p:sp>
        <p:nvSpPr>
          <p:cNvPr id="6" name="TextBox 5"/>
          <p:cNvSpPr txBox="1"/>
          <p:nvPr/>
        </p:nvSpPr>
        <p:spPr>
          <a:xfrm>
            <a:off x="8494776" y="2501900"/>
            <a:ext cx="2720848"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סיפור בנות צלפחד מציג שינוי בחוק הירושה: בנות יורשות כשאין בנים, והדבר מראה את רגישות התורה לצדק.</a:t>
            </a:r>
          </a:p>
        </p:txBody>
      </p:sp>
      <p:sp>
        <p:nvSpPr>
          <p:cNvPr id="7" name="TextBox 6"/>
          <p:cNvSpPr txBox="1"/>
          <p:nvPr/>
        </p:nvSpPr>
        <p:spPr>
          <a:xfrm>
            <a:off x="5116576" y="1943100"/>
            <a:ext cx="2720848"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משה</a:t>
            </a:r>
          </a:p>
        </p:txBody>
      </p:sp>
      <p:sp>
        <p:nvSpPr>
          <p:cNvPr id="8" name="TextBox 7"/>
          <p:cNvSpPr txBox="1"/>
          <p:nvPr/>
        </p:nvSpPr>
        <p:spPr>
          <a:xfrm>
            <a:off x="5116576" y="2501900"/>
            <a:ext cx="2720848"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משה מצווה ״על פי ה׳ לאמר כן מטה בני יוסף דברים״.</a:t>
            </a:r>
          </a:p>
        </p:txBody>
      </p:sp>
      <p:sp>
        <p:nvSpPr>
          <p:cNvPr id="9" name="TextBox 8"/>
          <p:cNvSpPr txBox="1"/>
          <p:nvPr/>
        </p:nvSpPr>
        <p:spPr>
          <a:xfrm>
            <a:off x="1738376" y="1943100"/>
            <a:ext cx="2720848"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מנשה</a:t>
            </a:r>
          </a:p>
        </p:txBody>
      </p:sp>
      <p:sp>
        <p:nvSpPr>
          <p:cNvPr id="10" name="TextBox 9"/>
          <p:cNvSpPr txBox="1"/>
          <p:nvPr/>
        </p:nvSpPr>
        <p:spPr>
          <a:xfrm>
            <a:off x="1738376" y="2501900"/>
            <a:ext cx="2720848"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ראשי אבות שבט מנשה: צו נשים יורשות ינישאו לתוך מטה אבותם.</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רצף האירועים</a:t>
            </a:r>
          </a:p>
        </p:txBody>
      </p:sp>
      <p:sp>
        <p:nvSpPr>
          <p:cNvPr id="5" name="TextBox 4"/>
          <p:cNvSpPr txBox="1"/>
          <p:nvPr/>
        </p:nvSpPr>
        <p:spPr>
          <a:xfrm>
            <a:off x="1000601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1</a:t>
            </a:r>
          </a:p>
        </p:txBody>
      </p:sp>
      <p:sp>
        <p:nvSpPr>
          <p:cNvPr id="6" name="TextBox 5"/>
          <p:cNvSpPr txBox="1"/>
          <p:nvPr/>
        </p:nvSpPr>
        <p:spPr>
          <a:xfrm>
            <a:off x="925075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טענת ראשי מנשה (פסוקים א׳–ד׳)</a:t>
            </a:r>
          </a:p>
        </p:txBody>
      </p:sp>
      <p:sp>
        <p:nvSpPr>
          <p:cNvPr id="7" name="TextBox 6"/>
          <p:cNvSpPr txBox="1"/>
          <p:nvPr/>
        </p:nvSpPr>
        <p:spPr>
          <a:xfrm>
            <a:off x="747553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2</a:t>
            </a:r>
          </a:p>
        </p:txBody>
      </p:sp>
      <p:sp>
        <p:nvSpPr>
          <p:cNvPr id="8" name="TextBox 7"/>
          <p:cNvSpPr txBox="1"/>
          <p:nvPr/>
        </p:nvSpPr>
        <p:spPr>
          <a:xfrm>
            <a:off x="672028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הפתרון (פסוקים ה׳–ט׳)</a:t>
            </a:r>
          </a:p>
        </p:txBody>
      </p:sp>
      <p:sp>
        <p:nvSpPr>
          <p:cNvPr id="9" name="TextBox 8"/>
          <p:cNvSpPr txBox="1"/>
          <p:nvPr/>
        </p:nvSpPr>
        <p:spPr>
          <a:xfrm>
            <a:off x="494506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3</a:t>
            </a:r>
          </a:p>
        </p:txBody>
      </p:sp>
      <p:sp>
        <p:nvSpPr>
          <p:cNvPr id="10" name="TextBox 9"/>
          <p:cNvSpPr txBox="1"/>
          <p:nvPr/>
        </p:nvSpPr>
        <p:spPr>
          <a:xfrm>
            <a:off x="418980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המעשה והסיום (פסוקים י׳–י״ג)</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מקום ההתרחשות</a:t>
            </a:r>
          </a:p>
        </p:txBody>
      </p:sp>
      <p:sp>
        <p:nvSpPr>
          <p:cNvPr id="5" name="TextBox 4"/>
          <p:cNvSpPr txBox="1"/>
          <p:nvPr/>
        </p:nvSpPr>
        <p:spPr>
          <a:xfrm>
            <a:off x="4536529" y="4605675"/>
            <a:ext cx="449758"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מואב</a:t>
            </a:r>
          </a:p>
        </p:txBody>
      </p:sp>
      <p:sp>
        <p:nvSpPr>
          <p:cNvPr id="6" name="TextBox 5"/>
          <p:cNvSpPr txBox="1"/>
          <p:nvPr/>
        </p:nvSpPr>
        <p:spPr>
          <a:xfrm>
            <a:off x="4528889" y="2479119"/>
            <a:ext cx="434478"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גלעד</a:t>
            </a:r>
          </a:p>
        </p:txBody>
      </p:sp>
      <p:sp>
        <p:nvSpPr>
          <p:cNvPr id="7" name="TextBox 6"/>
          <p:cNvSpPr txBox="1"/>
          <p:nvPr/>
        </p:nvSpPr>
        <p:spPr>
          <a:xfrm>
            <a:off x="4104431" y="2479119"/>
            <a:ext cx="349746"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ירדן</a:t>
            </a:r>
          </a:p>
        </p:txBody>
      </p:sp>
      <p:sp>
        <p:nvSpPr>
          <p:cNvPr id="8" name="TextBox 7"/>
          <p:cNvSpPr txBox="1"/>
          <p:nvPr/>
        </p:nvSpPr>
        <p:spPr>
          <a:xfrm>
            <a:off x="3762722" y="2456696"/>
            <a:ext cx="502542"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תרצה</a:t>
            </a:r>
          </a:p>
        </p:txBody>
      </p:sp>
      <p:sp>
        <p:nvSpPr>
          <p:cNvPr id="9" name="TextBox 8"/>
          <p:cNvSpPr txBox="1"/>
          <p:nvPr/>
        </p:nvSpPr>
        <p:spPr>
          <a:xfrm>
            <a:off x="5887085" y="1714500"/>
            <a:ext cx="5624830" cy="4381500"/>
          </a:xfrm>
          <a:prstGeom prst="rect">
            <a:avLst/>
          </a:prstGeom>
          <a:noFill/>
        </p:spPr>
        <p:txBody>
          <a:bodyPr wrap="square" lIns="0" rIns="0" tIns="0" bIns="0" anchor="t"/>
          <a:lstStyle/>
          <a:p>
            <a:pPr algn="r" rtl="1">
              <a:lnSpc>
                <a:spcPts val="4160"/>
              </a:lnSpc>
            </a:pPr>
            <a:r>
              <a:rPr sz="2600" b="0" i="0" lang="he-IL">
                <a:solidFill>
                  <a:srgbClr val="111111"/>
                </a:solidFill>
                <a:latin typeface="IBM Plex Sans Hebrew"/>
                <a:cs typeface="IBM Plex Sans Hebrew"/>
                <a:ea typeface="IBM Plex Sans Hebrew"/>
              </a:rPr>
              <a:t>📍 מואב</a:t>
            </a:r>
          </a:p>
          <a:p>
            <a:pPr algn="r" rtl="1">
              <a:lnSpc>
                <a:spcPts val="4160"/>
              </a:lnSpc>
            </a:pPr>
            <a:r>
              <a:rPr sz="2600" b="0" i="0" lang="he-IL">
                <a:solidFill>
                  <a:srgbClr val="111111"/>
                </a:solidFill>
                <a:latin typeface="IBM Plex Sans Hebrew"/>
                <a:cs typeface="IBM Plex Sans Hebrew"/>
                <a:ea typeface="IBM Plex Sans Hebrew"/>
              </a:rPr>
              <a:t>📍 גלעד</a:t>
            </a:r>
          </a:p>
          <a:p>
            <a:pPr algn="r" rtl="1">
              <a:lnSpc>
                <a:spcPts val="4160"/>
              </a:lnSpc>
            </a:pPr>
            <a:r>
              <a:rPr sz="2600" b="0" i="0" lang="he-IL">
                <a:solidFill>
                  <a:srgbClr val="111111"/>
                </a:solidFill>
                <a:latin typeface="IBM Plex Sans Hebrew"/>
                <a:cs typeface="IBM Plex Sans Hebrew"/>
                <a:ea typeface="IBM Plex Sans Hebrew"/>
              </a:rPr>
              <a:t>📍 ירדן</a:t>
            </a:r>
          </a:p>
          <a:p>
            <a:pPr algn="r" rtl="1">
              <a:lnSpc>
                <a:spcPts val="4160"/>
              </a:lnSpc>
            </a:pPr>
            <a:r>
              <a:rPr sz="2600" b="0" i="0" lang="he-IL">
                <a:solidFill>
                  <a:srgbClr val="111111"/>
                </a:solidFill>
                <a:latin typeface="IBM Plex Sans Hebrew"/>
                <a:cs typeface="IBM Plex Sans Hebrew"/>
                <a:ea typeface="IBM Plex Sans Hebrew"/>
              </a:rPr>
              <a:t>📍 תרצה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1/4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במדבר ל"ו, ד'</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וְאִם־יִהְיֶה הַיֹּבֵל לִבְנֵי יִשְׂרָאֵל</a:t>
            </a:r>
            <a:r>
              <a:rPr sz="4100" b="0" i="0" lang="he-IL">
                <a:solidFill>
                  <a:srgbClr val="111111"/>
                </a:solidFill>
                <a:latin typeface="Frank Ruhl Libre"/>
                <a:cs typeface="Frank Ruhl Libre"/>
                <a:ea typeface="Frank Ruhl Libre"/>
              </a:rPr>
              <a:t> וְנוֹסְפָה נַחֲלָתָן עַל נַחֲלַת הַמַּטֶּה אֲשֶׁר תִּהְיֶינָה לָהֶם וּמִנַּחֲלַת מַטֵּה אֲבֹתֵינוּ יִגָּרַע נַחֲלָתָן</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ראשי אבות למשפחת בני גלעד בן מכיר בן מנשה באים לפני משה והנשיאים.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2/4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במדבר ל"ו, ה'</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וַיְצַו מֹשֶׁה אֶת־בְּנֵי יִשְׂרָאֵל עַל־פִּי ה' </a:t>
            </a:r>
            <a:r>
              <a:rPr sz="4100" b="0" i="0" lang="he-IL">
                <a:solidFill>
                  <a:srgbClr val="FFFFFF"/>
                </a:solidFill>
                <a:latin typeface="Frank Ruhl Libre"/>
                <a:cs typeface="Frank Ruhl Libre"/>
                <a:ea typeface="Frank Ruhl Libre"/>
              </a:rPr>
              <a:t>לֵאמֹר כֵּן מַטֵּה בְנֵי־יוֹסֵף דֹּבְרִים</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משה מצווה ״על פי ה׳ לאמר כן מטה בני יוסף דברים״.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3/4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במדבר ל"ו, י"ג</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אֵלֶּה הַמִּצְוֺת וְהַמִּשְׁפָּטִים אֲשֶׁר צִוָּה ה' </a:t>
            </a:r>
            <a:r>
              <a:rPr sz="4100" b="0" i="0" lang="he-IL">
                <a:solidFill>
                  <a:srgbClr val="FFFFFF"/>
                </a:solidFill>
                <a:latin typeface="Frank Ruhl Libre"/>
                <a:cs typeface="Frank Ruhl Libre"/>
                <a:ea typeface="Frank Ruhl Libre"/>
              </a:rPr>
              <a:t>בְּיַד־מֹשֶׁה אֶל־בְּנֵי יִשְׂרָאֵל בְּעַרְבֹת מוֹאָב</a:t>
            </a:r>
            <a:r>
              <a:rPr sz="4100" b="0" i="0" lang="he-IL">
                <a:solidFill>
                  <a:srgbClr val="111111"/>
                </a:solidFill>
                <a:latin typeface="Frank Ruhl Libre"/>
                <a:cs typeface="Frank Ruhl Libre"/>
                <a:ea typeface="Frank Ruhl Libre"/>
              </a:rPr>
              <a:t> עַל יַרְדֵּן יְרֵחוֹ</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בנות צלפחד - מחלה, תרצה, חגלה, מלכה ונועה - נישאות לבני דודיהן ממשפחת בני מנשה, ו״ותהי נחלתן על מטה משפחת אביהן״.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4/4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במדבר ל"ו, ז'</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וְלֹא־תִסֹּב נַחֲלָה לִבְנֵי יִשְׂרָאֵל מִמַּטֶּה אֶל</a:t>
            </a:r>
            <a:r>
              <a:rPr sz="4100" b="0" i="0" lang="he-IL">
                <a:solidFill>
                  <a:srgbClr val="111111"/>
                </a:solidFill>
                <a:latin typeface="Frank Ruhl Libre"/>
                <a:cs typeface="Frank Ruhl Libre"/>
                <a:ea typeface="Frank Ruhl Libre"/>
              </a:rPr>
              <a:t>־מַטֶּה כִּי אִישׁ בְּנַחֲלַת מַטֵּה אֲבֹתָיו יִדְבְּקוּ בְּנֵי יִשְׂרָאֵל</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הכלל: ״ולא תסב נחלה לבני ישראל ממטה אל מטה כי איש בנחלת מטה אבתיו ידבקו בני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מילים ומושגים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ביאורי מילים</a:t>
            </a:r>
          </a:p>
        </p:txBody>
      </p:sp>
      <p:sp>
        <p:nvSpPr>
          <p:cNvPr id="5" name="TextBox 4"/>
          <p:cNvSpPr txBox="1"/>
          <p:nvPr/>
        </p:nvSpPr>
        <p:spPr>
          <a:xfrm>
            <a:off x="84035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ואם יהיה היבל</a:t>
            </a:r>
          </a:p>
        </p:txBody>
      </p:sp>
      <p:sp>
        <p:nvSpPr>
          <p:cNvPr id="6" name="TextBox 5"/>
          <p:cNvSpPr txBox="1"/>
          <p:nvPr/>
        </p:nvSpPr>
        <p:spPr>
          <a:xfrm>
            <a:off x="84035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מִכָּאן הָיָה רַ' יְהוּדָה אוֹמֵר עָתִיד הַיּוֹבֵל שֶׁיִּפְסֹק (ספרא ויקרא ב').</a:t>
            </a:r>
          </a:p>
        </p:txBody>
      </p:sp>
      <p:sp>
        <p:nvSpPr>
          <p:cNvPr id="7" name="TextBox 6"/>
          <p:cNvSpPr txBox="1"/>
          <p:nvPr/>
        </p:nvSpPr>
        <p:spPr>
          <a:xfrm>
            <a:off x="50380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מילה מנחה</a:t>
            </a:r>
          </a:p>
        </p:txBody>
      </p:sp>
      <p:sp>
        <p:nvSpPr>
          <p:cNvPr id="8" name="TextBox 7"/>
          <p:cNvSpPr txBox="1"/>
          <p:nvPr/>
        </p:nvSpPr>
        <p:spPr>
          <a:xfrm>
            <a:off x="50380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1672589"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קושי</a:t>
            </a:r>
          </a:p>
        </p:txBody>
      </p:sp>
      <p:sp>
        <p:nvSpPr>
          <p:cNvPr id="10" name="TextBox 9"/>
          <p:cNvSpPr txBox="1"/>
          <p:nvPr/>
        </p:nvSpPr>
        <p:spPr>
          <a:xfrm>
            <a:off x="1672589"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סתירה רעיונית או לשונית בין שני פסוקים בקטע או בין פסוקים בקטעים מרוחקים זה לזה.</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רש"י</a:t>
            </a:r>
          </a:p>
        </p:txBody>
      </p:sp>
      <p:sp>
        <p:nvSpPr>
          <p:cNvPr id="5" name="TextBox 4"/>
          <p:cNvSpPr txBox="1"/>
          <p:nvPr/>
        </p:nvSpPr>
        <p:spPr>
          <a:xfrm>
            <a:off x="1833245" y="23812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רש"י על במדבר ל"ו, ד'</a:t>
            </a:r>
          </a:p>
        </p:txBody>
      </p:sp>
      <p:sp>
        <p:nvSpPr>
          <p:cNvPr id="6" name="TextBox 5"/>
          <p:cNvSpPr txBox="1"/>
          <p:nvPr/>
        </p:nvSpPr>
        <p:spPr>
          <a:xfrm>
            <a:off x="1833245" y="2813050"/>
            <a:ext cx="9287510" cy="12192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ואם יהיה היבל</a:t>
            </a:r>
            <a:r>
              <a:rPr sz="3000" b="0" i="0" lang="he-IL">
                <a:solidFill>
                  <a:srgbClr val="111111"/>
                </a:solidFill>
                <a:latin typeface="Noto Serif Hebrew"/>
                <a:cs typeface="Noto Serif Hebrew"/>
                <a:ea typeface="Noto Serif Hebrew"/>
              </a:rPr>
              <a:t>. מִכָּאן הָיָה רַ' יְהוּדָה אוֹמֵר עָתִיד הַיּוֹבֵל שֶׁיִּפְסֹק (ספרא ויקרא ב'):</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מסביר רש"י על «ואם יהיה היבל»?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רמב"ן</a:t>
            </a:r>
          </a:p>
        </p:txBody>
      </p:sp>
      <p:sp>
        <p:nvSpPr>
          <p:cNvPr id="5" name="TextBox 4"/>
          <p:cNvSpPr txBox="1"/>
          <p:nvPr/>
        </p:nvSpPr>
        <p:spPr>
          <a:xfrm>
            <a:off x="1833245" y="2122289"/>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רמב"ן על במדבר ל"ו, ז'</a:t>
            </a:r>
          </a:p>
        </p:txBody>
      </p:sp>
      <p:sp>
        <p:nvSpPr>
          <p:cNvPr id="6" name="TextBox 5"/>
          <p:cNvSpPr txBox="1"/>
          <p:nvPr/>
        </p:nvSpPr>
        <p:spPr>
          <a:xfrm>
            <a:off x="1833245" y="2554089"/>
            <a:ext cx="9287510" cy="1737121"/>
          </a:xfrm>
          <a:prstGeom prst="rect">
            <a:avLst/>
          </a:prstGeom>
          <a:noFill/>
        </p:spPr>
        <p:txBody>
          <a:bodyPr wrap="square" lIns="0" rIns="0" tIns="0" bIns="0" anchor="t"/>
          <a:lstStyle/>
          <a:p>
            <a:pPr algn="r" rtl="1">
              <a:lnSpc>
                <a:spcPts val="4560"/>
              </a:lnSpc>
            </a:pPr>
            <a:r>
              <a:rPr sz="2850" b="1" i="0" lang="he-IL">
                <a:solidFill>
                  <a:srgbClr val="0047FF"/>
                </a:solidFill>
                <a:latin typeface="Noto Serif Hebrew"/>
                <a:cs typeface="Noto Serif Hebrew"/>
                <a:ea typeface="Noto Serif Hebrew"/>
              </a:rPr>
              <a:t>וְלֹא תִסֹּב נַחֲלָה לִבְנֵי יִשְׂרָאֵל מִמַּטֶּה אֶל מַטֶּה</a:t>
            </a:r>
            <a:r>
              <a:rPr sz="2850" b="0" i="0" lang="he-IL">
                <a:solidFill>
                  <a:srgbClr val="111111"/>
                </a:solidFill>
                <a:latin typeface="Noto Serif Hebrew"/>
                <a:cs typeface="Noto Serif Hebrew"/>
                <a:ea typeface="Noto Serif Hebrew"/>
              </a:rPr>
              <a:t> – לֹא חָשַׁשׁ הַכָּתוּב אֶלָּא לְתַקֵּן הָעֵת הַהִיא, כִּי אִם הָיוּ בְּיִשְׂרָאֵל נָשִׁים נְשׂוּאוֹת לְשֵׁבֶט אַחֵר וְהֵן יוֹרְשׁוֹת נַחֲלָה הַיּוֹם, אוֹ שֶׁתִּירַשְׁנָה מִיּוֹם זֶה ...</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1/3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1</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א׳–ד׳ («טענת ראשי מנשה»).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2/3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2</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ה׳–ט׳ («הפתרון»).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3/3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3</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י׳–י״ג («המעשה והסיום»).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דיון בכיתה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מה דעתכם?</a:t>
            </a:r>
          </a:p>
        </p:txBody>
      </p:sp>
      <p:sp>
        <p:nvSpPr>
          <p:cNvPr id="5" name="TextBox 4"/>
          <p:cNvSpPr txBox="1"/>
          <p:nvPr/>
        </p:nvSpPr>
        <p:spPr>
          <a:xfrm>
            <a:off x="4925060" y="18796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לדעתך, מדוע פנה משה אל אלוהים שיפתור סוגיה זאת?</a:t>
            </a:r>
          </a:p>
        </p:txBody>
      </p:sp>
      <p:sp>
        <p:nvSpPr>
          <p:cNvPr id="6" name="TextBox 5"/>
          <p:cNvSpPr txBox="1"/>
          <p:nvPr/>
        </p:nvSpPr>
        <p:spPr>
          <a:xfrm>
            <a:off x="4925060" y="38481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איזו מן התשובות של רמב"ן, לדעתך, פסוק זה מחזק?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סיכום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מפת מושגים</a:t>
            </a:r>
          </a:p>
        </p:txBody>
      </p:sp>
      <p:sp>
        <p:nvSpPr>
          <p:cNvPr id="5" name="TextBox 4"/>
          <p:cNvSpPr txBox="1"/>
          <p:nvPr/>
        </p:nvSpPr>
        <p:spPr>
          <a:xfrm>
            <a:off x="5234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IBM Plex Sans Hebrew"/>
                <a:cs typeface="IBM Plex Sans Hebrew"/>
                <a:ea typeface="IBM Plex Sans Hebrew"/>
              </a:rPr>
              <a:t>בנות צלפחד</a:t>
            </a:r>
          </a:p>
        </p:txBody>
      </p:sp>
      <p:sp>
        <p:nvSpPr>
          <p:cNvPr id="6" name="TextBox 5"/>
          <p:cNvSpPr txBox="1"/>
          <p:nvPr/>
        </p:nvSpPr>
        <p:spPr>
          <a:xfrm>
            <a:off x="799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טענת ראשי מנשה</a:t>
            </a:r>
          </a:p>
        </p:txBody>
      </p:sp>
      <p:sp>
        <p:nvSpPr>
          <p:cNvPr id="7" name="TextBox 6"/>
          <p:cNvSpPr txBox="1"/>
          <p:nvPr/>
        </p:nvSpPr>
        <p:spPr>
          <a:xfrm>
            <a:off x="164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הפתרון</a:t>
            </a:r>
          </a:p>
        </p:txBody>
      </p:sp>
      <p:sp>
        <p:nvSpPr>
          <p:cNvPr id="8" name="TextBox 7"/>
          <p:cNvSpPr txBox="1"/>
          <p:nvPr/>
        </p:nvSpPr>
        <p:spPr>
          <a:xfrm>
            <a:off x="799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המעשה והסיום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תרגול לקראת הבגרות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בסגנון בגרות</a:t>
            </a:r>
          </a:p>
        </p:txBody>
      </p:sp>
      <p:sp>
        <p:nvSpPr>
          <p:cNvPr id="5" name="TextBox 4"/>
          <p:cNvSpPr txBox="1"/>
          <p:nvPr/>
        </p:nvSpPr>
        <p:spPr>
          <a:xfrm>
            <a:off x="1702435" y="1905000"/>
            <a:ext cx="9549130" cy="4191000"/>
          </a:xfrm>
          <a:prstGeom prst="rect">
            <a:avLst/>
          </a:prstGeom>
          <a:noFill/>
        </p:spPr>
        <p:txBody>
          <a:bodyPr wrap="square" lIns="0" rIns="0" tIns="0" bIns="0" anchor="t"/>
          <a:lstStyle/>
          <a:p>
            <a:pPr algn="r" rtl="1">
              <a:lnSpc>
                <a:spcPts val="3000"/>
              </a:lnSpc>
            </a:pPr>
            <a:r>
              <a:rPr sz="2000" b="0" i="0" lang="he-IL">
                <a:solidFill>
                  <a:srgbClr val="111111"/>
                </a:solidFill>
                <a:latin typeface="IBM Plex Sans Hebrew"/>
                <a:cs typeface="IBM Plex Sans Hebrew"/>
                <a:ea typeface="IBM Plex Sans Hebrew"/>
              </a:rPr>
              <a:t>(קיץ תשע"ז (שאלון 1108))</a:t>
            </a:r>
          </a:p>
          <a:p>
            <a:pPr algn="r" rtl="1">
              <a:lnSpc>
                <a:spcPts val="3000"/>
              </a:lnSpc>
            </a:pPr>
            <a:r>
              <a:rPr sz="2000" b="0" i="0" lang="he-IL">
                <a:solidFill>
                  <a:srgbClr val="111111"/>
                </a:solidFill>
                <a:latin typeface="IBM Plex Sans Hebrew"/>
                <a:cs typeface="IBM Plex Sans Hebrew"/>
                <a:ea typeface="IBM Plex Sans Hebrew"/>
              </a:rPr>
              <a:t>א. (1) על פי הקטע מבמדבר, ל"ו 1-12 שלפניך, הסבר כיצד הגבילו ראשי האבות משבט מנשה את ההישג של בנות צלפחד בנוגע לזכותן לרשת את נחלת אביהן (על פי במדבר, כ"ז, 6-7). (4 נקודות)</a:t>
            </a:r>
          </a:p>
          <a:p>
            <a:pPr algn="r" rtl="1">
              <a:lnSpc>
                <a:spcPts val="3000"/>
              </a:lnSpc>
            </a:pPr>
            <a:r>
              <a:rPr sz="2000" b="0" i="0" lang="he-IL">
                <a:solidFill>
                  <a:srgbClr val="111111"/>
                </a:solidFill>
                <a:latin typeface="IBM Plex Sans Hebrew"/>
                <a:cs typeface="IBM Plex Sans Hebrew"/>
                <a:ea typeface="IBM Plex Sans Hebrew"/>
              </a:rPr>
              <a:t>(2) בחרסים שנמצאו בשומרון, בירת ממלכת ישראל, יש רשימות של בתי אב מנחלת מנשה. גם השמות חגלה ונעה נזכרים ברשימות אלה כשמות המציינים בתי אב.</a:t>
            </a:r>
          </a:p>
          <a:p>
            <a:pPr algn="r" rtl="1">
              <a:lnSpc>
                <a:spcPts val="3000"/>
              </a:lnSpc>
            </a:pPr>
            <a:r>
              <a:rPr sz="2000" b="0" i="0" lang="he-IL">
                <a:solidFill>
                  <a:srgbClr val="111111"/>
                </a:solidFill>
                <a:latin typeface="IBM Plex Sans Hebrew"/>
                <a:cs typeface="IBM Plex Sans Hebrew"/>
                <a:ea typeface="IBM Plex Sans Hebrew"/>
              </a:rPr>
              <a:t>כיצד ציון שמות אלה בחרסי שומרון מלמד על ניצחון בנות צלפחד על הממסד הגברי שניסה להגבילן?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1</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א׳–ד׳ («טענת ראשי מנשה»).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ראשי אבות למשפחת בני גלעד בן מכיר בן מנשה באים לפני משה והנשיאים. הם מזכירים שהאל צווה לתת את הארץ בנחלה בגורל, ושאת נחלת צלפחד אחינו ניתנה לבנותיו.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2</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ה׳–ט׳ («הפתרון»).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משה מצווה ״על פי ה׳ לאמר כן מטה בני יוסף דברים״. הדין: ״זה הדבר אשר צוה ה׳ לבנות צלפחד לאמר לטוב בעיניהם תהיינה לנשים אך למשפחת מטה אביהם תהיינה לנשים״.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3</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י׳–י״ג («המעשה והסיום»).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בנות צלפחד - מחלה, תרצה, חגלה, מלכה ונועה - נישאות לבני דודיהן ממשפחת בני מנשה, ו״ותהי נחלתן על מטה משפחת אביהן״. הן מקיימות את ההוראה כפי שנצטוו.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שאלה 2</a:t>
            </a:r>
          </a:p>
          <a:p>
            <a:pPr algn="r" rtl="1">
              <a:lnSpc>
                <a:spcPts val="2850"/>
              </a:lnSpc>
            </a:pPr>
            <a:r>
              <a:rPr sz="1900" b="0" i="0" lang="he-IL">
                <a:solidFill>
                  <a:srgbClr val="111111"/>
                </a:solidFill>
                <a:latin typeface="IBM Plex Sans Hebrew"/>
                <a:cs typeface="IBM Plex Sans Hebrew"/>
                <a:ea typeface="IBM Plex Sans Hebrew"/>
              </a:rPr>
              <a:t>סעיף א'</a:t>
            </a:r>
          </a:p>
          <a:p>
            <a:pPr algn="r" rtl="1">
              <a:lnSpc>
                <a:spcPts val="2850"/>
              </a:lnSpc>
            </a:pPr>
            <a:r>
              <a:rPr sz="1900" b="0" i="0" lang="he-IL">
                <a:solidFill>
                  <a:srgbClr val="111111"/>
                </a:solidFill>
                <a:latin typeface="IBM Plex Sans Hebrew"/>
                <a:cs typeface="IBM Plex Sans Hebrew"/>
                <a:ea typeface="IBM Plex Sans Hebrew"/>
              </a:rPr>
              <a:t>(1) על פי במדבר כ"ז, 6-7 ה' צידד בבקשתן של בנות צלפחד, ואפשר להן לרשת את נחלת אביהן. על פי במדבר ל"ו, ראשי האבות משבט מנשה הגבילו את ההישג של בנות צלפחד, בכך שחייבו אותן להינשא רק לגברים מהשבט שלהן, על מנת שהנחלה לא תיגרע מרשותו של השבט, ותעבור לרשותו של שבט אחר.</a:t>
            </a:r>
          </a:p>
          <a:p>
            <a:pPr algn="r" rtl="1">
              <a:lnSpc>
                <a:spcPts val="2850"/>
              </a:lnSpc>
            </a:pPr>
            <a:r>
              <a:rPr sz="1900" b="0" i="0" lang="he-IL">
                <a:solidFill>
                  <a:srgbClr val="111111"/>
                </a:solidFill>
                <a:latin typeface="IBM Plex Sans Hebrew"/>
                <a:cs typeface="IBM Plex Sans Hebrew"/>
                <a:ea typeface="IBM Plex Sans Hebrew"/>
              </a:rPr>
              <a:t>(2) על פי הממסד הגברי, בתי האב נקראים על שמם של הגברים במשפחה, ולא על שמן של הנשים. למרות העובדה שבנות צלפחד הוכרחו להינשא לגברים מן השבט שלהן, לא שמות בעליהן הם אלה שנזכרים כראשי המשפחה שהקימו, אלא שמות בנותיו של צלפחד. לכן, ציון שמותיהן של חגלה ונעה ברשימות אלה, כמי שמציינים בתי אב, מלמד על ניצחון בנות צלפחד על הממסד הגברי.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בנות צלפחד – שאלון 1261</dc:title>
  <dc:subject/>
  <dc:creator/>
  <cp:keywords/>
  <dc:description/>
  <cp:lastModifiedBy/>
  <cp:revision>1</cp:revision>
  <dcterms:created xsi:type="dcterms:W3CDTF">2013-01-27T09:14:16Z</dcterms:created>
  <dcterms:modified xsi:type="dcterms:W3CDTF">2013-01-27T09:15:58Z</dcterms:modified>
  <cp:category/>
</cp:coreProperties>
</file>