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93230" y="1587500"/>
            <a:ext cx="4447540" cy="444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00"/>
              </a:lnSpc>
            </a:pPr>
            <a:r>
              <a:rPr sz="2400" b="0" i="0" lang="he-IL">
                <a:solidFill>
                  <a:srgbClr val="7A3B1D"/>
                </a:solidFill>
                <a:latin typeface="Bellefair"/>
                <a:cs typeface="Bellefair"/>
                <a:ea typeface="Bellefair"/>
              </a:rPr>
              <a:t>משלי ל״א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93230" y="2032000"/>
            <a:ext cx="4447540" cy="1905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6480"/>
              </a:lnSpc>
            </a:pPr>
            <a:r>
              <a:rPr sz="6000" b="0" i="0" lang="he-IL">
                <a:solidFill>
                  <a:srgbClr val="2C2418"/>
                </a:solidFill>
                <a:latin typeface="Bellefair"/>
                <a:cs typeface="Bellefair"/>
                <a:ea typeface="Bellefair"/>
              </a:rPr>
              <a:t>אשת חיל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93230" y="3949700"/>
            <a:ext cx="44475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1800" b="0" i="0" lang="he-IL">
                <a:solidFill>
                  <a:srgbClr val="5B4A30"/>
                </a:solidFill>
                <a:latin typeface="David Libre"/>
                <a:cs typeface="David Libre"/>
                <a:ea typeface="David Libre"/>
              </a:rPr>
              <a:t>שאלון 1262 · משלי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פתיחה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מטרות השיעור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52100" y="18732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22403A"/>
                </a:solidFill>
                <a:latin typeface="Bellefair"/>
                <a:cs typeface="Bellefair"/>
                <a:ea typeface="Bellefair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73561" y="1778000"/>
            <a:ext cx="545477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נכיר את הסיפור «אשת חיל» (משלי ל״א) ואת הדמויות בו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52100" y="29781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22403A"/>
                </a:solidFill>
                <a:latin typeface="Bellefair"/>
                <a:cs typeface="Bellefair"/>
                <a:ea typeface="Bellefair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73561" y="2882900"/>
            <a:ext cx="545477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נבחן כיצד הסיפור מבטא את התמה «משלי»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52100" y="40830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22403A"/>
                </a:solidFill>
                <a:latin typeface="Bellefair"/>
                <a:cs typeface="Bellefair"/>
                <a:ea typeface="Bellefair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73561" y="3987800"/>
            <a:ext cx="545477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נקרא פסוקי מפתח ונעמיק בפירוש רש"י ומלבי"ם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52100" y="51879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22403A"/>
                </a:solidFill>
                <a:latin typeface="Bellefair"/>
                <a:cs typeface="Bellefair"/>
                <a:ea typeface="Bellefair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73561" y="5092700"/>
            <a:ext cx="545477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נתרגל שאלה בסגנון הבגרות ונבדוק את התשובות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רצף האירועים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57332" y="19304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23757" y="2489200"/>
            <a:ext cx="3200450" cy="10731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ערך ואמון (פסוקים י׳–י״ב)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29399" y="19304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95824" y="2489200"/>
            <a:ext cx="3200450" cy="10731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יוזמה ודאגה לבית (פסוקים י״ג–ט״ו)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01465" y="19304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7890" y="2489200"/>
            <a:ext cx="3200450" cy="10731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יכולת כלכלית ומלאכה (פסוקים ט״ז–י״ט)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57332" y="412115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23757" y="4679950"/>
            <a:ext cx="3200450" cy="10731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חסד והיערכות (פסוקים כ׳–כ״ב)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29399" y="412115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95824" y="4679950"/>
            <a:ext cx="3200450" cy="10731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מעמד, חכמה ואחריות (פסוקים כ״ג–כ״ז)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01465" y="412115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7890" y="4679950"/>
            <a:ext cx="3200450" cy="10731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ההלל והערכים המסכמים (פסוקים כ״ח–ל״א)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קוראים בפסוקים · 1/5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משלי ל"א, י'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26945" y="3100387"/>
            <a:ext cx="8738108" cy="9112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0" i="0" lang="he-IL">
                <a:solidFill>
                  <a:srgbClr val="2C2418"/>
                </a:solidFill>
                <a:latin typeface="Frank Ruhl Libre"/>
                <a:cs typeface="Frank Ruhl Libre"/>
                <a:ea typeface="Frank Ruhl Libre"/>
              </a:rPr>
              <a:t>אֵשֶׁת־חַיִל </a:t>
            </a:r>
            <a:r>
              <a:rPr sz="4100" b="1" i="0" lang="he-IL" u="sng">
                <a:solidFill>
                  <a:srgbClr val="7A3B1D"/>
                </a:solidFill>
                <a:latin typeface="Frank Ruhl Libre"/>
                <a:cs typeface="Frank Ruhl Libre"/>
                <a:ea typeface="Frank Ruhl Libre"/>
              </a:rPr>
              <a:t>מִי יִמְצָא</a:t>
            </a:r>
            <a:r>
              <a:rPr sz="4100" b="0" i="0" lang="he-IL">
                <a:solidFill>
                  <a:srgbClr val="2C2418"/>
                </a:solidFill>
                <a:latin typeface="Frank Ruhl Libre"/>
                <a:cs typeface="Frank Ruhl Libre"/>
                <a:ea typeface="Frank Ruhl Libre"/>
              </a:rPr>
              <a:t> וְרָחֹק מִפְּנִינִים מִכְרָהּ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76777" y="5969000"/>
            <a:ext cx="4787646" cy="635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160"/>
              </a:lnSpc>
            </a:pPr>
            <a:r>
              <a:rPr sz="16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״מי ימצא״ פותח בשאלה המשבחת את נדירותה וערכה של הדמות.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קוראים בפסוקים · 2/5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משלי ל"א, י"ד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26945" y="3100387"/>
            <a:ext cx="8738108" cy="9112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0" i="0" lang="he-IL">
                <a:solidFill>
                  <a:srgbClr val="2C2418"/>
                </a:solidFill>
                <a:latin typeface="Frank Ruhl Libre"/>
                <a:cs typeface="Frank Ruhl Libre"/>
                <a:ea typeface="Frank Ruhl Libre"/>
              </a:rPr>
              <a:t>הָיְתָה </a:t>
            </a:r>
            <a:r>
              <a:rPr sz="4100" b="1" i="0" lang="he-IL" u="sng">
                <a:solidFill>
                  <a:srgbClr val="7A3B1D"/>
                </a:solidFill>
                <a:latin typeface="Frank Ruhl Libre"/>
                <a:cs typeface="Frank Ruhl Libre"/>
                <a:ea typeface="Frank Ruhl Libre"/>
              </a:rPr>
              <a:t>כָּאֳנִיּוֹת סוֹחֵר</a:t>
            </a:r>
            <a:r>
              <a:rPr sz="4100" b="0" i="0" lang="he-IL">
                <a:solidFill>
                  <a:srgbClr val="2C2418"/>
                </a:solidFill>
                <a:latin typeface="Frank Ruhl Libre"/>
                <a:cs typeface="Frank Ruhl Libre"/>
                <a:ea typeface="Frank Ruhl Libre"/>
              </a:rPr>
              <a:t> מִמֶּרְחָק תָּבִיא לַחְמָהּ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76777" y="5969000"/>
            <a:ext cx="4787646" cy="635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160"/>
              </a:lnSpc>
            </a:pPr>
            <a:r>
              <a:rPr sz="16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היא עוסקת בצמר ובפשתים, מביאה מזון ודואגת גם לנערותיה.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קוראים בפסוקים · 3/5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משלי ל"א, י"ז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26945" y="3100387"/>
            <a:ext cx="8738108" cy="9112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 u="sng">
                <a:solidFill>
                  <a:srgbClr val="7A3B1D"/>
                </a:solidFill>
                <a:latin typeface="Frank Ruhl Libre"/>
                <a:cs typeface="Frank Ruhl Libre"/>
                <a:ea typeface="Frank Ruhl Libre"/>
              </a:rPr>
              <a:t>חָגְרָה בְעוֹז מָתְנֶיהָ</a:t>
            </a:r>
            <a:r>
              <a:rPr sz="4100" b="0" i="0" lang="he-IL">
                <a:solidFill>
                  <a:srgbClr val="2C2418"/>
                </a:solidFill>
                <a:latin typeface="Frank Ruhl Libre"/>
                <a:cs typeface="Frank Ruhl Libre"/>
                <a:ea typeface="Frank Ruhl Libre"/>
              </a:rPr>
              <a:t> וַתְּאַמֵּץ זְרוֹעֹתֶיהָ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76777" y="5969000"/>
            <a:ext cx="4787646" cy="635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160"/>
              </a:lnSpc>
            </a:pPr>
            <a:r>
              <a:rPr sz="16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היא שוקלת רכישת שדה, קונה אותו ונוטעת כרם מפרי עבודתה.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קוראים בפסוקים · 4/5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משלי ל"א, כ'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26945" y="3100387"/>
            <a:ext cx="8738108" cy="9112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 u="sng">
                <a:solidFill>
                  <a:srgbClr val="7A3B1D"/>
                </a:solidFill>
                <a:latin typeface="Frank Ruhl Libre"/>
                <a:cs typeface="Frank Ruhl Libre"/>
                <a:ea typeface="Frank Ruhl Libre"/>
              </a:rPr>
              <a:t>כַּפָּהּ פָּרְשָׂה לֶעָנִי</a:t>
            </a:r>
            <a:r>
              <a:rPr sz="4100" b="0" i="0" lang="he-IL">
                <a:solidFill>
                  <a:srgbClr val="2C2418"/>
                </a:solidFill>
                <a:latin typeface="Frank Ruhl Libre"/>
                <a:cs typeface="Frank Ruhl Libre"/>
                <a:ea typeface="Frank Ruhl Libre"/>
              </a:rPr>
              <a:t> וְיָדֶיהָ שִׁלְּחָה לָאֶבְיוֹן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76777" y="5969000"/>
            <a:ext cx="4787646" cy="635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160"/>
              </a:lnSpc>
            </a:pPr>
            <a:r>
              <a:rPr sz="16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״כפה פרשה לעני״ ו״ידיה שלחה לאביון״ מציגים נתינה גם למי שמחוץ למשפחה.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קוראים בפסוקים · 5/5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משלי ל"א, כ"ה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26945" y="3100387"/>
            <a:ext cx="8738108" cy="9112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 u="sng">
                <a:solidFill>
                  <a:srgbClr val="7A3B1D"/>
                </a:solidFill>
                <a:latin typeface="Frank Ruhl Libre"/>
                <a:cs typeface="Frank Ruhl Libre"/>
                <a:ea typeface="Frank Ruhl Libre"/>
              </a:rPr>
              <a:t>עֹז־וְהָדָר לְבוּשָׁהּ</a:t>
            </a:r>
            <a:r>
              <a:rPr sz="4100" b="0" i="0" lang="he-IL">
                <a:solidFill>
                  <a:srgbClr val="2C2418"/>
                </a:solidFill>
                <a:latin typeface="Frank Ruhl Libre"/>
                <a:cs typeface="Frank Ruhl Libre"/>
                <a:ea typeface="Frank Ruhl Libre"/>
              </a:rPr>
              <a:t> וַתִּשְׂחַק לְיוֹם אַחֲרוֹן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76777" y="5969000"/>
            <a:ext cx="4787646" cy="635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160"/>
              </a:lnSpc>
            </a:pPr>
            <a:r>
              <a:rPr sz="16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הבעל נזכר בישיבתו עם זקני הארץ בשערים; האישה עצמה מייצרת ומוכרת, צופה בצורכי ביתה ואינה מתעצלת.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מילים ומושגים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ביאורי מילים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37347" y="2032000"/>
            <a:ext cx="2956306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7A3B1D"/>
                </a:solidFill>
                <a:latin typeface="Bellefair"/>
                <a:cs typeface="Bellefair"/>
                <a:ea typeface="Bellefair"/>
              </a:rPr>
              <a:t>אשת חיל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37347" y="2501900"/>
            <a:ext cx="2956306" cy="990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ר״ל זריזה וישרה.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17847" y="2032000"/>
            <a:ext cx="2956306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7A3B1D"/>
                </a:solidFill>
                <a:latin typeface="Bellefair"/>
                <a:cs typeface="Bellefair"/>
                <a:ea typeface="Bellefair"/>
              </a:rPr>
              <a:t>מפנינים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7847" y="2501900"/>
            <a:ext cx="2956306" cy="990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הם המרגליות.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8347" y="2032000"/>
            <a:ext cx="2956306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7A3B1D"/>
                </a:solidFill>
                <a:latin typeface="Bellefair"/>
                <a:cs typeface="Bellefair"/>
                <a:ea typeface="Bellefair"/>
              </a:rPr>
              <a:t>לְיוֹם אַחֲרוֹן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98347" y="2501900"/>
            <a:ext cx="2956306" cy="990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בְּיוֹם מוֹתָהּ נִפְטֶרֶת בְּשֵׁם טוֹב.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37347" y="4191000"/>
            <a:ext cx="2956306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7A3B1D"/>
                </a:solidFill>
                <a:latin typeface="Bellefair"/>
                <a:cs typeface="Bellefair"/>
                <a:ea typeface="Bellefair"/>
              </a:rPr>
              <a:t>וַתִּשְׂחַק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37347" y="4660900"/>
            <a:ext cx="2956306" cy="990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כָּל יָמֶיהָ עַל יוֹם מִיתָתָהּ, שֶׁיְּהֵא נִכְבָּד בְּשֵׁם טוֹב.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7847" y="4191000"/>
            <a:ext cx="2956306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7A3B1D"/>
                </a:solidFill>
                <a:latin typeface="Bellefair"/>
                <a:cs typeface="Bellefair"/>
                <a:ea typeface="Bellefair"/>
              </a:rPr>
              <a:t>וְשָׁלָל לֹא יֶחְסָר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17847" y="4660900"/>
            <a:ext cx="2956306" cy="990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כְּלוֹמַר: לֹא יֶחְסַר טוֹב.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98347" y="4191000"/>
            <a:ext cx="2956306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7A3B1D"/>
                </a:solidFill>
                <a:latin typeface="Bellefair"/>
                <a:cs typeface="Bellefair"/>
                <a:ea typeface="Bellefair"/>
              </a:rPr>
              <a:t>ושלל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98347" y="4660900"/>
            <a:ext cx="2956306" cy="990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ענין בזת המלחמה.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רש"י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64463" y="2444750"/>
            <a:ext cx="9863074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7A3B1D"/>
                </a:solidFill>
                <a:latin typeface="Bellefair"/>
                <a:cs typeface="Bellefair"/>
                <a:ea typeface="Bellefair"/>
              </a:rPr>
              <a:t>רש"י על משלי ל"א, י'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64463" y="2876550"/>
            <a:ext cx="9863074" cy="121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800"/>
              </a:lnSpc>
            </a:pPr>
            <a:r>
              <a:rPr sz="3000" b="0" i="0" lang="he-IL">
                <a:solidFill>
                  <a:srgbClr val="2C2418"/>
                </a:solidFill>
                <a:latin typeface="Noto Serif Hebrew"/>
                <a:cs typeface="Noto Serif Hebrew"/>
                <a:ea typeface="Noto Serif Hebrew"/>
              </a:rPr>
              <a:t>(י) אֵשֶׁת חַיִל. הִיא הַתּוֹרָה: מִי יִמְצָא. אַשְׁרֵי הַזּוֹכֶה לִמְצֹא אוֹתָהּ: מִפְּנִינִים. מַרְגָּלִיּוֹת: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9005" y="4838700"/>
            <a:ext cx="10333990" cy="10541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2860"/>
              </a:lnSpc>
            </a:pPr>
            <a:r>
              <a:rPr sz="22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מה מסביר רש"י על «הפסוק»? הסבירו בלשונכם.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מלבי"ם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64463" y="2185789"/>
            <a:ext cx="9863074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7A3B1D"/>
                </a:solidFill>
                <a:latin typeface="Bellefair"/>
                <a:cs typeface="Bellefair"/>
                <a:ea typeface="Bellefair"/>
              </a:rPr>
              <a:t>מלבי"ם על משלי ל"א, י"ד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64463" y="2617589"/>
            <a:ext cx="9863074" cy="173712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560"/>
              </a:lnSpc>
            </a:pPr>
            <a:r>
              <a:rPr sz="2850" b="1" i="0" lang="he-IL">
                <a:solidFill>
                  <a:srgbClr val="7A3B1D"/>
                </a:solidFill>
                <a:latin typeface="Noto Serif Hebrew"/>
                <a:cs typeface="Noto Serif Hebrew"/>
                <a:ea typeface="Noto Serif Hebrew"/>
              </a:rPr>
              <a:t>היתה</a:t>
            </a:r>
            <a:r>
              <a:rPr sz="2850" b="0" i="0" lang="he-IL">
                <a:solidFill>
                  <a:srgbClr val="2C2418"/>
                </a:solidFill>
                <a:latin typeface="Noto Serif Hebrew"/>
                <a:cs typeface="Noto Serif Hebrew"/>
                <a:ea typeface="Noto Serif Hebrew"/>
              </a:rPr>
              <a:t>, ואם היא עוסקת במסחר חוץ לביתה לא תסחר בקרוב שאין הריוח גדול כ"כ, רק תדמה כאניות סוחר העוברת ימים רחוקים ותביא לחמה ממרחק: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9005" y="4838700"/>
            <a:ext cx="10333990" cy="10541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2860"/>
              </a:lnSpc>
            </a:pPr>
            <a:r>
              <a:rPr sz="22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מה מוסיף פירושו של מלבי"ם להבנת הפסוק? בססו את תשובתכם על הציטוט.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שאלות הבנה ופרשנות · 1/3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336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060"/>
              </a:lnSpc>
            </a:pPr>
            <a:r>
              <a:rPr sz="29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קראו פסוקים י׳–י״ב («ערך ואמון»).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801588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D9B46A"/>
                </a:solidFill>
                <a:latin typeface="David Libre"/>
                <a:cs typeface="David Libre"/>
                <a:ea typeface="David Libre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שאלות הבנה ופרשנות · 2/3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336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060"/>
              </a:lnSpc>
            </a:pPr>
            <a:r>
              <a:rPr sz="29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קראו פסוקים כ׳–כ״ב («חסד והיערכות»).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801588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D9B46A"/>
                </a:solidFill>
                <a:latin typeface="David Libre"/>
                <a:cs typeface="David Libre"/>
                <a:ea typeface="David Libre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שאלות הבנה ופרשנות · 3/3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336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060"/>
              </a:lnSpc>
            </a:pPr>
            <a:r>
              <a:rPr sz="29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קראו פסוקים כ״ח–ל״א («ההלל והערכים המסכמים»).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801588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D9B46A"/>
                </a:solidFill>
                <a:latin typeface="David Libre"/>
                <a:cs typeface="David Libre"/>
                <a:ea typeface="David Libre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דיון בכיתה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מה דעתכם?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26012" y="1905000"/>
            <a:ext cx="6213475" cy="1460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05"/>
              </a:lnSpc>
            </a:pPr>
            <a:r>
              <a:rPr sz="23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מה לדעתכם המסר המרכזי של משלי ל״א? נמקו את דעתכם.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סיכום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מפת מושגים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53305" y="3365500"/>
            <a:ext cx="2485390" cy="952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3105"/>
              </a:lnSpc>
            </a:pPr>
            <a:r>
              <a:rPr sz="2700" b="0" i="0" lang="he-IL">
                <a:solidFill>
                  <a:srgbClr val="22403A"/>
                </a:solidFill>
                <a:latin typeface="Bellefair"/>
                <a:cs typeface="Bellefair"/>
                <a:ea typeface="Bellefair"/>
              </a:rPr>
              <a:t>אשת חיל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90713" y="1892300"/>
            <a:ext cx="3322574" cy="1041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ערך ואמון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8713" y="1892300"/>
            <a:ext cx="3322574" cy="1041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יוזמה ודאגה לבית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90713" y="3543300"/>
            <a:ext cx="3322574" cy="1041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יכולת כלכלית ומלאכה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8713" y="3543300"/>
            <a:ext cx="3322574" cy="1041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חסד והיערכות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90713" y="4749800"/>
            <a:ext cx="3322574" cy="1041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מעמד, חכמה ואחריות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8713" y="4749800"/>
            <a:ext cx="3322574" cy="1041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ההלל והערכים המסכמים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תרגול לקראת הבגרות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שאלה בסגנון 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9005" y="1968500"/>
            <a:ext cx="10333990" cy="3746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קראו משלי ל״א.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א. קראו פסוקים י׳–י״ב. מה מתואר בקטע «ערך ואמון»? הסבירו והביאו ראיה מן הכתוב.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ב. קראו פסוקים י״ג–ט״ו. מה מתואר בקטע «יוזמה ודאגה לבית»? הסבירו והביאו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תשובה לשאלה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8415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D9B46A"/>
                </a:solidFill>
                <a:latin typeface="David Libre"/>
                <a:cs typeface="David Libre"/>
                <a:ea typeface="David Libre"/>
              </a:rPr>
              <a:t>קראו פסוקים י׳–י״ב («ערך ואמון»).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29845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״מי ימצא״ פותח בשאלה המשבחת את נדירותה וערכה של הדמות. ההשוואה לפנינים מדגישה ערך גבוה.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תשובה לשאלה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8415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D9B46A"/>
                </a:solidFill>
                <a:latin typeface="David Libre"/>
                <a:cs typeface="David Libre"/>
                <a:ea typeface="David Libre"/>
              </a:rPr>
              <a:t>קראו פסוקים כ׳–כ״ב («חסד והיערכות»).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29845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״כפה פרשה לעני״ ו״ידיה שלחה לאביון״ מציגים נתינה גם למי שמחוץ למשפחה.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תשובה לשאלה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8415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D9B46A"/>
                </a:solidFill>
                <a:latin typeface="David Libre"/>
                <a:cs typeface="David Libre"/>
                <a:ea typeface="David Libre"/>
              </a:rPr>
              <a:t>קראו פסוקים כ״ח–ל״א («ההלל והערכים המסכמים»).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29845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בניה ובעלה משבחים אותה. ״רבות בנות... ואת עלית״ הוא לשון הפלגה של שיר שבח, לא דירוג עובדתי של כל הנשים.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מחוון – שאלת הבגרות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905000"/>
            <a:ext cx="10464800" cy="3873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א. ״מי ימצא״ פותח בשאלה המשבחת את נדירותה וערכה של הדמות. ההשוואה לפנינים מדגישה ערך גבוה.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ב. היא עוסקת בצמר ובפשתים, מביאה מזון ודואגת גם לנערותיה. ״טרף״ כאן הוא מזון, לא מעשה אלים.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אשת חיל – שאלון 1262</dc:title>
  <dc:subject/>
  <dc:creator/>
  <cp:keywords/>
  <dc:description/>
  <cp:lastModifiedBy/>
  <cp:revision>1</cp:revision>
  <dcterms:created xsi:type="dcterms:W3CDTF">2013-01-27T09:14:16Z</dcterms:created>
  <dcterms:modified xsi:type="dcterms:W3CDTF">2013-01-27T09:15:58Z</dcterms:modified>
  <cp:category/>
</cp:coreProperties>
</file>