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33987" y="1418626"/>
            <a:ext cx="4978012" cy="52865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תהילים א׳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93609" y="1863058"/>
            <a:ext cx="5011116" cy="2369877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5102"/>
              </a:lnSpc>
            </a:pPr>
            <a:r>
              <a:rPr sz="4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אשרי האיש: דרך הצדיק ודרך הרשעים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87008" y="4148710"/>
            <a:ext cx="4977328" cy="49056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17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שאלון 1261 · תהילים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21064" y="444313"/>
            <a:ext cx="3032380" cy="31796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25623" y="710972"/>
            <a:ext cx="3039000" cy="68621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77500" y="1966912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Playpen Sans Hebrew"/>
                <a:cs typeface="Playpen Sans Hebrew"/>
                <a:ea typeface="Playpen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47399" y="1871662"/>
            <a:ext cx="5507101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75"/>
              </a:lnSpc>
            </a:pPr>
            <a:r>
              <a:rPr sz="23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נכיר את הסיפור «אשרי האיש: דרך הצדיק ודרך הרשעים» (תהילים א׳)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73709" y="3157690"/>
            <a:ext cx="756575" cy="7057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Playpen Sans Hebrew"/>
                <a:cs typeface="Playpen Sans Hebrew"/>
                <a:ea typeface="Playpen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42781" y="3004063"/>
            <a:ext cx="5516387" cy="9449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75"/>
              </a:lnSpc>
            </a:pPr>
            <a:r>
              <a:rPr sz="23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נבחן כיצד הסיפור מבטא את התמה «תהילים»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77500" y="4297362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Playpen Sans Hebrew"/>
                <a:cs typeface="Playpen Sans Hebrew"/>
                <a:ea typeface="Playpen Sans Hebrew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7399" y="4202112"/>
            <a:ext cx="5507101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75"/>
              </a:lnSpc>
            </a:pPr>
            <a:r>
              <a:rPr sz="23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נקרא פסוקי מפתח ונעמיק בפירוש רש"י ורד"ק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73709" y="5488140"/>
            <a:ext cx="756575" cy="7057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FFFFF"/>
                </a:solidFill>
                <a:latin typeface="Playpen Sans Hebrew"/>
                <a:cs typeface="Playpen Sans Hebrew"/>
                <a:ea typeface="Playpen Sans Hebrew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2781" y="5334513"/>
            <a:ext cx="5516387" cy="9449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75"/>
              </a:lnSpc>
            </a:pPr>
            <a:r>
              <a:rPr sz="23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05249" y="445036"/>
            <a:ext cx="2946957" cy="316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09807" y="711696"/>
            <a:ext cx="2953578" cy="68476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15786" y="2116805"/>
            <a:ext cx="541749" cy="4909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FFFFFF"/>
                </a:solidFill>
                <a:latin typeface="Playpen Sans Hebrew"/>
                <a:cs typeface="Playpen Sans Hebrew"/>
                <a:ea typeface="Playpen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41432" y="2660753"/>
            <a:ext cx="2259869" cy="115538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אשרי האיש (פסוקים א׳–ג׳)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76414" y="2116805"/>
            <a:ext cx="541749" cy="49094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FFFFFF"/>
                </a:solidFill>
                <a:latin typeface="Playpen Sans Hebrew"/>
                <a:cs typeface="Playpen Sans Hebrew"/>
                <a:ea typeface="Playpen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2647" y="2660753"/>
            <a:ext cx="2259870" cy="115538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הרשעים (פסוקים ד׳–ו׳)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98289" y="446696"/>
            <a:ext cx="2751079" cy="31319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02848" y="713356"/>
            <a:ext cx="2757699" cy="68144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תהילים א',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7082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2E2B26"/>
                </a:solidFill>
                <a:latin typeface="Frank Ruhl Libre"/>
                <a:cs typeface="Frank Ruhl Libre"/>
                <a:ea typeface="Frank Ruhl Libre"/>
              </a:rPr>
              <a:t>אַשְׁרֵי־הָאִישׁ אֲשֶׁר </a:t>
            </a:r>
            <a:r>
              <a:rPr sz="4100" b="1" i="0" lang="he-IL">
                <a:solidFill>
                  <a:srgbClr val="2E2B26"/>
                </a:solidFill>
                <a:latin typeface="Frank Ruhl Libre"/>
                <a:cs typeface="Frank Ruhl Libre"/>
                <a:ea typeface="Frank Ruhl Libre"/>
              </a:rPr>
              <a:t>לֹא הָלַךְ בַּעֲצַת רְשָׁעִים וּבְדֶרֶךְ חַטָּאִים לֹא</a:t>
            </a:r>
            <a:r>
              <a:rPr sz="4100" b="0" i="0" lang="he-IL">
                <a:solidFill>
                  <a:srgbClr val="2E2B26"/>
                </a:solidFill>
                <a:latin typeface="Frank Ruhl Libre"/>
                <a:cs typeface="Frank Ruhl Libre"/>
                <a:ea typeface="Frank Ruhl Libre"/>
              </a:rPr>
              <a:t> עָמָד וּבְמוֹשַׁב לֵצִים לֹא יָשָׁב</a:t>
            </a:r>
          </a:p>
        </p:txBody>
      </p:sp>
      <p:sp>
        <p:nvSpPr>
          <p:cNvPr id="6" name="TextBox 5"/>
          <p:cNvSpPr txBox="1"/>
          <p:nvPr/>
        </p:nvSpPr>
        <p:spPr>
          <a:xfrm rot="21552000">
            <a:off x="5885246" y="5611641"/>
            <a:ext cx="5374507" cy="90521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המזמור הראשון בספר תהילים פותח ב״אשרי האיש אשר לא הלך בעצת רשעים ובדרך חטאים לא עמד ובמושב לצים לא ישב״.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47430" y="447119"/>
            <a:ext cx="2701216" cy="31235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51989" y="713779"/>
            <a:ext cx="2707836" cy="68059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תהילים א', ד'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3163887"/>
            <a:ext cx="1007237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2E2B26"/>
                </a:solidFill>
                <a:latin typeface="Frank Ruhl Libre"/>
                <a:cs typeface="Frank Ruhl Libre"/>
                <a:ea typeface="Frank Ruhl Libre"/>
              </a:rPr>
              <a:t>לֹא־כֵן הָרְשָׁעִים כִּי אִם־כַּמֹּץ אֲשֶׁר</a:t>
            </a:r>
            <a:r>
              <a:rPr sz="4100" b="0" i="0" lang="he-IL">
                <a:solidFill>
                  <a:srgbClr val="2E2B26"/>
                </a:solidFill>
                <a:latin typeface="Frank Ruhl Libre"/>
                <a:cs typeface="Frank Ruhl Libre"/>
                <a:ea typeface="Frank Ruhl Libre"/>
              </a:rPr>
              <a:t>־תִּדְּפֶנּוּ רוּחַ</a:t>
            </a:r>
          </a:p>
        </p:txBody>
      </p:sp>
      <p:sp>
        <p:nvSpPr>
          <p:cNvPr id="6" name="TextBox 5"/>
          <p:cNvSpPr txBox="1"/>
          <p:nvPr/>
        </p:nvSpPr>
        <p:spPr>
          <a:xfrm rot="21552000">
            <a:off x="5885246" y="5611641"/>
            <a:ext cx="5374507" cy="90521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הרשעים הם ההפך: ״לא כן הרשעים כי אם כמץ אשר תדפנו רוח״.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51660" y="447154"/>
            <a:ext cx="2696923" cy="3122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56218" y="713813"/>
            <a:ext cx="2703544" cy="6805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תהילים א', ב'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3163887"/>
            <a:ext cx="10072370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2E2B26"/>
                </a:solidFill>
                <a:latin typeface="Frank Ruhl Libre"/>
                <a:cs typeface="Frank Ruhl Libre"/>
                <a:ea typeface="Frank Ruhl Libre"/>
              </a:rPr>
              <a:t>כִּי אִם־בְּתוֹרַת</a:t>
            </a:r>
            <a:r>
              <a:rPr sz="4100" b="0" i="0" lang="he-IL">
                <a:solidFill>
                  <a:srgbClr val="2E2B26"/>
                </a:solidFill>
                <a:latin typeface="Frank Ruhl Libre"/>
                <a:cs typeface="Frank Ruhl Libre"/>
                <a:ea typeface="Frank Ruhl Libre"/>
              </a:rPr>
              <a:t> ה' חֶפְצוֹ וּבְתוֹרָתוֹ יֶהְגֶּה יוֹמָם וָלָיְלָה</a:t>
            </a:r>
          </a:p>
        </p:txBody>
      </p:sp>
      <p:sp>
        <p:nvSpPr>
          <p:cNvPr id="6" name="TextBox 5"/>
          <p:cNvSpPr txBox="1"/>
          <p:nvPr/>
        </p:nvSpPr>
        <p:spPr>
          <a:xfrm rot="21552000">
            <a:off x="5885246" y="5611641"/>
            <a:ext cx="5374507" cy="90521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מול הדברים שהוא נמנע מהם: ״כי אם בתורת ה׳ חפצו ובתורתו יהגה יומם ולילה״.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73109" y="447340"/>
            <a:ext cx="2675159" cy="3119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77667" y="713999"/>
            <a:ext cx="2681779" cy="6801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תהילים א', ג'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708275"/>
            <a:ext cx="10072370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2E2B26"/>
                </a:solidFill>
                <a:latin typeface="Frank Ruhl Libre"/>
                <a:cs typeface="Frank Ruhl Libre"/>
                <a:ea typeface="Frank Ruhl Libre"/>
              </a:rPr>
              <a:t>וְהָיָה כְּעֵץ שָׁתוּל עַל־פַּלְגֵי־מָיִם אֲשֶׁר</a:t>
            </a:r>
            <a:r>
              <a:rPr sz="4100" b="0" i="0" lang="he-IL">
                <a:solidFill>
                  <a:srgbClr val="2E2B26"/>
                </a:solidFill>
                <a:latin typeface="Frank Ruhl Libre"/>
                <a:cs typeface="Frank Ruhl Libre"/>
                <a:ea typeface="Frank Ruhl Libre"/>
              </a:rPr>
              <a:t> פִּרְיוֹ יִתֵּן בְּעִתּוֹ וְעָלֵהוּ לֹא־יִבּוֹל וְכֹל אֲשֶׁר־יַעֲשֶׂה יַצְלִיחַ</a:t>
            </a:r>
          </a:p>
        </p:txBody>
      </p:sp>
      <p:sp>
        <p:nvSpPr>
          <p:cNvPr id="6" name="TextBox 5"/>
          <p:cNvSpPr txBox="1"/>
          <p:nvPr/>
        </p:nvSpPr>
        <p:spPr>
          <a:xfrm rot="21552000">
            <a:off x="5885246" y="5611641"/>
            <a:ext cx="5374507" cy="90521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הדימוי: ״והיה כעץ שתול על פלגי מים אשר פריו יתן בעתו ועלהו לא יבול וכל אשר יעשה יצליח״.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54574" y="448040"/>
            <a:ext cx="2592496" cy="31051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59133" y="714700"/>
            <a:ext cx="2599116" cy="67875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45780" y="210820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2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אשרי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5780" y="2578100"/>
            <a:ext cx="3139440" cy="1225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ענין שבח ותהלה כמו כי אשרוני בנות (בראשית ל׳:י״ג).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33228" y="2081724"/>
            <a:ext cx="3146267" cy="4595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2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לצים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10516" y="2551552"/>
            <a:ext cx="3160992" cy="127855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מלשון מליצה כי המלעיג בבני אדם או באורח יושר דרכו להטעים אמריו במיטב הדבור להכניס בלב.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3004" y="2081724"/>
            <a:ext cx="3146267" cy="45953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2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כמוץ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990" y="2551552"/>
            <a:ext cx="3160992" cy="127855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היא פסולת התבואה כמו כמוץ יסוער מגורן (הושע י״ג:ג׳).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45780" y="4425950"/>
            <a:ext cx="31394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2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תדפנו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45780" y="4895850"/>
            <a:ext cx="3139440" cy="1225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ענין דחיפה והכאה כמו קול עלה נדף (ויקרא כ״ו:ל״ו).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33228" y="4399470"/>
            <a:ext cx="3146267" cy="45953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2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שתול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0516" y="4869302"/>
            <a:ext cx="3160992" cy="127855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נטוע כמו שתולים בבית ה׳ (לקמן צ״ב).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3004" y="4399470"/>
            <a:ext cx="3146267" cy="45953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2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על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0990" y="4869302"/>
            <a:ext cx="3160992" cy="127855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סמוך עמו והחונים עליו (במדבר ב׳).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81988" y="462136"/>
            <a:ext cx="952851" cy="282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86643" y="728792"/>
            <a:ext cx="959278" cy="65057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376289"/>
            <a:ext cx="1007237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רש"י על תהילים א',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2808089"/>
            <a:ext cx="10072370" cy="173712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560"/>
              </a:lnSpc>
            </a:pPr>
            <a:r>
              <a:rPr sz="2850" b="1" i="0" lang="he-IL">
                <a:solidFill>
                  <a:srgbClr val="3D405B"/>
                </a:solidFill>
                <a:latin typeface="Noto Serif Hebrew"/>
                <a:cs typeface="Noto Serif Hebrew"/>
                <a:ea typeface="Noto Serif Hebrew"/>
              </a:rPr>
              <a:t>אַשְׁרֵי הָאִישׁ</a:t>
            </a:r>
            <a:r>
              <a:rPr sz="2850" b="0" i="0" lang="he-IL">
                <a:solidFill>
                  <a:srgbClr val="2E2B26"/>
                </a:solidFill>
                <a:latin typeface="Noto Serif Hebrew"/>
                <a:cs typeface="Noto Serif Hebrew"/>
                <a:ea typeface="Noto Serif Hebrew"/>
              </a:rPr>
              <a:t>. (לישפלישמנ״ץ בלע״ז) אִשּׁוּרָיו שֶׁל אִישׁ וּתְהִלּוֹתָיו שֶׁל אָדָם אֵלּוּ הֵם אֲשֶׁר לֹא הָלַךְ, כִּי מִתּוֹךְ שֶׁלֹּא הָלַךְ לֹא עָמָד, וּמִתּוֹךְ שֶׁלֹּא עָמַד לֹא יָשָׁב:</a:t>
            </a:r>
          </a:p>
        </p:txBody>
      </p:sp>
      <p:sp>
        <p:nvSpPr>
          <p:cNvPr id="7" name="TextBox 6"/>
          <p:cNvSpPr txBox="1"/>
          <p:nvPr/>
        </p:nvSpPr>
        <p:spPr>
          <a:xfrm rot="30000">
            <a:off x="924362" y="5160472"/>
            <a:ext cx="10343273" cy="1172554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70"/>
              </a:lnSpc>
            </a:pPr>
            <a:r>
              <a:rPr sz="19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מה מסביר רש"י על «אַשְׁרֵי הָאִישׁ»?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88824" y="460449"/>
            <a:ext cx="1146000" cy="28569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93479" y="727106"/>
            <a:ext cx="1152428" cy="65393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רד"ק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9815" y="2376289"/>
            <a:ext cx="1007237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רד"ק על תהילים א', ד'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9815" y="2808089"/>
            <a:ext cx="10072370" cy="173712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560"/>
              </a:lnSpc>
            </a:pPr>
            <a:r>
              <a:rPr sz="2850" b="1" i="0" lang="he-IL">
                <a:solidFill>
                  <a:srgbClr val="3D405B"/>
                </a:solidFill>
                <a:latin typeface="Noto Serif Hebrew"/>
                <a:cs typeface="Noto Serif Hebrew"/>
                <a:ea typeface="Noto Serif Hebrew"/>
              </a:rPr>
              <a:t>לא כל הרשעים כי אם כמוץ אשר תדפנו רוח:</a:t>
            </a:r>
            <a:r>
              <a:rPr sz="2850" b="0" i="0" lang="he-IL">
                <a:solidFill>
                  <a:srgbClr val="2E2B26"/>
                </a:solidFill>
                <a:latin typeface="Noto Serif Hebrew"/>
                <a:cs typeface="Noto Serif Hebrew"/>
                <a:ea typeface="Noto Serif Hebrew"/>
              </a:rPr>
              <a:t> אמר: כי הרשעים, ובכללם החטאים והלצים, אינם כן, כי לא יהנו מהם בני אדם ומטובתם, אבל יזיקו להם.</a:t>
            </a:r>
          </a:p>
        </p:txBody>
      </p:sp>
      <p:sp>
        <p:nvSpPr>
          <p:cNvPr id="7" name="TextBox 6"/>
          <p:cNvSpPr txBox="1"/>
          <p:nvPr/>
        </p:nvSpPr>
        <p:spPr>
          <a:xfrm rot="30000">
            <a:off x="924362" y="5160472"/>
            <a:ext cx="10343273" cy="1172554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470"/>
              </a:lnSpc>
            </a:pPr>
            <a:r>
              <a:rPr sz="19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מה מוסיף פירושו של רד"ק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43676" y="451383"/>
            <a:ext cx="2197674" cy="30382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48234" y="718046"/>
            <a:ext cx="2204294" cy="67206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779"/>
              </a:lnSpc>
            </a:pPr>
            <a:r>
              <a:rPr sz="27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קראו פסוקים א׳–ג׳ («אשרי האיש»).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FFFF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93629" y="450955"/>
            <a:ext cx="2248457" cy="3046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8187" y="717612"/>
            <a:ext cx="2255077" cy="67292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779"/>
              </a:lnSpc>
            </a:pPr>
            <a:r>
              <a:rPr sz="27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קראו פסוקים ד׳–ו׳ («הרשעים»).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FFFF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02893" y="451036"/>
            <a:ext cx="2239056" cy="304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07451" y="717692"/>
            <a:ext cx="2245677" cy="67277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35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779"/>
              </a:lnSpc>
            </a:pPr>
            <a:r>
              <a:rPr sz="27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הסבירו את המושג «מילה מנחה» והדגימו אותו מתהילים א׳.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41164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FFFF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98782" y="448419"/>
            <a:ext cx="2547638" cy="30975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03339" y="715081"/>
            <a:ext cx="2554260" cy="6779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5060" y="1968500"/>
            <a:ext cx="6278880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700"/>
              </a:lnSpc>
            </a:pPr>
            <a:r>
              <a:rPr sz="2000" b="0" i="0" lang="he-IL">
                <a:solidFill>
                  <a:srgbClr val="2E2B26"/>
                </a:solidFill>
                <a:latin typeface="Playpen Sans Hebrew"/>
                <a:cs typeface="Playpen Sans Hebrew"/>
                <a:ea typeface="Playpen Sans Hebrew"/>
              </a:rPr>
              <a:t>לדעתך, מהו המאפיין החשוב ביותר בדמותו של הצדיק במזמור זה?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97880" y="447550"/>
            <a:ext cx="2650023" cy="31149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2439" y="714213"/>
            <a:ext cx="2656643" cy="67972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877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529"/>
              </a:lnSpc>
            </a:pPr>
            <a:r>
              <a:rPr sz="2200" b="1" i="0" lang="he-IL">
                <a:solidFill>
                  <a:srgbClr val="FFFFFF"/>
                </a:solidFill>
                <a:latin typeface="Playpen Sans Hebrew"/>
                <a:cs typeface="Playpen Sans Hebrew"/>
                <a:ea typeface="Playpen Sans Hebrew"/>
              </a:rPr>
              <a:t>אשרי האיש: דרך הצדיק ודרך הרשעים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90713" y="19558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אשרי האיש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8713" y="19558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הרשעים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74201" y="434454"/>
            <a:ext cx="4196105" cy="3376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78759" y="701110"/>
            <a:ext cx="4202725" cy="70593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2032000"/>
            <a:ext cx="10333990" cy="406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(חורף תשפ"ה (שאלון 1261))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מזמורי תהלים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9. קראו תהלים, פרק א'.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ענו על סעיף א — חובה.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א. לפניכם שני ציטוטים מן המזמור, המתארים את גורלם של הרשעים.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"לֹא יָקֻמוּ רְשָׁעִים בַּמִּשְׁפָּט" (פסוק ה').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"דֶּרֶךְ רְשָׁעִים תֹּאבֵד" (פסוק ו').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הסבירו כיצד גורלם של הרשעים בא לידי ביטוי בכל אחד מן הציטוטים האלה. (8 נקודות)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ענו על אחד מן הסעיפים ב-ג.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47665" y="441957"/>
            <a:ext cx="3309798" cy="32267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52224" y="708620"/>
            <a:ext cx="3316419" cy="690909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קראו פסוקים א׳–ג׳ («אשרי האיש»).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048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המזמור הראשון בספר תהילים פותח ב״אשרי האיש אשר לא הלך בעצת רשעים ובדרך חטאים לא עמד ובמושב לצים לא ישב״. שלושה פעלים בהדרגה: הלך, עמד, ישב. האדם מתרחק קודם מעצה, אחר כך מדרך, ובסוף ממקום מושב.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41328" y="441052"/>
            <a:ext cx="3417699" cy="32449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45885" y="707702"/>
            <a:ext cx="3424320" cy="69274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קראו פסוקים ד׳–ו׳ («הרשעים»).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048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הרשעים הם ההפך: ״לא כן הרשעים כי אם כמץ אשר תדפנו רוח״. אין להם שורשים, והרוח מעיפה אותם. לצדיק עץ עמיד, לרשע מוץ קל.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63179" y="441238"/>
            <a:ext cx="3395526" cy="32412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67737" y="707900"/>
            <a:ext cx="3402147" cy="692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הסבירו את המושג «מילה מנחה» והדגימו אותו מתהילים א׳.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3048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מילה/שורש החוזר/ת על עצמו/ ה במספר פסוקים או פרקים במספר חריג של פעמי או במספר סימלי של פעמי בקטע, או בשתי משמעויות לפחות, המהווה רמז למסר המרכזי בקטע ו/או מוסיפה משמעות נוספת. איך זה בא לידי ביטוי בפרק: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95275" y="430336"/>
            <a:ext cx="4682072" cy="34592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100"/>
              </a:lnSpc>
            </a:pPr>
            <a:r>
              <a:rPr sz="1500" b="0" i="0" lang="he-IL">
                <a:solidFill>
                  <a:srgbClr val="E07A5F"/>
                </a:solidFill>
                <a:latin typeface="Playpen Sans Hebrew"/>
                <a:cs typeface="Playpen Sans Hebrew"/>
                <a:ea typeface="Playpen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99833" y="696999"/>
            <a:ext cx="4688692" cy="71416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000"/>
              </a:lnSpc>
            </a:pPr>
            <a:r>
              <a:rPr sz="3700" b="1" i="0" lang="he-IL">
                <a:solidFill>
                  <a:srgbClr val="3D405B"/>
                </a:solidFill>
                <a:latin typeface="Playpen Sans Hebrew"/>
                <a:cs typeface="Playpen Sans Hebrew"/>
                <a:ea typeface="Playpen Sans Hebrew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68500"/>
            <a:ext cx="1046480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שאלה 9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גורלם של הרשעים לפי הפסוקים השונים 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"לא יקומו רשעים במשפט" – גורל הרשע, לצאת אשם במשפט. אין סיכוי שהרשע, יזוכה במשפט.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"ודרך רשעים תאבד" – גורלו של הרשע, לאבד את דרכו בחיים. כלומר, הרשע לא יקבל סיוע מה', לכן דרכו לא תצליח.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2E2B26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אשרי האיש: דרך הצדיק ודרך הרשעים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