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84750" y="952500"/>
            <a:ext cx="6540500" cy="444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500"/>
              </a:lnSpc>
            </a:pPr>
            <a:r>
              <a:rPr sz="2400" b="1" i="0" lang="he-IL">
                <a:solidFill>
                  <a:srgbClr val="F8F8F8"/>
                </a:solidFill>
                <a:latin typeface="Karantina"/>
                <a:cs typeface="Karantina"/>
                <a:ea typeface="Karantina"/>
              </a:rPr>
              <a:t>תהילים ק״ד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84750" y="1397000"/>
            <a:ext cx="6540500" cy="215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ctr" rtl="1">
              <a:lnSpc>
                <a:spcPts val="7128"/>
              </a:lnSpc>
            </a:pPr>
            <a:r>
              <a:rPr sz="6600" b="0" i="0" lang="he-IL">
                <a:solidFill>
                  <a:srgbClr val="F8F8F8"/>
                </a:solidFill>
                <a:latin typeface="Suez One"/>
                <a:cs typeface="Suez One"/>
                <a:ea typeface="Suez One"/>
              </a:rPr>
              <a:t>ברכי נפשי: הלל לבורא העולם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82879" y="3683000"/>
            <a:ext cx="1544141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200"/>
              </a:lnSpc>
            </a:pPr>
            <a:r>
              <a:rPr sz="2100" b="1" i="0" lang="he-IL">
                <a:solidFill>
                  <a:srgbClr val="1D1D1D"/>
                </a:solidFill>
                <a:latin typeface="Karantina"/>
                <a:cs typeface="Karantina"/>
                <a:ea typeface="Karantina"/>
              </a:rPr>
              <a:t>שאלון 1261 · תהילים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472241" y="508000"/>
            <a:ext cx="538658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2200" b="1" i="0" lang="he-IL">
                <a:solidFill>
                  <a:srgbClr val="1D1D1D"/>
                </a:solidFill>
                <a:latin typeface="Karantina"/>
                <a:cs typeface="Karantina"/>
                <a:ea typeface="Karantina"/>
              </a:rPr>
              <a:t>פתיחה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8195" y="812800"/>
            <a:ext cx="1059561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200" b="1" i="0" lang="he-IL">
                <a:solidFill>
                  <a:srgbClr val="F8F8F8"/>
                </a:solidFill>
                <a:latin typeface="Karantina"/>
                <a:cs typeface="Karantina"/>
                <a:ea typeface="Karantina"/>
              </a:rPr>
              <a:t>מטרות השיעור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452100" y="193675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1" i="0" lang="he-IL">
                <a:solidFill>
                  <a:srgbClr val="1D1D1D"/>
                </a:solidFill>
                <a:latin typeface="Karantina"/>
                <a:cs typeface="Karantina"/>
                <a:ea typeface="Karantina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15751" y="1841500"/>
            <a:ext cx="571639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325"/>
              </a:lnSpc>
            </a:pPr>
            <a:r>
              <a:rPr sz="2650" b="0" i="0" lang="he-IL">
                <a:solidFill>
                  <a:srgbClr val="F8F8F8"/>
                </a:solidFill>
                <a:latin typeface="Rubik"/>
                <a:cs typeface="Rubik"/>
                <a:ea typeface="Rubik"/>
              </a:rPr>
              <a:t>נכיר את הסיפור «ברכי נפשי: הלל לבורא העולם» (תהילים ק״ד) ואת הדמויות בו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452100" y="304165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1" i="0" lang="he-IL">
                <a:solidFill>
                  <a:srgbClr val="1D1D1D"/>
                </a:solidFill>
                <a:latin typeface="Karantina"/>
                <a:cs typeface="Karantina"/>
                <a:ea typeface="Karantina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15751" y="2946400"/>
            <a:ext cx="571639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500"/>
              </a:lnSpc>
            </a:pPr>
            <a:r>
              <a:rPr sz="2800" b="0" i="0" lang="he-IL">
                <a:solidFill>
                  <a:srgbClr val="F8F8F8"/>
                </a:solidFill>
                <a:latin typeface="Rubik"/>
                <a:cs typeface="Rubik"/>
                <a:ea typeface="Rubik"/>
              </a:rPr>
              <a:t>נבחן כיצד הסיפור מבטא את התמה «תהילים»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52100" y="414655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1" i="0" lang="he-IL">
                <a:solidFill>
                  <a:srgbClr val="1D1D1D"/>
                </a:solidFill>
                <a:latin typeface="Karantina"/>
                <a:cs typeface="Karantina"/>
                <a:ea typeface="Karantina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15751" y="4051300"/>
            <a:ext cx="571639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500"/>
              </a:lnSpc>
            </a:pPr>
            <a:r>
              <a:rPr sz="2800" b="0" i="0" lang="he-IL">
                <a:solidFill>
                  <a:srgbClr val="F8F8F8"/>
                </a:solidFill>
                <a:latin typeface="Rubik"/>
                <a:cs typeface="Rubik"/>
                <a:ea typeface="Rubik"/>
              </a:rPr>
              <a:t>נקרא פסוקי מפתח ונעמיק בפירוש רש"י ורד"ק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452100" y="525145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1" i="0" lang="he-IL">
                <a:solidFill>
                  <a:srgbClr val="1D1D1D"/>
                </a:solidFill>
                <a:latin typeface="Karantina"/>
                <a:cs typeface="Karantina"/>
                <a:ea typeface="Karantina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15751" y="5156200"/>
            <a:ext cx="571639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500"/>
              </a:lnSpc>
            </a:pPr>
            <a:r>
              <a:rPr sz="2800" b="0" i="0" lang="he-IL">
                <a:solidFill>
                  <a:srgbClr val="F8F8F8"/>
                </a:solidFill>
                <a:latin typeface="Rubik"/>
                <a:cs typeface="Rubik"/>
                <a:ea typeface="Rubik"/>
              </a:rPr>
              <a:t>נתרגל שאלה בסגנון הבגרות ונבדוק את התשובות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4000" y="65405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F4344"/>
                </a:solidFill>
                <a:latin typeface="Rubik"/>
                <a:cs typeface="Rubik"/>
                <a:ea typeface="Rubik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653315" y="508000"/>
            <a:ext cx="357584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2200" b="1" i="0" lang="he-IL">
                <a:solidFill>
                  <a:srgbClr val="1D1D1D"/>
                </a:solidFill>
                <a:latin typeface="Karantina"/>
                <a:cs typeface="Karantina"/>
                <a:ea typeface="Karantina"/>
              </a:rPr>
              <a:t>רקע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8195" y="812800"/>
            <a:ext cx="1059561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200" b="1" i="0" lang="he-IL">
                <a:solidFill>
                  <a:srgbClr val="F8F8F8"/>
                </a:solidFill>
                <a:latin typeface="Karantina"/>
                <a:cs typeface="Karantina"/>
                <a:ea typeface="Karantina"/>
              </a:rPr>
              <a:t>רצף האירועים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20262" y="198120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1" i="0" lang="he-IL">
                <a:solidFill>
                  <a:srgbClr val="FFD485"/>
                </a:solidFill>
                <a:latin typeface="Karantina"/>
                <a:cs typeface="Karantina"/>
                <a:ea typeface="Karantina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932306" y="2540000"/>
            <a:ext cx="2109311" cy="10033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המזמור מהלל את ה׳ על בריאת העולם: אור, שמים, מים, הרים.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26287" y="198120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1" i="0" lang="he-IL">
                <a:solidFill>
                  <a:srgbClr val="FFD485"/>
                </a:solidFill>
                <a:latin typeface="Karantina"/>
                <a:cs typeface="Karantina"/>
                <a:ea typeface="Karantina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38331" y="2540000"/>
            <a:ext cx="2109311" cy="10033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ה׳ מספק מים, מזון, יער וחיות לכל יצור.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32312" y="198120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1" i="0" lang="he-IL">
                <a:solidFill>
                  <a:srgbClr val="FFD485"/>
                </a:solidFill>
                <a:latin typeface="Karantina"/>
                <a:cs typeface="Karantina"/>
                <a:ea typeface="Karantina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44356" y="2540000"/>
            <a:ext cx="2109311" cy="10033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לשמש ולירח תפקיד בקביעת הזמן ובחיי היום והלילה.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938337" y="198120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1" i="0" lang="he-IL">
                <a:solidFill>
                  <a:srgbClr val="FFD485"/>
                </a:solidFill>
                <a:latin typeface="Karantina"/>
                <a:cs typeface="Karantina"/>
                <a:ea typeface="Karantina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50381" y="2540000"/>
            <a:ext cx="2109311" cy="10033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סיום: כמה רבו מעשיך ה׳ כלם בחכמה עשית.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4000" y="65405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F4344"/>
                </a:solidFill>
                <a:latin typeface="Rubik"/>
                <a:cs typeface="Rubik"/>
                <a:ea typeface="Rubik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314854" y="508000"/>
            <a:ext cx="1696045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2200" b="1" i="0" lang="he-IL">
                <a:solidFill>
                  <a:srgbClr val="1D1D1D"/>
                </a:solidFill>
                <a:latin typeface="Karantina"/>
                <a:cs typeface="Karantina"/>
                <a:ea typeface="Karantina"/>
              </a:rPr>
              <a:t>קוראים בפסוקים · 1/5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8195" y="812800"/>
            <a:ext cx="1059561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200" b="1" i="0" lang="he-IL">
                <a:solidFill>
                  <a:srgbClr val="F8F8F8"/>
                </a:solidFill>
                <a:latin typeface="Karantina"/>
                <a:cs typeface="Karantina"/>
                <a:ea typeface="Karantina"/>
              </a:rPr>
              <a:t>תהילים ק"ד, א'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21435" y="2708275"/>
            <a:ext cx="9549130" cy="18224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0" i="0" lang="he-IL">
                <a:solidFill>
                  <a:srgbClr val="F8F8F8"/>
                </a:solidFill>
                <a:latin typeface="Frank Ruhl Libre"/>
                <a:cs typeface="Frank Ruhl Libre"/>
                <a:ea typeface="Frank Ruhl Libre"/>
              </a:rPr>
              <a:t>בָּרְכִי נַפְשִׁי אֶת־ה' ה' </a:t>
            </a:r>
            <a:r>
              <a:rPr sz="4100" b="0" i="0" lang="he-IL">
                <a:solidFill>
                  <a:srgbClr val="FFD485"/>
                </a:solidFill>
                <a:latin typeface="Frank Ruhl Libre"/>
                <a:cs typeface="Frank Ruhl Libre"/>
                <a:ea typeface="Frank Ruhl Libre"/>
              </a:rPr>
              <a:t>אֱלֹהַי גָּדַלְתָּ מְּאֹד הוֹד וְהָדָר לָבָשְׁתָּ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5220" y="5905500"/>
            <a:ext cx="9941560" cy="698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430"/>
              </a:lnSpc>
            </a:pPr>
            <a:r>
              <a:rPr sz="1800" b="0" i="0" lang="he-IL">
                <a:solidFill>
                  <a:srgbClr val="2F4344"/>
                </a:solidFill>
                <a:latin typeface="Rubik"/>
                <a:cs typeface="Rubik"/>
                <a:ea typeface="Rubik"/>
              </a:rPr>
              <a:t>לפי טקסטולוגיה, המשורר עומד נפעם מול העולם שברא האל.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5405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F4344"/>
                </a:solidFill>
                <a:latin typeface="Rubik"/>
                <a:cs typeface="Rubik"/>
                <a:ea typeface="Rubik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296995" y="508000"/>
            <a:ext cx="1713904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2200" b="1" i="0" lang="he-IL">
                <a:solidFill>
                  <a:srgbClr val="1D1D1D"/>
                </a:solidFill>
                <a:latin typeface="Karantina"/>
                <a:cs typeface="Karantina"/>
                <a:ea typeface="Karantina"/>
              </a:rPr>
              <a:t>קוראים בפסוקים · 2/5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8195" y="812800"/>
            <a:ext cx="1059561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200" b="1" i="0" lang="he-IL">
                <a:solidFill>
                  <a:srgbClr val="F8F8F8"/>
                </a:solidFill>
                <a:latin typeface="Karantina"/>
                <a:cs typeface="Karantina"/>
                <a:ea typeface="Karantina"/>
              </a:rPr>
              <a:t>תהילים ק"ד, ט"ז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21435" y="3163887"/>
            <a:ext cx="9549130" cy="9112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0" i="0" lang="he-IL">
                <a:solidFill>
                  <a:srgbClr val="FFD485"/>
                </a:solidFill>
                <a:latin typeface="Frank Ruhl Libre"/>
                <a:cs typeface="Frank Ruhl Libre"/>
                <a:ea typeface="Frank Ruhl Libre"/>
              </a:rPr>
              <a:t>יִשְׂבְּעוּ עֲצֵי ה' אַרְזֵי</a:t>
            </a:r>
            <a:r>
              <a:rPr sz="4100" b="0" i="0" lang="he-IL">
                <a:solidFill>
                  <a:srgbClr val="F8F8F8"/>
                </a:solidFill>
                <a:latin typeface="Frank Ruhl Libre"/>
                <a:cs typeface="Frank Ruhl Libre"/>
                <a:ea typeface="Frank Ruhl Libre"/>
              </a:rPr>
              <a:t> לְבָנוֹן אֲשֶׁר נָטָע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5220" y="5905500"/>
            <a:ext cx="9941560" cy="698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430"/>
              </a:lnSpc>
            </a:pPr>
            <a:r>
              <a:rPr sz="1800" b="0" i="0" lang="he-IL">
                <a:solidFill>
                  <a:srgbClr val="2F4344"/>
                </a:solidFill>
                <a:latin typeface="Rubik"/>
                <a:cs typeface="Rubik"/>
                <a:ea typeface="Rubik"/>
              </a:rPr>
              <a:t>לפי טקסטולוגיה, בפסוקים 10 עד 30 המשורר מתאר את ההרמוניה בטבע והתכלית שבבריאה.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5405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F4344"/>
                </a:solidFill>
                <a:latin typeface="Rubik"/>
                <a:cs typeface="Rubik"/>
                <a:ea typeface="Rubik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296995" y="508000"/>
            <a:ext cx="1713904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2200" b="1" i="0" lang="he-IL">
                <a:solidFill>
                  <a:srgbClr val="1D1D1D"/>
                </a:solidFill>
                <a:latin typeface="Karantina"/>
                <a:cs typeface="Karantina"/>
                <a:ea typeface="Karantina"/>
              </a:rPr>
              <a:t>קוראים בפסוקים · 3/5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8195" y="812800"/>
            <a:ext cx="1059561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200" b="1" i="0" lang="he-IL">
                <a:solidFill>
                  <a:srgbClr val="F8F8F8"/>
                </a:solidFill>
                <a:latin typeface="Karantina"/>
                <a:cs typeface="Karantina"/>
                <a:ea typeface="Karantina"/>
              </a:rPr>
              <a:t>תהילים ק"ד, כ"א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21435" y="3163887"/>
            <a:ext cx="9549130" cy="9112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0" i="0" lang="he-IL">
                <a:solidFill>
                  <a:srgbClr val="FFD485"/>
                </a:solidFill>
                <a:latin typeface="Frank Ruhl Libre"/>
                <a:cs typeface="Frank Ruhl Libre"/>
                <a:ea typeface="Frank Ruhl Libre"/>
              </a:rPr>
              <a:t>הַכְּפִירִים שֹׁאֲגִים לַטָּרֶף וּלְבַקֵּשׁ מֵאֵל אָכְלָם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5220" y="5905500"/>
            <a:ext cx="9941560" cy="698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430"/>
              </a:lnSpc>
            </a:pPr>
            <a:r>
              <a:rPr sz="1800" b="0" i="0" lang="he-IL">
                <a:solidFill>
                  <a:srgbClr val="2F4344"/>
                </a:solidFill>
                <a:latin typeface="Rubik"/>
                <a:cs typeface="Rubik"/>
                <a:ea typeface="Rubik"/>
              </a:rPr>
              <a:t>״עשה ירח למועדים שמש ידע מבואו״.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5405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F4344"/>
                </a:solidFill>
                <a:latin typeface="Rubik"/>
                <a:cs typeface="Rubik"/>
                <a:ea typeface="Rubik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275762" y="508000"/>
            <a:ext cx="1735137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2200" b="1" i="0" lang="he-IL">
                <a:solidFill>
                  <a:srgbClr val="1D1D1D"/>
                </a:solidFill>
                <a:latin typeface="Karantina"/>
                <a:cs typeface="Karantina"/>
                <a:ea typeface="Karantina"/>
              </a:rPr>
              <a:t>קוראים בפסוקים · 4/5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8195" y="812800"/>
            <a:ext cx="1059561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200" b="1" i="0" lang="he-IL">
                <a:solidFill>
                  <a:srgbClr val="F8F8F8"/>
                </a:solidFill>
                <a:latin typeface="Karantina"/>
                <a:cs typeface="Karantina"/>
                <a:ea typeface="Karantina"/>
              </a:rPr>
              <a:t>תהילים ק"ד, כ"ד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21435" y="2708275"/>
            <a:ext cx="9549130" cy="18224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0" i="0" lang="he-IL">
                <a:solidFill>
                  <a:srgbClr val="F8F8F8"/>
                </a:solidFill>
                <a:latin typeface="Frank Ruhl Libre"/>
                <a:cs typeface="Frank Ruhl Libre"/>
                <a:ea typeface="Frank Ruhl Libre"/>
              </a:rPr>
              <a:t>מָה־רַבּוּ מַעֲשֶׂיךָ ה' </a:t>
            </a:r>
            <a:r>
              <a:rPr sz="4100" b="0" i="0" lang="he-IL">
                <a:solidFill>
                  <a:srgbClr val="FFD485"/>
                </a:solidFill>
                <a:latin typeface="Frank Ruhl Libre"/>
                <a:cs typeface="Frank Ruhl Libre"/>
                <a:ea typeface="Frank Ruhl Libre"/>
              </a:rPr>
              <a:t>כֻּלָּם בְּחָכְמָה עָשִׂיתָ מָלְאָה הָאָרֶץ קִנְיָנֶךָ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5220" y="5905500"/>
            <a:ext cx="9941560" cy="698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430"/>
              </a:lnSpc>
            </a:pPr>
            <a:r>
              <a:rPr sz="1800" b="0" i="0" lang="he-IL">
                <a:solidFill>
                  <a:srgbClr val="2F4344"/>
                </a:solidFill>
                <a:latin typeface="Rubik"/>
                <a:cs typeface="Rubik"/>
                <a:ea typeface="Rubik"/>
              </a:rPr>
              <a:t>״מה רבו מעשיך ה׳ כלם בחכמה עשית מלאה הארץ קנינך״.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5405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F4344"/>
                </a:solidFill>
                <a:latin typeface="Rubik"/>
                <a:cs typeface="Rubik"/>
                <a:ea typeface="Rubik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296995" y="508000"/>
            <a:ext cx="1713904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2200" b="1" i="0" lang="he-IL">
                <a:solidFill>
                  <a:srgbClr val="1D1D1D"/>
                </a:solidFill>
                <a:latin typeface="Karantina"/>
                <a:cs typeface="Karantina"/>
                <a:ea typeface="Karantina"/>
              </a:rPr>
              <a:t>קוראים בפסוקים · 5/5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8195" y="812800"/>
            <a:ext cx="1059561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200" b="1" i="0" lang="he-IL">
                <a:solidFill>
                  <a:srgbClr val="F8F8F8"/>
                </a:solidFill>
                <a:latin typeface="Karantina"/>
                <a:cs typeface="Karantina"/>
                <a:ea typeface="Karantina"/>
              </a:rPr>
              <a:t>תהילים ק"ד, ל"א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21435" y="3163887"/>
            <a:ext cx="9549130" cy="9112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0" i="0" lang="he-IL">
                <a:solidFill>
                  <a:srgbClr val="FFD485"/>
                </a:solidFill>
                <a:latin typeface="Frank Ruhl Libre"/>
                <a:cs typeface="Frank Ruhl Libre"/>
                <a:ea typeface="Frank Ruhl Libre"/>
              </a:rPr>
              <a:t>יְהִי כְבוֹד</a:t>
            </a:r>
            <a:r>
              <a:rPr sz="4100" b="0" i="0" lang="he-IL">
                <a:solidFill>
                  <a:srgbClr val="F8F8F8"/>
                </a:solidFill>
                <a:latin typeface="Frank Ruhl Libre"/>
                <a:cs typeface="Frank Ruhl Libre"/>
                <a:ea typeface="Frank Ruhl Libre"/>
              </a:rPr>
              <a:t> ה' לְעוֹלָם יִשְׂמַח ה' בְּמַעֲשָׂיו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5220" y="5905500"/>
            <a:ext cx="9941560" cy="698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430"/>
              </a:lnSpc>
            </a:pPr>
            <a:r>
              <a:rPr sz="1800" b="0" i="0" lang="he-IL">
                <a:solidFill>
                  <a:srgbClr val="2F4344"/>
                </a:solidFill>
                <a:latin typeface="Rubik"/>
                <a:cs typeface="Rubik"/>
                <a:ea typeface="Rubik"/>
              </a:rPr>
              <a:t>״יהי כבוד ה׳ לעולם ישמח ה׳ במעשיו״.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5405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F4344"/>
                </a:solidFill>
                <a:latin typeface="Rubik"/>
                <a:cs typeface="Rubik"/>
                <a:ea typeface="Rubik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838233" y="508000"/>
            <a:ext cx="1172666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2200" b="1" i="0" lang="he-IL">
                <a:solidFill>
                  <a:srgbClr val="1D1D1D"/>
                </a:solidFill>
                <a:latin typeface="Karantina"/>
                <a:cs typeface="Karantina"/>
                <a:ea typeface="Karantina"/>
              </a:rPr>
              <a:t>מילים ומושגים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8195" y="812800"/>
            <a:ext cx="1059561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200" b="1" i="0" lang="he-IL">
                <a:solidFill>
                  <a:srgbClr val="F8F8F8"/>
                </a:solidFill>
                <a:latin typeface="Karantina"/>
                <a:cs typeface="Karantina"/>
                <a:ea typeface="Karantina"/>
              </a:rPr>
              <a:t>ביאורי מילים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063686" y="2006600"/>
            <a:ext cx="2964992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3200" b="1" i="0" lang="he-IL">
                <a:solidFill>
                  <a:srgbClr val="2F4344"/>
                </a:solidFill>
                <a:latin typeface="Karantina"/>
                <a:cs typeface="Karantina"/>
                <a:ea typeface="Karantina"/>
              </a:rPr>
              <a:t>מה רבו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63686" y="2476500"/>
            <a:ext cx="2964992" cy="10731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1D1D1D"/>
                </a:solidFill>
                <a:latin typeface="Rubik"/>
                <a:cs typeface="Rubik"/>
                <a:ea typeface="Rubik"/>
              </a:rPr>
              <a:t>מלת מה באה להפלגת הדבר כמו מה רב טובך (לעיל לא).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13553" y="2006600"/>
            <a:ext cx="2964992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3200" b="1" i="0" lang="he-IL">
                <a:solidFill>
                  <a:srgbClr val="2F4344"/>
                </a:solidFill>
                <a:latin typeface="Karantina"/>
                <a:cs typeface="Karantina"/>
                <a:ea typeface="Karantina"/>
              </a:rPr>
              <a:t>מילה מנחה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13553" y="2476500"/>
            <a:ext cx="2964992" cy="10731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116"/>
              </a:lnSpc>
            </a:pPr>
            <a:r>
              <a:rPr sz="1550" b="0" i="0" lang="he-IL">
                <a:solidFill>
                  <a:srgbClr val="1D1D1D"/>
                </a:solidFill>
                <a:latin typeface="Rubik"/>
                <a:cs typeface="Rubik"/>
                <a:ea typeface="Rubik"/>
              </a:rPr>
              <a:t>מילה/שורש החוזר/ת על עצמו/ ה במספר פסוקים או פרקים במספר חריג של פעמי או במספר סימלי של פעמי בקטע, או…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63419" y="2006600"/>
            <a:ext cx="2964992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3200" b="1" i="0" lang="he-IL">
                <a:solidFill>
                  <a:srgbClr val="2F4344"/>
                </a:solidFill>
                <a:latin typeface="Karantina"/>
                <a:cs typeface="Karantina"/>
                <a:ea typeface="Karantina"/>
              </a:rPr>
              <a:t>מספר טיפולוגי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63419" y="2476500"/>
            <a:ext cx="2964992" cy="10731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1D1D1D"/>
                </a:solidFill>
                <a:latin typeface="Rubik"/>
                <a:cs typeface="Rubik"/>
                <a:ea typeface="Rubik"/>
              </a:rPr>
              <a:t>מספרים מסוימים חוזרים במקרא הרבה יותר ממספרים אחרים.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63686" y="4070350"/>
            <a:ext cx="2964992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3200" b="1" i="0" lang="he-IL">
                <a:solidFill>
                  <a:srgbClr val="2F4344"/>
                </a:solidFill>
                <a:latin typeface="Karantina"/>
                <a:cs typeface="Karantina"/>
                <a:ea typeface="Karantina"/>
              </a:rPr>
              <a:t>תיאופניה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63686" y="4540250"/>
            <a:ext cx="2964992" cy="10731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1D1D1D"/>
                </a:solidFill>
                <a:latin typeface="Rubik"/>
                <a:cs typeface="Rubik"/>
                <a:ea typeface="Rubik"/>
              </a:rPr>
              <a:t>התגלות האל-(=תיאופניה)- התגלות האל לאדם.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13553" y="4070350"/>
            <a:ext cx="2964992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3200" b="1" i="0" lang="he-IL">
                <a:solidFill>
                  <a:srgbClr val="2F4344"/>
                </a:solidFill>
                <a:latin typeface="Karantina"/>
                <a:cs typeface="Karantina"/>
                <a:ea typeface="Karantina"/>
              </a:rPr>
              <a:t>תורת הגמול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13553" y="4540250"/>
            <a:ext cx="2964992" cy="10731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1D1D1D"/>
                </a:solidFill>
                <a:latin typeface="Rubik"/>
                <a:cs typeface="Rubik"/>
                <a:ea typeface="Rubik"/>
              </a:rPr>
              <a:t>הגמול, או שכר ועונש, היא נושא מרכזי במקרא, שמטרתו לחנך ליראת ה'.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63419" y="4070350"/>
            <a:ext cx="2964992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3200" b="1" i="0" lang="he-IL">
                <a:solidFill>
                  <a:srgbClr val="2F4344"/>
                </a:solidFill>
                <a:latin typeface="Karantina"/>
                <a:cs typeface="Karantina"/>
                <a:ea typeface="Karantina"/>
              </a:rPr>
              <a:t>ברית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63419" y="4540250"/>
            <a:ext cx="2964992" cy="10731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116"/>
              </a:lnSpc>
            </a:pPr>
            <a:r>
              <a:rPr sz="1550" b="0" i="0" lang="he-IL">
                <a:solidFill>
                  <a:srgbClr val="1D1D1D"/>
                </a:solidFill>
                <a:latin typeface="Rubik"/>
                <a:cs typeface="Rubik"/>
                <a:ea typeface="Rubik"/>
              </a:rPr>
              <a:t>הסכם בין שני צדדים שווים במעמדם או שאינם שווים, המתחייבים זה לזה או שרק צד אחד מתחייב.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54000" y="65405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F4344"/>
                </a:solidFill>
                <a:latin typeface="Rubik"/>
                <a:cs typeface="Rubik"/>
                <a:ea typeface="Rubik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369946" y="508000"/>
            <a:ext cx="640953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2200" b="1" i="0" lang="he-IL">
                <a:solidFill>
                  <a:srgbClr val="1D1D1D"/>
                </a:solidFill>
                <a:latin typeface="Karantina"/>
                <a:cs typeface="Karantina"/>
                <a:ea typeface="Karantina"/>
              </a:rPr>
              <a:t>פרשנים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8195" y="812800"/>
            <a:ext cx="1059561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200" b="1" i="0" lang="he-IL">
                <a:solidFill>
                  <a:srgbClr val="F8F8F8"/>
                </a:solidFill>
                <a:latin typeface="Karantina"/>
                <a:cs typeface="Karantina"/>
                <a:ea typeface="Karantina"/>
              </a:rPr>
              <a:t>רש"י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41056" y="2813050"/>
            <a:ext cx="9509887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2300" b="1" i="0" lang="he-IL">
                <a:solidFill>
                  <a:srgbClr val="FFD485"/>
                </a:solidFill>
                <a:latin typeface="Karantina"/>
                <a:cs typeface="Karantina"/>
                <a:ea typeface="Karantina"/>
              </a:rPr>
              <a:t>רש"י על תהילים ק"ד, ט"ז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41056" y="3244850"/>
            <a:ext cx="9509887" cy="609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4800"/>
              </a:lnSpc>
            </a:pPr>
            <a:r>
              <a:rPr sz="3000" b="1" i="0" lang="he-IL">
                <a:solidFill>
                  <a:srgbClr val="FFD485"/>
                </a:solidFill>
                <a:latin typeface="Noto Serif Hebrew"/>
                <a:cs typeface="Noto Serif Hebrew"/>
                <a:ea typeface="Noto Serif Hebrew"/>
              </a:rPr>
              <a:t>עֲצֵי ה׳</a:t>
            </a:r>
            <a:r>
              <a:rPr sz="3000" b="0" i="0" lang="he-IL">
                <a:solidFill>
                  <a:srgbClr val="F8F8F8"/>
                </a:solidFill>
                <a:latin typeface="Noto Serif Hebrew"/>
                <a:cs typeface="Noto Serif Hebrew"/>
                <a:ea typeface="Noto Serif Hebrew"/>
              </a:rPr>
              <a:t>. בְּגַן עֵדֶן (בראשית רבה טו, א):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90625" y="4762500"/>
            <a:ext cx="9810750" cy="1079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860"/>
              </a:lnSpc>
            </a:pPr>
            <a:r>
              <a:rPr sz="22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מה מסביר רש"י על «עֲצֵי ה׳»? הסבירו בלשונכם.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4000" y="65405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F4344"/>
                </a:solidFill>
                <a:latin typeface="Rubik"/>
                <a:cs typeface="Rubik"/>
                <a:ea typeface="Rubik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369946" y="508000"/>
            <a:ext cx="640953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2200" b="1" i="0" lang="he-IL">
                <a:solidFill>
                  <a:srgbClr val="1D1D1D"/>
                </a:solidFill>
                <a:latin typeface="Karantina"/>
                <a:cs typeface="Karantina"/>
                <a:ea typeface="Karantina"/>
              </a:rPr>
              <a:t>פרשנים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8195" y="812800"/>
            <a:ext cx="1059561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200" b="1" i="0" lang="he-IL">
                <a:solidFill>
                  <a:srgbClr val="F8F8F8"/>
                </a:solidFill>
                <a:latin typeface="Karantina"/>
                <a:cs typeface="Karantina"/>
                <a:ea typeface="Karantina"/>
              </a:rPr>
              <a:t>רד"ק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41056" y="2203450"/>
            <a:ext cx="9509887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2300" b="1" i="0" lang="he-IL">
                <a:solidFill>
                  <a:srgbClr val="FFD485"/>
                </a:solidFill>
                <a:latin typeface="Karantina"/>
                <a:cs typeface="Karantina"/>
                <a:ea typeface="Karantina"/>
              </a:rPr>
              <a:t>רד"ק על תהילים ק"ד, א'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41056" y="2635250"/>
            <a:ext cx="9509887" cy="1828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4800"/>
              </a:lnSpc>
            </a:pPr>
            <a:r>
              <a:rPr sz="3000" b="1" i="0" lang="he-IL">
                <a:solidFill>
                  <a:srgbClr val="FFD485"/>
                </a:solidFill>
                <a:latin typeface="Noto Serif Hebrew"/>
                <a:cs typeface="Noto Serif Hebrew"/>
                <a:ea typeface="Noto Serif Hebrew"/>
              </a:rPr>
              <a:t>הוד והדר לבשת</a:t>
            </a:r>
            <a:r>
              <a:rPr sz="3000" b="0" i="0" lang="he-IL">
                <a:solidFill>
                  <a:srgbClr val="F8F8F8"/>
                </a:solidFill>
                <a:latin typeface="Noto Serif Hebrew"/>
                <a:cs typeface="Noto Serif Hebrew"/>
                <a:ea typeface="Noto Serif Hebrew"/>
              </a:rPr>
              <a:t>. כשבראת הגלגלים תחילה והם עוז ולבוש הדר לך ומהדרתם יכיר אדם עוצם הדרך וכבודך, כמו הלובש לבוש מלכות יכירו אדם שאינו יודעו כי הוא מלך: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90625" y="4762500"/>
            <a:ext cx="9810750" cy="1079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860"/>
              </a:lnSpc>
            </a:pPr>
            <a:r>
              <a:rPr sz="22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מה מוסיף פירושו של רד"ק להבנת הפסוק? בססו את תשובתכם על הציטוט.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4000" y="65405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F4344"/>
                </a:solidFill>
                <a:latin typeface="Rubik"/>
                <a:cs typeface="Rubik"/>
                <a:ea typeface="Rubik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900663" y="508000"/>
            <a:ext cx="2115647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2200" b="1" i="0" lang="he-IL">
                <a:solidFill>
                  <a:srgbClr val="1D1D1D"/>
                </a:solidFill>
                <a:latin typeface="Karantina"/>
                <a:cs typeface="Karantina"/>
                <a:ea typeface="Karantina"/>
              </a:rPr>
              <a:t>שאלות הבנה ופרשנות · 1/3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8195" y="812800"/>
            <a:ext cx="1059561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200" b="1" i="0" lang="he-IL">
                <a:solidFill>
                  <a:srgbClr val="F8F8F8"/>
                </a:solidFill>
                <a:latin typeface="Karantina"/>
                <a:cs typeface="Karantina"/>
                <a:ea typeface="Karantina"/>
              </a:rPr>
              <a:t>שאלה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220" y="1841500"/>
            <a:ext cx="9941560" cy="355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340"/>
              </a:lnSpc>
            </a:pPr>
            <a:r>
              <a:rPr sz="3100" b="0" i="0" lang="he-IL">
                <a:solidFill>
                  <a:srgbClr val="F8F8F8"/>
                </a:solidFill>
                <a:latin typeface="Rubik"/>
                <a:cs typeface="Rubik"/>
                <a:ea typeface="Rubik"/>
              </a:rPr>
              <a:t>קראו פסוקים א׳–ט׳ («האור והשמים והמים»).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5461000"/>
            <a:ext cx="695225" cy="31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00"/>
              </a:lnSpc>
            </a:pPr>
            <a:r>
              <a:rPr sz="2200" b="0" i="0" lang="he-IL">
                <a:solidFill>
                  <a:srgbClr val="FFD485"/>
                </a:solidFill>
                <a:latin typeface="Karantina"/>
                <a:cs typeface="Karantina"/>
                <a:ea typeface="Karantina"/>
              </a:rPr>
              <a:t>8 נקודות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5405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F4344"/>
                </a:solidFill>
                <a:latin typeface="Rubik"/>
                <a:cs typeface="Rubik"/>
                <a:ea typeface="Rubik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882535" y="508000"/>
            <a:ext cx="2134042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2200" b="1" i="0" lang="he-IL">
                <a:solidFill>
                  <a:srgbClr val="1D1D1D"/>
                </a:solidFill>
                <a:latin typeface="Karantina"/>
                <a:cs typeface="Karantina"/>
                <a:ea typeface="Karantina"/>
              </a:rPr>
              <a:t>שאלות הבנה ופרשנות · 2/3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8195" y="812800"/>
            <a:ext cx="1059561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200" b="1" i="0" lang="he-IL">
                <a:solidFill>
                  <a:srgbClr val="F8F8F8"/>
                </a:solidFill>
                <a:latin typeface="Karantina"/>
                <a:cs typeface="Karantina"/>
                <a:ea typeface="Karantina"/>
              </a:rPr>
              <a:t>שאלה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220" y="1841500"/>
            <a:ext cx="9941560" cy="355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340"/>
              </a:lnSpc>
            </a:pPr>
            <a:r>
              <a:rPr sz="3100" b="0" i="0" lang="he-IL">
                <a:solidFill>
                  <a:srgbClr val="F8F8F8"/>
                </a:solidFill>
                <a:latin typeface="Rubik"/>
                <a:cs typeface="Rubik"/>
                <a:ea typeface="Rubik"/>
              </a:rPr>
              <a:t>קראו פסוקים י״ט–כ״ג («שמש וירח, לילה ויום»).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5461000"/>
            <a:ext cx="695225" cy="31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00"/>
              </a:lnSpc>
            </a:pPr>
            <a:r>
              <a:rPr sz="2200" b="0" i="0" lang="he-IL">
                <a:solidFill>
                  <a:srgbClr val="FFD485"/>
                </a:solidFill>
                <a:latin typeface="Karantina"/>
                <a:cs typeface="Karantina"/>
                <a:ea typeface="Karantina"/>
              </a:rPr>
              <a:t>8 נקודות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5405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F4344"/>
                </a:solidFill>
                <a:latin typeface="Rubik"/>
                <a:cs typeface="Rubik"/>
                <a:ea typeface="Rubik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882535" y="508000"/>
            <a:ext cx="2134042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2200" b="1" i="0" lang="he-IL">
                <a:solidFill>
                  <a:srgbClr val="1D1D1D"/>
                </a:solidFill>
                <a:latin typeface="Karantina"/>
                <a:cs typeface="Karantina"/>
                <a:ea typeface="Karantina"/>
              </a:rPr>
              <a:t>שאלות הבנה ופרשנות · 3/3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8195" y="812800"/>
            <a:ext cx="1059561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200" b="1" i="0" lang="he-IL">
                <a:solidFill>
                  <a:srgbClr val="F8F8F8"/>
                </a:solidFill>
                <a:latin typeface="Karantina"/>
                <a:cs typeface="Karantina"/>
                <a:ea typeface="Karantina"/>
              </a:rPr>
              <a:t>שאלה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220" y="1841500"/>
            <a:ext cx="9941560" cy="355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340"/>
              </a:lnSpc>
            </a:pPr>
            <a:r>
              <a:rPr sz="3100" b="0" i="0" lang="he-IL">
                <a:solidFill>
                  <a:srgbClr val="F8F8F8"/>
                </a:solidFill>
                <a:latin typeface="Rubik"/>
                <a:cs typeface="Rubik"/>
                <a:ea typeface="Rubik"/>
              </a:rPr>
              <a:t>קראו פסוקים ל״א–ל״ה («סיום»).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5461000"/>
            <a:ext cx="695225" cy="31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00"/>
              </a:lnSpc>
            </a:pPr>
            <a:r>
              <a:rPr sz="2200" b="0" i="0" lang="he-IL">
                <a:solidFill>
                  <a:srgbClr val="FFD485"/>
                </a:solidFill>
                <a:latin typeface="Karantina"/>
                <a:cs typeface="Karantina"/>
                <a:ea typeface="Karantina"/>
              </a:rPr>
              <a:t>8 נקודות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5405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F4344"/>
                </a:solidFill>
                <a:latin typeface="Rubik"/>
                <a:cs typeface="Rubik"/>
                <a:ea typeface="Rubik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165457" y="508000"/>
            <a:ext cx="845442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2200" b="1" i="0" lang="he-IL">
                <a:solidFill>
                  <a:srgbClr val="1D1D1D"/>
                </a:solidFill>
                <a:latin typeface="Karantina"/>
                <a:cs typeface="Karantina"/>
                <a:ea typeface="Karantina"/>
              </a:rPr>
              <a:t>דיון בכיתה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8195" y="812800"/>
            <a:ext cx="1059561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200" b="1" i="0" lang="he-IL">
                <a:solidFill>
                  <a:srgbClr val="F8F8F8"/>
                </a:solidFill>
                <a:latin typeface="Karantina"/>
                <a:cs typeface="Karantina"/>
                <a:ea typeface="Karantina"/>
              </a:rPr>
              <a:t>מה דעתכם?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28870" y="1968500"/>
            <a:ext cx="6017260" cy="1460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05"/>
              </a:lnSpc>
            </a:pPr>
            <a:r>
              <a:rPr sz="2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לדעתכם, האם היחס של אלוהים למה שברא (בפסוק כ"ט ובפסוק ל"ב) דומה ליחס שהצגתם בתת-סעיף (1)?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28870" y="3937000"/>
            <a:ext cx="6017260" cy="1460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05"/>
              </a:lnSpc>
            </a:pPr>
            <a:r>
              <a:rPr sz="2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על פי הקטע שלפניך, האם לדעתך אלוהים נוהג כלפי איוב על פי אמות מידה של צדק?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5405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F4344"/>
                </a:solidFill>
                <a:latin typeface="Rubik"/>
                <a:cs typeface="Rubik"/>
                <a:ea typeface="Rubik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26117" y="508000"/>
            <a:ext cx="484782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2200" b="1" i="0" lang="he-IL">
                <a:solidFill>
                  <a:srgbClr val="1D1D1D"/>
                </a:solidFill>
                <a:latin typeface="Karantina"/>
                <a:cs typeface="Karantina"/>
                <a:ea typeface="Karantina"/>
              </a:rPr>
              <a:t>סיכום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8195" y="812800"/>
            <a:ext cx="1059561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200" b="1" i="0" lang="he-IL">
                <a:solidFill>
                  <a:srgbClr val="F8F8F8"/>
                </a:solidFill>
                <a:latin typeface="Karantina"/>
                <a:cs typeface="Karantina"/>
                <a:ea typeface="Karantina"/>
              </a:rPr>
              <a:t>מפת מושגים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53305" y="3333750"/>
            <a:ext cx="2485390" cy="952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ctr" rtl="1">
              <a:lnSpc>
                <a:spcPts val="3679"/>
              </a:lnSpc>
            </a:pPr>
            <a:r>
              <a:rPr sz="3200" b="1" i="0" lang="he-IL">
                <a:solidFill>
                  <a:srgbClr val="1D1D1D"/>
                </a:solidFill>
                <a:latin typeface="Karantina"/>
                <a:cs typeface="Karantina"/>
                <a:ea typeface="Karantina"/>
              </a:rPr>
              <a:t>ברכי נפשי: הלל לבורא העולם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56334" y="1974850"/>
            <a:ext cx="3283330" cy="10033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F8F8F8"/>
                </a:solidFill>
                <a:latin typeface="Rubik"/>
                <a:cs typeface="Rubik"/>
                <a:ea typeface="Rubik"/>
              </a:rPr>
              <a:t>האור והשמים והמים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52334" y="1974850"/>
            <a:ext cx="3283330" cy="10033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F8F8F8"/>
                </a:solidFill>
                <a:latin typeface="Rubik"/>
                <a:cs typeface="Rubik"/>
                <a:ea typeface="Rubik"/>
              </a:rPr>
              <a:t>המעיינות והחיות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56334" y="3625850"/>
            <a:ext cx="3283330" cy="10033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F8F8F8"/>
                </a:solidFill>
                <a:latin typeface="Rubik"/>
                <a:cs typeface="Rubik"/>
                <a:ea typeface="Rubik"/>
              </a:rPr>
              <a:t>שמש וירח, לילה ויום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52334" y="3625850"/>
            <a:ext cx="3283330" cy="10033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F8F8F8"/>
                </a:solidFill>
                <a:latin typeface="Rubik"/>
                <a:cs typeface="Rubik"/>
                <a:ea typeface="Rubik"/>
              </a:rPr>
              <a:t>הים והחיים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56334" y="4641850"/>
            <a:ext cx="3283330" cy="10033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F8F8F8"/>
                </a:solidFill>
                <a:latin typeface="Rubik"/>
                <a:cs typeface="Rubik"/>
                <a:ea typeface="Rubik"/>
              </a:rPr>
              <a:t>סיום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4000" y="65405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F4344"/>
                </a:solidFill>
                <a:latin typeface="Rubik"/>
                <a:cs typeface="Rubik"/>
                <a:ea typeface="Rubik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346505" y="508000"/>
            <a:ext cx="1664394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2200" b="1" i="0" lang="he-IL">
                <a:solidFill>
                  <a:srgbClr val="1D1D1D"/>
                </a:solidFill>
                <a:latin typeface="Karantina"/>
                <a:cs typeface="Karantina"/>
                <a:ea typeface="Karantina"/>
              </a:rPr>
              <a:t>תרגול לקראת הבגרות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8195" y="812800"/>
            <a:ext cx="1059561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200" b="1" i="0" lang="he-IL">
                <a:solidFill>
                  <a:srgbClr val="F8F8F8"/>
                </a:solidFill>
                <a:latin typeface="Karantina"/>
                <a:cs typeface="Karantina"/>
                <a:ea typeface="Karantina"/>
              </a:rPr>
              <a:t>שאלה בסגנון בגרות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90625" y="2032000"/>
            <a:ext cx="9810750" cy="3556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72"/>
              </a:lnSpc>
            </a:pPr>
            <a:r>
              <a:rPr sz="1700" b="0" i="0" lang="he-IL">
                <a:solidFill>
                  <a:srgbClr val="F8F8F8"/>
                </a:solidFill>
                <a:latin typeface="Rubik"/>
                <a:cs typeface="Rubik"/>
                <a:ea typeface="Rubik"/>
              </a:rPr>
              <a:t>(חורף תשפ"ו (שאלון 1261))</a:t>
            </a:r>
          </a:p>
          <a:p>
            <a:pPr algn="r" rtl="1">
              <a:lnSpc>
                <a:spcPts val="2572"/>
              </a:lnSpc>
            </a:pPr>
            <a:r>
              <a:rPr sz="1700" b="0" i="0" lang="he-IL">
                <a:solidFill>
                  <a:srgbClr val="F8F8F8"/>
                </a:solidFill>
                <a:latin typeface="Rubik"/>
                <a:cs typeface="Rubik"/>
                <a:ea typeface="Rubik"/>
              </a:rPr>
              <a:t>מזמורי תהלים</a:t>
            </a:r>
          </a:p>
          <a:p>
            <a:pPr algn="r" rtl="1">
              <a:lnSpc>
                <a:spcPts val="2572"/>
              </a:lnSpc>
            </a:pPr>
            <a:r>
              <a:rPr sz="1700" b="0" i="0" lang="he-IL">
                <a:solidFill>
                  <a:srgbClr val="F8F8F8"/>
                </a:solidFill>
                <a:latin typeface="Rubik"/>
                <a:cs typeface="Rubik"/>
                <a:ea typeface="Rubik"/>
              </a:rPr>
              <a:t>9. קראו תהלים, פרק ק"ד.</a:t>
            </a:r>
          </a:p>
          <a:p>
            <a:pPr algn="r" rtl="1">
              <a:lnSpc>
                <a:spcPts val="2572"/>
              </a:lnSpc>
            </a:pPr>
            <a:r>
              <a:rPr sz="1700" b="0" i="0" lang="he-IL">
                <a:solidFill>
                  <a:srgbClr val="F8F8F8"/>
                </a:solidFill>
                <a:latin typeface="Rubik"/>
                <a:cs typeface="Rubik"/>
                <a:ea typeface="Rubik"/>
              </a:rPr>
              <a:t>ענו על סעיף א – חובה.</a:t>
            </a:r>
          </a:p>
          <a:p>
            <a:pPr algn="r" rtl="1">
              <a:lnSpc>
                <a:spcPts val="2572"/>
              </a:lnSpc>
            </a:pPr>
            <a:r>
              <a:rPr sz="1700" b="0" i="0" lang="he-IL">
                <a:solidFill>
                  <a:srgbClr val="F8F8F8"/>
                </a:solidFill>
                <a:latin typeface="Rubik"/>
                <a:cs typeface="Rubik"/>
                <a:ea typeface="Rubik"/>
              </a:rPr>
              <a:t>א. קראו פסוקים א'-ה' וגם פסוק ל"ה.</a:t>
            </a:r>
          </a:p>
          <a:p>
            <a:pPr algn="r" rtl="1">
              <a:lnSpc>
                <a:spcPts val="2572"/>
              </a:lnSpc>
            </a:pPr>
            <a:r>
              <a:rPr sz="1700" b="0" i="0" lang="he-IL">
                <a:solidFill>
                  <a:srgbClr val="F8F8F8"/>
                </a:solidFill>
                <a:latin typeface="Rubik"/>
                <a:cs typeface="Rubik"/>
                <a:ea typeface="Rubik"/>
              </a:rPr>
              <a:t>(1) לפי פסוקים א'–ד', הביאו דוגמה אחת שבה מתוארת שליטתו של ה' בכוחות הטבע, והסבירו אותה. (4 נקודות)</a:t>
            </a:r>
          </a:p>
          <a:p>
            <a:pPr algn="r" rtl="1">
              <a:lnSpc>
                <a:spcPts val="2572"/>
              </a:lnSpc>
            </a:pPr>
            <a:r>
              <a:rPr sz="1700" b="0" i="0" lang="he-IL">
                <a:solidFill>
                  <a:srgbClr val="F8F8F8"/>
                </a:solidFill>
                <a:latin typeface="Rubik"/>
                <a:cs typeface="Rubik"/>
                <a:ea typeface="Rubik"/>
              </a:rPr>
              <a:t>(2) קראו פסוק ה' ופסוק ל"ה.</a:t>
            </a:r>
          </a:p>
          <a:p>
            <a:pPr algn="r" rtl="1">
              <a:lnSpc>
                <a:spcPts val="2572"/>
              </a:lnSpc>
            </a:pPr>
            <a:r>
              <a:rPr sz="1700" b="0" i="0" lang="he-IL">
                <a:solidFill>
                  <a:srgbClr val="F8F8F8"/>
                </a:solidFill>
                <a:latin typeface="Rubik"/>
                <a:cs typeface="Rubik"/>
                <a:ea typeface="Rubik"/>
              </a:rPr>
              <a:t>על פי פסוק ה', כיצד הבטיח ה' את שלום הארץ, וכיצד השאיפה שהמשורר מביע בפסוק ל"ה תורמת להשגת השלום? הסבירו את דבריכם. (4 נקודות)</a:t>
            </a:r>
          </a:p>
          <a:p>
            <a:pPr algn="r" rtl="1">
              <a:lnSpc>
                <a:spcPts val="2572"/>
              </a:lnSpc>
            </a:pPr>
            <a:r>
              <a:rPr sz="1700" b="0" i="0" lang="he-IL">
                <a:solidFill>
                  <a:srgbClr val="F8F8F8"/>
                </a:solidFill>
                <a:latin typeface="Rubik"/>
                <a:cs typeface="Rubik"/>
                <a:ea typeface="Rubik"/>
              </a:rPr>
              <a:t>ענו על אחד מן הסעיפים ב-ג.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5405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F4344"/>
                </a:solidFill>
                <a:latin typeface="Rubik"/>
                <a:cs typeface="Rubik"/>
                <a:ea typeface="Rubik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382547" y="508000"/>
            <a:ext cx="628352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2200" b="1" i="0" lang="he-IL">
                <a:solidFill>
                  <a:srgbClr val="1D1D1D"/>
                </a:solidFill>
                <a:latin typeface="Karantina"/>
                <a:cs typeface="Karantina"/>
                <a:ea typeface="Karantina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8195" y="812800"/>
            <a:ext cx="1059561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200" b="1" i="0" lang="he-IL">
                <a:solidFill>
                  <a:srgbClr val="F8F8F8"/>
                </a:solidFill>
                <a:latin typeface="Karantina"/>
                <a:cs typeface="Karantina"/>
                <a:ea typeface="Karantina"/>
              </a:rPr>
              <a:t>תשובה לשאלה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220" y="1905000"/>
            <a:ext cx="994156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025"/>
              </a:lnSpc>
            </a:pPr>
            <a:r>
              <a:rPr sz="1500" b="0" i="0" lang="he-IL">
                <a:solidFill>
                  <a:srgbClr val="FFD485"/>
                </a:solidFill>
                <a:latin typeface="Rubik"/>
                <a:cs typeface="Rubik"/>
                <a:ea typeface="Rubik"/>
              </a:rPr>
              <a:t>קראו פסוקים א׳–ט׳ («האור והשמים והמים»).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5220" y="3048000"/>
            <a:ext cx="9941560" cy="311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8F8F8"/>
                </a:solidFill>
                <a:latin typeface="Rubik"/>
                <a:cs typeface="Rubik"/>
                <a:ea typeface="Rubik"/>
              </a:rPr>
              <a:t>לפי טקסטולוגיה, המשורר עומד נפעם מול העולם שברא האל. ״ברכי נפשי את ה׳ ה׳ אלהי גדלת מאד הוד והדר לבשת״. כמו בבראשית, האור הוא ראשון: ״עטה אור כשלמה נוטה שמים כיריעה״. התיאור אנושי וחי: האור כשמלה והשמים כאוהל.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5405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F4344"/>
                </a:solidFill>
                <a:latin typeface="Rubik"/>
                <a:cs typeface="Rubik"/>
                <a:ea typeface="Rubik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382547" y="508000"/>
            <a:ext cx="628352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2200" b="1" i="0" lang="he-IL">
                <a:solidFill>
                  <a:srgbClr val="1D1D1D"/>
                </a:solidFill>
                <a:latin typeface="Karantina"/>
                <a:cs typeface="Karantina"/>
                <a:ea typeface="Karantina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8195" y="812800"/>
            <a:ext cx="1059561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200" b="1" i="0" lang="he-IL">
                <a:solidFill>
                  <a:srgbClr val="F8F8F8"/>
                </a:solidFill>
                <a:latin typeface="Karantina"/>
                <a:cs typeface="Karantina"/>
                <a:ea typeface="Karantina"/>
              </a:rPr>
              <a:t>תשובה לשאלה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220" y="1905000"/>
            <a:ext cx="994156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025"/>
              </a:lnSpc>
            </a:pPr>
            <a:r>
              <a:rPr sz="1500" b="0" i="0" lang="he-IL">
                <a:solidFill>
                  <a:srgbClr val="FFD485"/>
                </a:solidFill>
                <a:latin typeface="Rubik"/>
                <a:cs typeface="Rubik"/>
                <a:ea typeface="Rubik"/>
              </a:rPr>
              <a:t>קראו פסוקים י״ט–כ״ג («שמש וירח, לילה ויום»).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5220" y="3048000"/>
            <a:ext cx="9941560" cy="311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8F8F8"/>
                </a:solidFill>
                <a:latin typeface="Rubik"/>
                <a:cs typeface="Rubik"/>
                <a:ea typeface="Rubik"/>
              </a:rPr>
              <a:t>״עשה ירח למועדים שמש ידע מבואו״. כמו בבראשית, גרמי השמים קובעים זמנים, והירח משתתף בקביעת לוח השנה. לפי טקסטולוגיה, האור נברא לטובת האדם.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5405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F4344"/>
                </a:solidFill>
                <a:latin typeface="Rubik"/>
                <a:cs typeface="Rubik"/>
                <a:ea typeface="Rubik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382547" y="508000"/>
            <a:ext cx="628352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2200" b="1" i="0" lang="he-IL">
                <a:solidFill>
                  <a:srgbClr val="1D1D1D"/>
                </a:solidFill>
                <a:latin typeface="Karantina"/>
                <a:cs typeface="Karantina"/>
                <a:ea typeface="Karantina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8195" y="812800"/>
            <a:ext cx="1059561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200" b="1" i="0" lang="he-IL">
                <a:solidFill>
                  <a:srgbClr val="F8F8F8"/>
                </a:solidFill>
                <a:latin typeface="Karantina"/>
                <a:cs typeface="Karantina"/>
                <a:ea typeface="Karantina"/>
              </a:rPr>
              <a:t>תשובה לשאלה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220" y="1905000"/>
            <a:ext cx="994156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025"/>
              </a:lnSpc>
            </a:pPr>
            <a:r>
              <a:rPr sz="1500" b="0" i="0" lang="he-IL">
                <a:solidFill>
                  <a:srgbClr val="FFD485"/>
                </a:solidFill>
                <a:latin typeface="Rubik"/>
                <a:cs typeface="Rubik"/>
                <a:ea typeface="Rubik"/>
              </a:rPr>
              <a:t>קראו פסוקים ל״א–ל״ה («סיום»).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5220" y="3048000"/>
            <a:ext cx="9941560" cy="311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8F8F8"/>
                </a:solidFill>
                <a:latin typeface="Rubik"/>
                <a:cs typeface="Rubik"/>
                <a:ea typeface="Rubik"/>
              </a:rPr>
              <a:t>״יהי כבוד ה׳ לעולם ישמח ה׳ במעשיו״. המשורר מקווה שהאל ישמח בבריאה. ״המביט לארץ ותרעד יגע בהרים ויעשנו״ מתאר את כוחו המאיים.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5405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F4344"/>
                </a:solidFill>
                <a:latin typeface="Rubik"/>
                <a:cs typeface="Rubik"/>
                <a:ea typeface="Rubik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382547" y="508000"/>
            <a:ext cx="628352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2200" b="1" i="0" lang="he-IL">
                <a:solidFill>
                  <a:srgbClr val="1D1D1D"/>
                </a:solidFill>
                <a:latin typeface="Karantina"/>
                <a:cs typeface="Karantina"/>
                <a:ea typeface="Karantina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8195" y="812800"/>
            <a:ext cx="1059561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200" b="1" i="0" lang="he-IL">
                <a:solidFill>
                  <a:srgbClr val="F8F8F8"/>
                </a:solidFill>
                <a:latin typeface="Karantina"/>
                <a:cs typeface="Karantina"/>
                <a:ea typeface="Karantina"/>
              </a:rPr>
              <a:t>מחוון – שאלת הבגרות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220" y="1968500"/>
            <a:ext cx="9941560" cy="3683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8F8F8"/>
                </a:solidFill>
                <a:latin typeface="Rubik"/>
                <a:cs typeface="Rubik"/>
                <a:ea typeface="Rubik"/>
              </a:rPr>
              <a:t>שאלה 9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8F8F8"/>
                </a:solidFill>
                <a:latin typeface="Rubik"/>
                <a:cs typeface="Rubik"/>
                <a:ea typeface="Rubik"/>
              </a:rPr>
              <a:t>סעיף א'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8F8F8"/>
                </a:solidFill>
                <a:latin typeface="Rubik"/>
                <a:cs typeface="Rubik"/>
                <a:ea typeface="Rubik"/>
              </a:rPr>
              <a:t>(1) דוגמה מהפסוקים בה מתוארת שליטתו של ה' בכוחות הטבע :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8F8F8"/>
                </a:solidFill>
                <a:latin typeface="Rubik"/>
                <a:cs typeface="Rubik"/>
                <a:ea typeface="Rubik"/>
              </a:rPr>
              <a:t>"נוטה שמים כיריעה" – ה' פרש את השמים כאילו פרש יריעת בד.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8F8F8"/>
                </a:solidFill>
                <a:latin typeface="Rubik"/>
                <a:cs typeface="Rubik"/>
                <a:ea typeface="Rubik"/>
              </a:rPr>
              <a:t>"השם עבים רכובו" – ה' רוכב על גבי העננים.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8F8F8"/>
                </a:solidFill>
                <a:latin typeface="Rubik"/>
                <a:cs typeface="Rubik"/>
                <a:ea typeface="Rubik"/>
              </a:rPr>
              <a:t>"המהלך על כנפי רוח" – ה' שולט ברוח.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8F8F8"/>
                </a:solidFill>
                <a:latin typeface="Rubik"/>
                <a:cs typeface="Rubik"/>
                <a:ea typeface="Rubik"/>
              </a:rPr>
              <a:t>קיימות דוגמאות נוספות בפסוקים.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8F8F8"/>
                </a:solidFill>
                <a:latin typeface="Rubik"/>
                <a:cs typeface="Rubik"/>
                <a:ea typeface="Rubik"/>
              </a:rPr>
              <a:t>(2) על פי פסוק ה', ה' הבטיח את שלום הארץ בכך שבנה לה יסודות חזקים, כדי שלא תתמוטט לעולם.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8F8F8"/>
                </a:solidFill>
                <a:latin typeface="Rubik"/>
                <a:cs typeface="Rubik"/>
                <a:ea typeface="Rubik"/>
              </a:rPr>
              <a:t>שאיפת המשורר בפסוק ל"ה תורמת להשגת השלום, כי הוא מבקש שלא יהיו עוד חטאים ורשעים בעולם. אם לא יהיה עוד רוע בעולם, בני האדם יוכלו לחיות בשלום זה עם זה.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5405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F4344"/>
                </a:solidFill>
                <a:latin typeface="Rubik"/>
                <a:cs typeface="Rubik"/>
                <a:ea typeface="Rubik"/>
              </a:rPr>
              <a:t>21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ברכי נפשי: הלל לבורא העולם – שאלון 1261</dc:title>
  <dc:subject/>
  <dc:creator/>
  <cp:keywords/>
  <dc:description/>
  <cp:lastModifiedBy/>
  <cp:revision>1</cp:revision>
  <dcterms:created xsi:type="dcterms:W3CDTF">2013-01-27T09:14:16Z</dcterms:created>
  <dcterms:modified xsi:type="dcterms:W3CDTF">2013-01-27T09:15:58Z</dcterms:modified>
  <cp:category/>
</cp:coreProperties>
</file>