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35455" y="952500"/>
            <a:ext cx="1885503"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תהילים קכ״ב</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שירת המעלות: שמחה בעלייה לירושלים</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1261 · תהילים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«שירת המעלות: שמחה בעלייה לירושלים» (תהילים קכ״ב)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«תהילים»</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ורד"ק</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דוד</a:t>
            </a:r>
          </a:p>
        </p:txBody>
      </p:sp>
      <p:sp>
        <p:nvSpPr>
          <p:cNvPr id="6" name="TextBox 5"/>
          <p:cNvSpPr txBox="1"/>
          <p:nvPr/>
        </p:nvSpPr>
        <p:spPr>
          <a:xfrm>
            <a:off x="6393624" y="2527300"/>
            <a:ext cx="4853051"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ירושלים היא מרכז דתי ופוליטי: מקום פולחן, כסאות משפט וכסאות בית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עלייה לירושלים (פסוקים א׳–ה׳)</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תפילה לשלום (פסוקים ו׳–ט׳)</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תהילים קכ"ב, ב'</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עֹמְדוֹת הָיוּ רַגְלֵינוּ בִּשְׁעָרַיִךְ יְרוּשָׁלָ͏ִם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המזמור הוא ״שיר המעלות לדוד״, שיר של עולי הרגל.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תהילים קכ"ב, ו'</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שַׁאֲלוּ שְׁלוֹם יְרוּשָׁלָ͏ִם יִשְׁלָיוּ אֹהֲבָיִךְ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״שאלו שלום ירושלם ישליו אהביך״.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תהילים קכ"ב, א'</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שִׁיר הַמַּעֲלוֹת לְדָוִד</a:t>
            </a:r>
            <a:r>
              <a:rPr sz="4100" b="0" i="0" lang="he-IL">
                <a:solidFill>
                  <a:srgbClr val="141414"/>
                </a:solidFill>
                <a:latin typeface="Frank Ruhl Libre"/>
                <a:cs typeface="Frank Ruhl Libre"/>
                <a:ea typeface="Frank Ruhl Libre"/>
              </a:rPr>
              <a:t> שָׂמַחְתִּי בְּאֹמְרִים לִי בֵּית ה' נֵלֵךְ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המזמור הוא ״שיר המעלות לדוד״, שיר של עולי הרגל.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תהילים קכ"ב, ג'</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יְרוּשָׁלַ͏ִם הַבְּנוּיָה כְּעִיר שֶׁחֻבְּרָה־לָּהּ יַחְדָּו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״ירושלם הבנויה כעיר שחברה לה יחדו״.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ישליו</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מלשון שלוה.</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מילה מנחה</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קורבנות</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מתנה מן החי או מן הצומח שמביא אדם למקדש לכבוד האל.</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פולחן</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עבודה לאלוהות באמצעות קורבנות, תפילות וצומות במקדש או מחוצה לו.</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קושי</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סתירה רעיונית או לשונית בין שני פסוקים בקטע או בין פסוקים בקטעים מרוחקים זה לזה.</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תהילים קכ"ב, ב'</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עוֹמְדוֹת הָיוּ רַגְלֵינוּ</a:t>
            </a:r>
            <a:r>
              <a:rPr sz="2800" b="0" i="0" lang="he-IL">
                <a:solidFill>
                  <a:srgbClr val="141414"/>
                </a:solidFill>
                <a:latin typeface="Frank Ruhl Libre"/>
                <a:cs typeface="Frank Ruhl Libre"/>
                <a:ea typeface="Frank Ruhl Libre"/>
              </a:rPr>
              <a:t>. בַּמִּלְחָמָה בְּכָל מָקוֹם בִּשְׁבִיל שְׁעָרַיִךְ יְרוּשָׁלָ͏ִם, שֶׁעוֹסְקִין בָּהֶן בַּתּוֹרָה (מכות י.):</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«עוֹמְדוֹת הָיוּ רַגְלֵינוּ»?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רד"ק</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רד"ק על תהילים קכ"ב, ו'</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שאלו</a:t>
            </a:r>
            <a:r>
              <a:rPr sz="2800" b="0" i="0" lang="he-IL">
                <a:solidFill>
                  <a:srgbClr val="141414"/>
                </a:solidFill>
                <a:latin typeface="Frank Ruhl Libre"/>
                <a:cs typeface="Frank Ruhl Libre"/>
                <a:ea typeface="Frank Ruhl Libre"/>
              </a:rPr>
              <a:t>. אומרים בני הגלות שאלו מהאל יתברך שלום ירושלים ושלומה הוא קיבוץ הגליות כי עד אותו העת לא יהיה לה שלום כי נלחמים עליהם הרבה אומות, ואמר אחר כן כנגד ירושלים ישליו ...</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א׳–ה׳ («עלייה לירושלים»).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ו׳–ט׳ («תפילה לשלום»).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הסבירו את המושג «מילה מנחה» והדגימו אותו מתהילים קכ״ב.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מה לדעתכם המסר המרכזי של תהילים קכ״ב?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2802"/>
              </a:lnSpc>
            </a:pPr>
            <a:r>
              <a:rPr sz="2450" b="1" i="0" lang="he-IL">
                <a:solidFill>
                  <a:srgbClr val="FFFFFF"/>
                </a:solidFill>
                <a:latin typeface="Frank Ruhl Libre"/>
                <a:cs typeface="Frank Ruhl Libre"/>
                <a:ea typeface="Frank Ruhl Libre"/>
              </a:rPr>
              <a:t>שירת המעלות: שמחה בעלייה לירושלים</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עלייה לירושלים</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תפילה לשלום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תשפ"ה (שאלון 1261))</a:t>
            </a:r>
          </a:p>
          <a:p>
            <a:pPr algn="r" rtl="1">
              <a:lnSpc>
                <a:spcPts val="3000"/>
              </a:lnSpc>
            </a:pPr>
            <a:r>
              <a:rPr sz="2000" b="0" i="0" lang="he-IL">
                <a:solidFill>
                  <a:srgbClr val="141414"/>
                </a:solidFill>
                <a:latin typeface="Assistant"/>
                <a:cs typeface="Assistant"/>
                <a:ea typeface="Assistant"/>
              </a:rPr>
              <a:t>מזמורי תהלים 9. קראו תהלים, פרק קכ"ב.</a:t>
            </a:r>
          </a:p>
          <a:p>
            <a:pPr algn="r" rtl="1">
              <a:lnSpc>
                <a:spcPts val="3000"/>
              </a:lnSpc>
            </a:pPr>
            <a:r>
              <a:rPr sz="2000" b="0" i="0" lang="he-IL">
                <a:solidFill>
                  <a:srgbClr val="141414"/>
                </a:solidFill>
                <a:latin typeface="Assistant"/>
                <a:cs typeface="Assistant"/>
                <a:ea typeface="Assistant"/>
              </a:rPr>
              <a:t>ענו על סעיף א — חובה. א. במזמור שלפניכם המשורר מתאר עלייה לרגל לירושלים. (1) הביאו דוגמה אחת להתרגשותו של המשורר לפני העלייה לרגל ודוגמה אחת להתפעלותו מן העיר עם הגעתו אליה. הסבירו את דבריכם. (4 נקודות) (2) מה המשורר מבטיח כאשר הוא נפרד מן העיר ירושלים? (4 נקודות)</a:t>
            </a:r>
          </a:p>
          <a:p>
            <a:pPr algn="r" rtl="1">
              <a:lnSpc>
                <a:spcPts val="3000"/>
              </a:lnSpc>
            </a:pPr>
            <a:r>
              <a:rPr sz="2000" b="0" i="0" lang="he-IL">
                <a:solidFill>
                  <a:srgbClr val="141414"/>
                </a:solidFill>
                <a:latin typeface="Assistant"/>
                <a:cs typeface="Assistant"/>
                <a:ea typeface="Assistant"/>
              </a:rPr>
              <a:t>ענו על אחד מן הסעיפים ב-ג. ב. את משמעות הביטוי "כְּעִיר שֶׁחֻבְּרָה לָּהּ יַחְדָּו" (פסוק ג') אפשר להסביר מנקודת מבט דתית, מנקודת מבט לאומית ומנקודת מבט חברתית. (1) בחרו בשתיים מנקודות המבט האלה, והסבירו את משמעות הביטוי על פי כל אחת מהן. (5 נקודות) (2) כיצד החזרה על הביטוי "בית ה'" בתחילת המזמור ובסופו מדגישה את אחת מנקודות המבט שהסברתם? (3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א׳–ה׳ («עלייה לירושלים»).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המזמור הוא ״שיר המעלות לדוד״, שיר של עולי הרגל. ״שמחתי באמרים לי בית ה׳ נלך עמדות היו רגלינו בשעריך ירושלם״. השמחה היא על הזמנה לעלות, ועל שהרגליים עומדות סוף סוף בשערי העיר.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ו׳–ט׳ («תפילה לשלום»).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״שאלו שלום ירושלם ישליו אהביך״. הקריאה מבקשת שלום, והמילה ״שלום״ מתקשרת לשם העיר.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הסבירו את המושג «מילה מנחה» והדגימו אותו מתהילים קכ״ב.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שאלה 9</a:t>
            </a:r>
          </a:p>
          <a:p>
            <a:pPr algn="r" rtl="1">
              <a:lnSpc>
                <a:spcPts val="2850"/>
              </a:lnSpc>
            </a:pPr>
            <a:r>
              <a:rPr sz="1900" b="0" i="0" lang="he-IL">
                <a:solidFill>
                  <a:srgbClr val="141414"/>
                </a:solidFill>
                <a:latin typeface="Assistant"/>
                <a:cs typeface="Assistant"/>
                <a:ea typeface="Assistant"/>
              </a:rPr>
              <a:t>סעיף א'</a:t>
            </a:r>
          </a:p>
          <a:p>
            <a:pPr algn="r" rtl="1">
              <a:lnSpc>
                <a:spcPts val="2850"/>
              </a:lnSpc>
            </a:pPr>
            <a:r>
              <a:rPr sz="1900" b="0" i="0" lang="he-IL">
                <a:solidFill>
                  <a:srgbClr val="141414"/>
                </a:solidFill>
                <a:latin typeface="Assistant"/>
                <a:cs typeface="Assistant"/>
                <a:ea typeface="Assistant"/>
              </a:rPr>
              <a:t>(1) המחוקק המקראי דורש להפלות לטובה קבוצות מסוימות בחברה: הוא דורש להשאיר מתנות מהגידולים החקלאיים לעניי החברה, לדאוג להם. "ובקצרכם את קציר ארצכם לא תכלה פאת שדך לקצר..."</a:t>
            </a:r>
          </a:p>
          <a:p>
            <a:pPr algn="r" rtl="1">
              <a:lnSpc>
                <a:spcPts val="2850"/>
              </a:lnSpc>
            </a:pPr>
            <a:r>
              <a:rPr sz="1900" b="0" i="0" lang="he-IL">
                <a:solidFill>
                  <a:srgbClr val="141414"/>
                </a:solidFill>
                <a:latin typeface="Assistant"/>
                <a:cs typeface="Assistant"/>
                <a:ea typeface="Assistant"/>
              </a:rPr>
              <a:t>לפעמים הוא דורש לנהוג באופן שוויוני כלפי כולם: בכל הנוגע למשפט. המחוקק דורש משפט צדק לכולם ללא כל קשר למעמד או הקבוצה אליה הם משתייכים. "לא תעשו עול במשפט לא תשא פני דל ולא תהדר פני גדול...".</a:t>
            </a:r>
          </a:p>
          <a:p>
            <a:pPr algn="r" rtl="1">
              <a:lnSpc>
                <a:spcPts val="2850"/>
              </a:lnSpc>
            </a:pPr>
            <a:r>
              <a:rPr sz="1900" b="0" i="0" lang="he-IL">
                <a:solidFill>
                  <a:srgbClr val="141414"/>
                </a:solidFill>
                <a:latin typeface="Assistant"/>
                <a:cs typeface="Assistant"/>
                <a:ea typeface="Assistant"/>
              </a:rPr>
              <a:t>(2) כשמדובר בעזרה כלכלית לעני, מותר ואף רצוי להפלותו לטובה, כדי לדאוג לרווחתו. אך בנושאים משפטיים, העניים והעשירים, שווים בפני החוק ואין להפלות לטובה צד מסוים במשפט.</a:t>
            </a:r>
          </a:p>
          <a:p>
            <a:pPr algn="r" rtl="1">
              <a:lnSpc>
                <a:spcPts val="2850"/>
              </a:lnSpc>
            </a:pPr>
            <a:r>
              <a:rPr sz="1900" b="0" i="0" lang="he-IL">
                <a:solidFill>
                  <a:srgbClr val="141414"/>
                </a:solidFill>
                <a:latin typeface="Assistant"/>
                <a:cs typeface="Assistant"/>
                <a:ea typeface="Assistant"/>
              </a:rPr>
              <a:t>סעיף ב'</a:t>
            </a:r>
          </a:p>
          <a:p>
            <a:pPr algn="r" rtl="1">
              <a:lnSpc>
                <a:spcPts val="2850"/>
              </a:lnSpc>
            </a:pPr>
            <a:r>
              <a:rPr sz="1900" b="0" i="0" lang="he-IL">
                <a:solidFill>
                  <a:srgbClr val="141414"/>
                </a:solidFill>
                <a:latin typeface="Assistant"/>
                <a:cs typeface="Assistant"/>
                <a:ea typeface="Assistant"/>
              </a:rPr>
              <a:t>(1) עבירה גוררת עבירה: מי שגונב יכחיש שגנב. ההכחשה תיעשה על ידי דברי שקר כשיטען שלא גנב, וכדי לחזק את שקרו יישבע בשם ה'. התוצאה הסופית היא חילול שם 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(2) הקושי: כיצד ייתכן שהאדם יכול לאהוב את האחר כפי שהוא אוהב את עצמו?</a:t>
            </a:r>
          </a:p>
          <a:p>
            <a:pPr algn="r" rtl="1">
              <a:lnSpc>
                <a:spcPts val="2850"/>
              </a:lnSpc>
            </a:pPr>
            <a:r>
              <a:rPr sz="1900" b="0" i="0" lang="he-IL">
                <a:solidFill>
                  <a:srgbClr val="141414"/>
                </a:solidFill>
                <a:latin typeface="Assistant"/>
                <a:cs typeface="Assistant"/>
                <a:ea typeface="Assistant"/>
              </a:rPr>
              <a:t>החוקים בפסוקים י"ז-י"ח: "לא תשנא את אחיך בלבבך" ו-"לא תקם ולא תטור בני עמך", מסייעים לאהוב את האחר. כי אם האדם לא ישנא בליבו ולא ישמור כלפיו שנאה או נקמה, בזאת הוא יביע אהבה כלפי האחר.</a:t>
            </a:r>
          </a:p>
          <a:p>
            <a:pPr algn="r" rtl="1">
              <a:lnSpc>
                <a:spcPts val="2850"/>
              </a:lnSpc>
            </a:pPr>
            <a:r>
              <a:rPr sz="1900" b="0" i="0" lang="he-IL">
                <a:solidFill>
                  <a:srgbClr val="141414"/>
                </a:solidFill>
                <a:latin typeface="Assistant"/>
                <a:cs typeface="Assistant"/>
                <a:ea typeface="Assistant"/>
              </a:rPr>
              <a:t>סעיף ג'</a:t>
            </a:r>
          </a:p>
          <a:p>
            <a:pPr algn="r" rtl="1">
              <a:lnSpc>
                <a:spcPts val="2850"/>
              </a:lnSpc>
            </a:pPr>
            <a:r>
              <a:rPr sz="1900" b="0" i="0" lang="he-IL">
                <a:solidFill>
                  <a:srgbClr val="141414"/>
                </a:solidFill>
                <a:latin typeface="Assistant"/>
                <a:cs typeface="Assistant"/>
                <a:ea typeface="Assistant"/>
              </a:rPr>
              <a:t>(1) אדם העושה מעשים הנזכרים בפסוק י"ד: "לא תקלל חרש ובפני עיוור לא תיתן מכשול", אינו פוחד משופט בשר ודם ולא ניתן להוכיחו. הסיכויים שייתפס קטנים, אך עליו לדעת שלא יוכל להתחמק מעונש, כי ה' רואה הכל ויראת ה' צריכה להרתיעו.</a:t>
            </a:r>
          </a:p>
          <a:p>
            <a:pPr algn="r" rtl="1">
              <a:lnSpc>
                <a:spcPts val="2850"/>
              </a:lnSpc>
            </a:pPr>
            <a:r>
              <a:rPr sz="1900" b="0" i="0" lang="he-IL">
                <a:solidFill>
                  <a:srgbClr val="141414"/>
                </a:solidFill>
                <a:latin typeface="Assistant"/>
                <a:cs typeface="Assistant"/>
                <a:ea typeface="Assistant"/>
              </a:rPr>
              <a:t>(2) הסיבה לכך שמלך נדרש ליראת ה' היא כדי שלא יתגאה, לא יסטה מהחוקים ולא ירגיש עליון על עמו. "לבלתי רום לבבו מאחיו". יראת ה' שומרת עליו מהתנשאות, ומזכירה לו שגם הוא כפוף לחוק ולאלוהים, כמו כל אדם אחר. "ליראה את ה' אלוהיו".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שירת המעלות: שמחה בעלייה לירושלים – שאלון 1261</dc:title>
  <dc:subject/>
  <dc:creator/>
  <cp:keywords/>
  <dc:description/>
  <cp:lastModifiedBy/>
  <cp:revision>1</cp:revision>
  <dcterms:created xsi:type="dcterms:W3CDTF">2013-01-27T09:14:16Z</dcterms:created>
  <dcterms:modified xsi:type="dcterms:W3CDTF">2013-01-27T09:15:58Z</dcterms:modified>
  <cp:category/>
</cp:coreProperties>
</file>