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תהילים קכ״ו</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שיבת ציון: הזורעים בדמעה</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1261 · תהילים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«שיבת ציון: הזורעים בדמעה» (תהילים קכ״ו)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«תהילים»</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ורד"ק</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91076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904432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שיבת ציון (פסוקים א׳–ג׳)</a:t>
            </a:r>
          </a:p>
        </p:txBody>
      </p:sp>
      <p:sp>
        <p:nvSpPr>
          <p:cNvPr id="7" name="TextBox 6"/>
          <p:cNvSpPr txBox="1"/>
          <p:nvPr/>
        </p:nvSpPr>
        <p:spPr>
          <a:xfrm>
            <a:off x="718978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632334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תפילה לעתיד (פסוקים ד׳–ו׳)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תהילים קכ"ו, א'</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שִׁיר הַמַּעֲלוֹת בְּשׁוּב ה' </a:t>
            </a:r>
            <a:r>
              <a:rPr sz="4100" b="1" i="0" lang="he-IL" u="sng">
                <a:solidFill>
                  <a:srgbClr val="7A3B1D"/>
                </a:solidFill>
                <a:latin typeface="Frank Ruhl Libre"/>
                <a:cs typeface="Frank Ruhl Libre"/>
                <a:ea typeface="Frank Ruhl Libre"/>
              </a:rPr>
              <a:t>אֶת־שִׁיבַת צִיּוֹן הָיִינוּ כְּחֹלְמִים</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״שיר המעלות בשוב ה׳ את שיבת ציון היינו כחלמים״.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תהילים קכ"ו, ד'</a:t>
            </a:r>
          </a:p>
        </p:txBody>
      </p:sp>
      <p:sp>
        <p:nvSpPr>
          <p:cNvPr id="5" name="TextBox 4"/>
          <p:cNvSpPr txBox="1"/>
          <p:nvPr/>
        </p:nvSpPr>
        <p:spPr>
          <a:xfrm>
            <a:off x="1726945" y="3100387"/>
            <a:ext cx="8738108" cy="91122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שׁוּבָה ה' </a:t>
            </a:r>
            <a:r>
              <a:rPr sz="4100" b="1" i="0" lang="he-IL" u="sng">
                <a:solidFill>
                  <a:srgbClr val="7A3B1D"/>
                </a:solidFill>
                <a:latin typeface="Frank Ruhl Libre"/>
                <a:cs typeface="Frank Ruhl Libre"/>
                <a:ea typeface="Frank Ruhl Libre"/>
              </a:rPr>
              <a:t>אֶת־שְׁבִיתֵנוּ כַּאֲפִיקִים בַּנֶּגֶב</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״שובה ה׳ את שביתנו כאפיקים בנגב״.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תהילים קכ"ו, ב'</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אָז יִמָּלֵא שְׂחוֹק פִּינוּ וּלְשׁוֹנֵנוּ רִנָּה</a:t>
            </a:r>
            <a:r>
              <a:rPr sz="4100" b="0" i="0" lang="he-IL">
                <a:solidFill>
                  <a:srgbClr val="2C2418"/>
                </a:solidFill>
                <a:latin typeface="Frank Ruhl Libre"/>
                <a:cs typeface="Frank Ruhl Libre"/>
                <a:ea typeface="Frank Ruhl Libre"/>
              </a:rPr>
              <a:t> אָז יֹאמְרוּ בַגּוֹיִם הִגְדִּיל ה' לַעֲשׂוֹת עִם־אֵלֶּה</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״שיר המעלות בשוב ה׳ את שיבת ציון היינו כחלמים״.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בשוב</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מלשון השבה.</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שיבת</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מלשון שבי.</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שובה</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מלשון השבה.</a:t>
            </a:r>
          </a:p>
        </p:txBody>
      </p:sp>
      <p:sp>
        <p:nvSpPr>
          <p:cNvPr id="11" name="TextBox 10"/>
          <p:cNvSpPr txBox="1"/>
          <p:nvPr/>
        </p:nvSpPr>
        <p:spPr>
          <a:xfrm>
            <a:off x="8237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שביתנו</a:t>
            </a:r>
          </a:p>
        </p:txBody>
      </p:sp>
      <p:sp>
        <p:nvSpPr>
          <p:cNvPr id="12" name="TextBox 11"/>
          <p:cNvSpPr txBox="1"/>
          <p:nvPr/>
        </p:nvSpPr>
        <p:spPr>
          <a:xfrm>
            <a:off x="8237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מלשון שבי.</a:t>
            </a:r>
          </a:p>
        </p:txBody>
      </p:sp>
      <p:sp>
        <p:nvSpPr>
          <p:cNvPr id="13" name="TextBox 12"/>
          <p:cNvSpPr txBox="1"/>
          <p:nvPr/>
        </p:nvSpPr>
        <p:spPr>
          <a:xfrm>
            <a:off x="46178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כאפיקים</a:t>
            </a:r>
          </a:p>
        </p:txBody>
      </p:sp>
      <p:sp>
        <p:nvSpPr>
          <p:cNvPr id="14" name="TextBox 13"/>
          <p:cNvSpPr txBox="1"/>
          <p:nvPr/>
        </p:nvSpPr>
        <p:spPr>
          <a:xfrm>
            <a:off x="46178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עניינו מים הנגרים בחוזק כמו אפיקי מים (לעיל מב).</a:t>
            </a:r>
          </a:p>
        </p:txBody>
      </p:sp>
      <p:sp>
        <p:nvSpPr>
          <p:cNvPr id="15" name="TextBox 14"/>
          <p:cNvSpPr txBox="1"/>
          <p:nvPr/>
        </p:nvSpPr>
        <p:spPr>
          <a:xfrm>
            <a:off x="998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בנגב</a:t>
            </a:r>
          </a:p>
        </p:txBody>
      </p:sp>
      <p:sp>
        <p:nvSpPr>
          <p:cNvPr id="16" name="TextBox 15"/>
          <p:cNvSpPr txBox="1"/>
          <p:nvPr/>
        </p:nvSpPr>
        <p:spPr>
          <a:xfrm>
            <a:off x="998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ענין יובש כמו ארץ הנגב נתתני (יהושע טו).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749550"/>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תהילים קכ"ו, א'</a:t>
            </a:r>
          </a:p>
        </p:txBody>
      </p:sp>
      <p:sp>
        <p:nvSpPr>
          <p:cNvPr id="6" name="TextBox 5"/>
          <p:cNvSpPr txBox="1"/>
          <p:nvPr/>
        </p:nvSpPr>
        <p:spPr>
          <a:xfrm>
            <a:off x="1164463" y="3181350"/>
            <a:ext cx="9863074" cy="609600"/>
          </a:xfrm>
          <a:prstGeom prst="rect">
            <a:avLst/>
          </a:prstGeom>
          <a:noFill/>
        </p:spPr>
        <p:txBody>
          <a:bodyPr wrap="square" lIns="0" rIns="0" tIns="0" bIns="0" anchor="t"/>
          <a:lstStyle/>
          <a:p>
            <a:pPr algn="r" rtl="1">
              <a:lnSpc>
                <a:spcPts val="4800"/>
              </a:lnSpc>
            </a:pPr>
            <a:r>
              <a:rPr sz="3000" b="1" i="0" lang="he-IL">
                <a:solidFill>
                  <a:srgbClr val="7A3B1D"/>
                </a:solidFill>
                <a:latin typeface="Noto Serif Hebrew"/>
                <a:cs typeface="Noto Serif Hebrew"/>
                <a:ea typeface="Noto Serif Hebrew"/>
              </a:rPr>
              <a:t>בְּשׁוּב ה׳ אֶת שִׁיבַת צִיּוֹן</a:t>
            </a:r>
            <a:r>
              <a:rPr sz="3000" b="0" i="0" lang="he-IL">
                <a:solidFill>
                  <a:srgbClr val="2C2418"/>
                </a:solidFill>
                <a:latin typeface="Noto Serif Hebrew"/>
                <a:cs typeface="Noto Serif Hebrew"/>
                <a:ea typeface="Noto Serif Hebrew"/>
              </a:rPr>
              <a:t>. מִגָּלוּת בָּבֶל הָיִינוּ כְּחוֹלְמִים:</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«בְּשׁוּב ה׳ אֶת שִׁיבַת צִיּוֹן»?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רד"ק</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רד"ק על תהילים קכ"ו, ד'</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כאפיקים בנגב</a:t>
            </a:r>
            <a:r>
              <a:rPr sz="2850" b="0" i="0" lang="he-IL">
                <a:solidFill>
                  <a:srgbClr val="2C2418"/>
                </a:solidFill>
                <a:latin typeface="Noto Serif Hebrew"/>
                <a:cs typeface="Noto Serif Hebrew"/>
                <a:ea typeface="Noto Serif Hebrew"/>
              </a:rPr>
              <a:t>. נגב היא ארץ יבישה כמו ארץ הנגב נתתני והיא צמאה למים, ואם יעברו בה אפיקי מים יהיה חידוש גדול וטובה גדולה כן תשובת גלותינו, דימה הגלות לנגב והישועה לאפיקי מים:</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א׳–ג׳ («שיבת ציון»).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ד׳–ו׳ («תפילה לעתיד»).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הסבירו את המושג «מילה מנחה» והדגימו אותו מתהילים קכ״ו.</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לדעתך, מדוע נכתב פסוק זה על הפרוכת של ארון הקבורה של חוזה המדינה?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שיבת ציון: הזורעים בדמעה</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שיבת ציון</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תפילה לעתיד</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2572"/>
              </a:lnSpc>
            </a:pPr>
            <a:r>
              <a:rPr sz="1700" b="0" i="0" lang="he-IL">
                <a:solidFill>
                  <a:srgbClr val="2C2418"/>
                </a:solidFill>
                <a:latin typeface="David Libre"/>
                <a:cs typeface="David Libre"/>
                <a:ea typeface="David Libre"/>
              </a:rPr>
              <a:t>(קיץ תשפ"ד (שאלון 1261))</a:t>
            </a:r>
          </a:p>
          <a:p>
            <a:pPr algn="r" rtl="1">
              <a:lnSpc>
                <a:spcPts val="2572"/>
              </a:lnSpc>
            </a:pPr>
            <a:r>
              <a:rPr sz="1700" b="0" i="0" lang="he-IL">
                <a:solidFill>
                  <a:srgbClr val="2C2418"/>
                </a:solidFill>
                <a:latin typeface="David Libre"/>
                <a:cs typeface="David Libre"/>
                <a:ea typeface="David Libre"/>
              </a:rPr>
              <a:t>7. קראו תהלים, פרק קכ"ו.</a:t>
            </a:r>
          </a:p>
          <a:p>
            <a:pPr algn="r" rtl="1">
              <a:lnSpc>
                <a:spcPts val="2572"/>
              </a:lnSpc>
            </a:pPr>
            <a:r>
              <a:rPr sz="1700" b="0" i="0" lang="he-IL">
                <a:solidFill>
                  <a:srgbClr val="2C2418"/>
                </a:solidFill>
                <a:latin typeface="David Libre"/>
                <a:cs typeface="David Libre"/>
                <a:ea typeface="David Libre"/>
              </a:rPr>
              <a:t>א. על פי פסוקים א'–ג', כיצד הגיב עם ישראל על שיבת ציון, וכיצד הגיבו העמים השכנים? הסבירו את דבריכם. (10 נקודות)</a:t>
            </a:r>
          </a:p>
          <a:p>
            <a:pPr algn="r" rtl="1">
              <a:lnSpc>
                <a:spcPts val="2572"/>
              </a:lnSpc>
            </a:pPr>
            <a:r>
              <a:rPr sz="1700" b="0" i="0" lang="he-IL">
                <a:solidFill>
                  <a:srgbClr val="2C2418"/>
                </a:solidFill>
                <a:latin typeface="David Libre"/>
                <a:cs typeface="David Libre"/>
                <a:ea typeface="David Libre"/>
              </a:rPr>
              <a:t>ב. קראו פסוק ד' ואת פירושו של רד"ק לביטוי "כאפיקים בנגב".</a:t>
            </a:r>
          </a:p>
          <a:p>
            <a:pPr algn="r" rtl="1">
              <a:lnSpc>
                <a:spcPts val="2572"/>
              </a:lnSpc>
            </a:pPr>
            <a:r>
              <a:rPr sz="1700" b="0" i="0" lang="he-IL">
                <a:solidFill>
                  <a:srgbClr val="2C2418"/>
                </a:solidFill>
                <a:latin typeface="David Libre"/>
                <a:cs typeface="David Libre"/>
                <a:ea typeface="David Libre"/>
              </a:rPr>
              <a:t>"נגב היא ארץ יבשה [...] והיא צמאה למים, ואם יעברו בה אפיקי מים יהיה חידוש גדול וטובה גדולה, כן תשובת [שיבת] גלותנו".</a:t>
            </a:r>
          </a:p>
          <a:p>
            <a:pPr algn="r" rtl="1">
              <a:lnSpc>
                <a:spcPts val="2572"/>
              </a:lnSpc>
            </a:pPr>
            <a:r>
              <a:rPr sz="1700" b="0" i="0" lang="he-IL">
                <a:solidFill>
                  <a:srgbClr val="2C2418"/>
                </a:solidFill>
                <a:latin typeface="David Libre"/>
                <a:cs typeface="David Libre"/>
                <a:ea typeface="David Libre"/>
              </a:rPr>
              <a:t>(1) על פי פירושו של רד"ק, מהו החידוש הגדול שיחול בעם, הנרמז בדימוי "כאפיקים בנגב"? (6 נקודות)</a:t>
            </a:r>
          </a:p>
          <a:p>
            <a:pPr algn="r" rtl="1">
              <a:lnSpc>
                <a:spcPts val="2572"/>
              </a:lnSpc>
            </a:pPr>
            <a:r>
              <a:rPr sz="1700" b="0" i="0" lang="he-IL">
                <a:solidFill>
                  <a:srgbClr val="2C2418"/>
                </a:solidFill>
                <a:latin typeface="David Libre"/>
                <a:cs typeface="David Libre"/>
                <a:ea typeface="David Libre"/>
              </a:rPr>
              <a:t>(2) קראו גם יחזקאל, פרק ל"ז, פסוק י"א ופסוק י"ד.</a:t>
            </a:r>
          </a:p>
          <a:p>
            <a:pPr algn="r" rtl="1">
              <a:lnSpc>
                <a:spcPts val="2572"/>
              </a:lnSpc>
            </a:pPr>
            <a:r>
              <a:rPr sz="1700" b="0" i="0" lang="he-IL">
                <a:solidFill>
                  <a:srgbClr val="2C2418"/>
                </a:solidFill>
                <a:latin typeface="David Libre"/>
                <a:cs typeface="David Libre"/>
                <a:ea typeface="David Libre"/>
              </a:rPr>
              <a:t>מהו הרעיון המשותף למתואר בפסוקים מיחזקאל ולדימוי "כאפיקים בנגב"? הסבירו את דבריכם, ובססו אותם על הכתוב. (4 נקודות)</a:t>
            </a:r>
          </a:p>
          <a:p>
            <a:pPr algn="r" rtl="1">
              <a:lnSpc>
                <a:spcPts val="2572"/>
              </a:lnSpc>
            </a:pPr>
            <a:r>
              <a:rPr sz="1700" b="0" i="0" lang="he-IL">
                <a:solidFill>
                  <a:srgbClr val="2C2418"/>
                </a:solidFill>
                <a:latin typeface="David Libre"/>
                <a:cs typeface="David Libre"/>
                <a:ea typeface="David Libre"/>
              </a:rPr>
              <a:t>ג. קראו פסוקים ה'–ו' ואת דבריו של הרב דרוקמן בנוגע לתהליך השיבה לציון.</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א׳–ג׳ («שיבת ציון»).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״שיר המעלות בשוב ה׳ את שיבת ציון היינו כחלמים״. השיבה מהגלות נראית כחלום. ״אז ימלא שחוק פינו ולשוננו רנה״.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ד׳–ו׳ («תפילה לעתיד»).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״שובה ה׳ את שביתנו כאפיקים בנגב״. בנגב הנחלים יבשים וממולאים במים רק בגשם, ולכן הם סמל להתחדשות פתאומית.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הסבירו את המושג «מילה מנחה» והדגימו אותו מתהילים קכ״ו.</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(1/2)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443"/>
              </a:lnSpc>
            </a:pPr>
            <a:r>
              <a:rPr sz="1650" b="0" i="0" lang="he-IL">
                <a:solidFill>
                  <a:srgbClr val="2C2418"/>
                </a:solidFill>
                <a:latin typeface="David Libre"/>
                <a:cs typeface="David Libre"/>
                <a:ea typeface="David Libre"/>
              </a:rPr>
              <a:t>שאלה 7</a:t>
            </a:r>
          </a:p>
          <a:p>
            <a:pPr algn="r" rtl="1">
              <a:lnSpc>
                <a:spcPts val="2443"/>
              </a:lnSpc>
            </a:pPr>
            <a:r>
              <a:rPr sz="1650" b="0" i="0" lang="he-IL">
                <a:solidFill>
                  <a:srgbClr val="2C2418"/>
                </a:solidFill>
                <a:latin typeface="David Libre"/>
                <a:cs typeface="David Libre"/>
                <a:ea typeface="David Libre"/>
              </a:rPr>
              <a:t>סעיף א'</a:t>
            </a:r>
          </a:p>
          <a:p>
            <a:pPr algn="r" rtl="1">
              <a:lnSpc>
                <a:spcPts val="2443"/>
              </a:lnSpc>
            </a:pPr>
            <a:r>
              <a:rPr sz="1650" b="0" i="0" lang="he-IL">
                <a:solidFill>
                  <a:srgbClr val="2C2418"/>
                </a:solidFill>
                <a:latin typeface="David Libre"/>
                <a:cs typeface="David Libre"/>
                <a:ea typeface="David Libre"/>
              </a:rPr>
              <a:t>תגובת עם ישראל על שיבת ציון: צחוק ושירה. העם מגיב בשמחה על שיבת ציון כמי ששרוי בחלום טוב.</a:t>
            </a:r>
          </a:p>
          <a:p>
            <a:pPr algn="r" rtl="1">
              <a:lnSpc>
                <a:spcPts val="2443"/>
              </a:lnSpc>
            </a:pPr>
            <a:r>
              <a:rPr sz="1650" b="0" i="0" lang="he-IL">
                <a:solidFill>
                  <a:srgbClr val="2C2418"/>
                </a:solidFill>
                <a:latin typeface="David Libre"/>
                <a:cs typeface="David Libre"/>
                <a:ea typeface="David Libre"/>
              </a:rPr>
              <a:t>תגובת העמים השכנים לשיבת ציון: הכרה ביכולתו של אלוהי ישראל לעשות דברים מופלאים למען עמו, כמו לקבצם מהגולה ולהשיבם לארצם.</a:t>
            </a:r>
          </a:p>
          <a:p>
            <a:pPr algn="r" rtl="1">
              <a:lnSpc>
                <a:spcPts val="2443"/>
              </a:lnSpc>
            </a:pPr>
            <a:r>
              <a:rPr sz="1650" b="0" i="0" lang="he-IL">
                <a:solidFill>
                  <a:srgbClr val="2C2418"/>
                </a:solidFill>
                <a:latin typeface="David Libre"/>
                <a:cs typeface="David Libre"/>
                <a:ea typeface="David Libre"/>
              </a:rPr>
              <a:t>סעיף ב'</a:t>
            </a:r>
          </a:p>
          <a:p>
            <a:pPr algn="r" rtl="1">
              <a:lnSpc>
                <a:spcPts val="2443"/>
              </a:lnSpc>
            </a:pPr>
            <a:r>
              <a:rPr sz="1650" b="0" i="0" lang="he-IL">
                <a:solidFill>
                  <a:srgbClr val="2C2418"/>
                </a:solidFill>
                <a:latin typeface="David Libre"/>
                <a:cs typeface="David Libre"/>
                <a:ea typeface="David Libre"/>
              </a:rPr>
              <a:t>(1) החידוש הגדול שיחול בעם, הנרמז בדימוי "כאפיקים בנגב", על פי פירוש רד"ק הוא היגיעה על השיבה לארץ. שובם של גולי ציון לארץ יהיה חידוש גדול ודבר טוב, הוא יפיח בהם תקווה וחיים, כמו אפיקי מים הזורמים באדמה יבשה וצמאה למים.</a:t>
            </a:r>
          </a:p>
          <a:p>
            <a:pPr algn="r" rtl="1">
              <a:lnSpc>
                <a:spcPts val="2443"/>
              </a:lnSpc>
            </a:pPr>
            <a:r>
              <a:rPr sz="1650" b="0" i="0" lang="he-IL">
                <a:solidFill>
                  <a:srgbClr val="2C2418"/>
                </a:solidFill>
                <a:latin typeface="David Libre"/>
                <a:cs typeface="David Libre"/>
                <a:ea typeface="David Libre"/>
              </a:rPr>
              <a:t>(2) הרעיון המשותף למתואר ביחזקאל ולדימוי "כאפיקים בנגב", הוא הפחת התקווה בעם לגבי השיבה לארץ. בשניהם השיבה לארץ היא בבחינת חידוש מרענן וטוב לעם המפיח בהם חיים, כמו מים על אדמת הנגב היבשה. לביסוס: "ויאמר אלי בן אדם העצמות האלה כל בית ישראל המה הנה אמרים יבשו עצמתינו ואבדה תקותנו..." או: "ונתתי רוחי בכם וחייתם והנחתי אתכם על אדמתכם...".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(2/2)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סעיף ג'</a:t>
            </a:r>
          </a:p>
          <a:p>
            <a:pPr algn="r" rtl="1">
              <a:lnSpc>
                <a:spcPts val="2850"/>
              </a:lnSpc>
            </a:pPr>
            <a:r>
              <a:rPr sz="1900" b="0" i="0" lang="he-IL">
                <a:solidFill>
                  <a:srgbClr val="2C2418"/>
                </a:solidFill>
                <a:latin typeface="David Libre"/>
                <a:cs typeface="David Libre"/>
                <a:ea typeface="David Libre"/>
              </a:rPr>
              <a:t>עיכובים, ירידות וסיבוכים – "הזרעים בדמעה..." כל עוד לא הושלם תהליך זריעת האדמה וחידוש החקלאות בארץ, הדבר עלול לגרום לתחושת עיכוב וירידה במצב רוחם של שבי ציון. או: "הלוך ילך ובכה נשא משך הזרע..."</a:t>
            </a:r>
          </a:p>
          <a:p>
            <a:pPr algn="r" rtl="1">
              <a:lnSpc>
                <a:spcPts val="2850"/>
              </a:lnSpc>
            </a:pPr>
            <a:r>
              <a:rPr sz="1900" b="0" i="0" lang="he-IL">
                <a:solidFill>
                  <a:srgbClr val="2C2418"/>
                </a:solidFill>
                <a:latin typeface="David Libre"/>
                <a:cs typeface="David Libre"/>
                <a:ea typeface="David Libre"/>
              </a:rPr>
              <a:t>אין מקום כלל לייאוש – למרות התהליך המלווה במצבים קשים, אסור לשבי ציון לאבד את תקוותם, כי הסוף יהיה טוב. בתום תהליך הזריעה הממושך, יבוא יום הקצירה של היבול. לביסוס: "ברנה יקצרו" או: "בא יבוא ברנה נשא אלמתיו".</a:t>
            </a:r>
          </a:p>
          <a:p>
            <a:pPr algn="r" rtl="1">
              <a:lnSpc>
                <a:spcPts val="2850"/>
              </a:lnSpc>
            </a:pPr>
            <a:r>
              <a:rPr sz="1900" b="0" i="0" lang="he-IL">
                <a:solidFill>
                  <a:srgbClr val="2C2418"/>
                </a:solidFill>
                <a:latin typeface="David Libre"/>
                <a:cs typeface="David Libre"/>
                <a:ea typeface="David Libre"/>
              </a:rPr>
              <a:t>להלן תמלול הטקסט מהתמונה ומענה על השאלות על פי חומר הלימוד לבגרות בתנ"ך.</a:t>
            </a:r>
          </a:p>
          <a:p>
            <a:pPr algn="r" rtl="1">
              <a:lnSpc>
                <a:spcPts val="2850"/>
              </a:lnSpc>
            </a:pPr>
            <a:r>
              <a:rPr sz="1900" b="0" i="0" lang="he-IL">
                <a:solidFill>
                  <a:srgbClr val="2C2418"/>
                </a:solidFill>
                <a:latin typeface="David Libre"/>
                <a:cs typeface="David Libre"/>
                <a:ea typeface="David Libre"/>
              </a:rPr>
              <a:t>תמלול הטקסט</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שיבת ציון: הזורעים בדמעה – שאלון 1261</dc:title>
  <dc:subject/>
  <dc:creator/>
  <cp:keywords/>
  <dc:description/>
  <cp:lastModifiedBy/>
  <cp:revision>1</cp:revision>
  <dcterms:created xsi:type="dcterms:W3CDTF">2013-01-27T09:14:16Z</dcterms:created>
  <dcterms:modified xsi:type="dcterms:W3CDTF">2013-01-27T09:15:58Z</dcterms:modified>
  <cp:category/>
</cp:coreProperties>
</file>